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Default Extension="png" ContentType="image/png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Default Extension="jpg" ContentType="image/jpg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50" b="0" i="0">
                <a:solidFill>
                  <a:srgbClr val="221F1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735"/>
              </a:lnSpc>
            </a:pPr>
            <a:fld id="{81D60167-4931-47E6-BA6A-407CBD079E47}" type="slidenum">
              <a:rPr dirty="0" spc="1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50" b="0" i="0">
                <a:solidFill>
                  <a:srgbClr val="221F1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735"/>
              </a:lnSpc>
            </a:pPr>
            <a:fld id="{81D60167-4931-47E6-BA6A-407CBD079E47}" type="slidenum">
              <a:rPr dirty="0" spc="1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50" b="0" i="0">
                <a:solidFill>
                  <a:srgbClr val="221F1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735"/>
              </a:lnSpc>
            </a:pPr>
            <a:fld id="{81D60167-4931-47E6-BA6A-407CBD079E47}" type="slidenum">
              <a:rPr dirty="0" spc="1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50" b="0" i="0">
                <a:solidFill>
                  <a:srgbClr val="221F1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735"/>
              </a:lnSpc>
            </a:pPr>
            <a:fld id="{81D60167-4931-47E6-BA6A-407CBD079E47}" type="slidenum">
              <a:rPr dirty="0" spc="1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50" b="0" i="0">
                <a:solidFill>
                  <a:srgbClr val="221F1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735"/>
              </a:lnSpc>
            </a:pPr>
            <a:fld id="{81D60167-4931-47E6-BA6A-407CBD079E47}" type="slidenum">
              <a:rPr dirty="0" spc="1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45994" y="223773"/>
            <a:ext cx="374142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4640" y="1578610"/>
            <a:ext cx="9420225" cy="4412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999596" y="6484721"/>
            <a:ext cx="161925" cy="111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50" b="0" i="0">
                <a:solidFill>
                  <a:srgbClr val="221F1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735"/>
              </a:lnSpc>
            </a:pPr>
            <a:fld id="{81D60167-4931-47E6-BA6A-407CBD079E47}" type="slidenum">
              <a:rPr dirty="0" spc="1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aicte-india.org/sites/default/files/ExaminationReforms.pdf" TargetMode="External"/><Relationship Id="rId3" Type="http://schemas.openxmlformats.org/officeDocument/2006/relationships/hyperlink" Target="https://www.aicte-india.org/sites/default/files/MQP.pdf" TargetMode="Externa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aicte-india.org/sites/default/files/ExaminationReforms.pdf" TargetMode="External"/><Relationship Id="rId3" Type="http://schemas.openxmlformats.org/officeDocument/2006/relationships/image" Target="../media/image1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Relationship Id="rId17" Type="http://schemas.openxmlformats.org/officeDocument/2006/relationships/image" Target="../media/image17.png"/><Relationship Id="rId18" Type="http://schemas.openxmlformats.org/officeDocument/2006/relationships/image" Target="../media/image18.png"/><Relationship Id="rId19" Type="http://schemas.openxmlformats.org/officeDocument/2006/relationships/image" Target="../media/image19.png"/><Relationship Id="rId20" Type="http://schemas.openxmlformats.org/officeDocument/2006/relationships/image" Target="../media/image20.png"/><Relationship Id="rId21" Type="http://schemas.openxmlformats.org/officeDocument/2006/relationships/image" Target="../media/image21.png"/><Relationship Id="rId22" Type="http://schemas.openxmlformats.org/officeDocument/2006/relationships/image" Target="../media/image22.png"/><Relationship Id="rId23" Type="http://schemas.openxmlformats.org/officeDocument/2006/relationships/image" Target="../media/image23.png"/><Relationship Id="rId24" Type="http://schemas.openxmlformats.org/officeDocument/2006/relationships/image" Target="../media/image24.png"/><Relationship Id="rId25" Type="http://schemas.openxmlformats.org/officeDocument/2006/relationships/image" Target="../media/image25.png"/><Relationship Id="rId26" Type="http://schemas.openxmlformats.org/officeDocument/2006/relationships/image" Target="../media/image26.png"/><Relationship Id="rId27" Type="http://schemas.openxmlformats.org/officeDocument/2006/relationships/image" Target="../media/image27.png"/><Relationship Id="rId28" Type="http://schemas.openxmlformats.org/officeDocument/2006/relationships/image" Target="../media/image28.png"/><Relationship Id="rId29" Type="http://schemas.openxmlformats.org/officeDocument/2006/relationships/image" Target="../media/image29.png"/><Relationship Id="rId30" Type="http://schemas.openxmlformats.org/officeDocument/2006/relationships/image" Target="../media/image30.png"/><Relationship Id="rId31" Type="http://schemas.openxmlformats.org/officeDocument/2006/relationships/image" Target="../media/image31.png"/><Relationship Id="rId32" Type="http://schemas.openxmlformats.org/officeDocument/2006/relationships/image" Target="../media/image32.png"/><Relationship Id="rId33" Type="http://schemas.openxmlformats.org/officeDocument/2006/relationships/image" Target="../media/image33.png"/><Relationship Id="rId34" Type="http://schemas.openxmlformats.org/officeDocument/2006/relationships/image" Target="../media/image34.png"/><Relationship Id="rId35" Type="http://schemas.openxmlformats.org/officeDocument/2006/relationships/image" Target="../media/image35.png"/><Relationship Id="rId36" Type="http://schemas.openxmlformats.org/officeDocument/2006/relationships/image" Target="../media/image36.png"/><Relationship Id="rId37" Type="http://schemas.openxmlformats.org/officeDocument/2006/relationships/image" Target="../media/image37.png"/><Relationship Id="rId38" Type="http://schemas.openxmlformats.org/officeDocument/2006/relationships/image" Target="../media/image38.pn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9.jpg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0.jpg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1.jpg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2.png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3.png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4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5.jpg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6.jpg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7.png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37130" y="198247"/>
            <a:ext cx="8594090" cy="622427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algn="ctr" marL="12065" marR="898525">
              <a:lnSpc>
                <a:spcPts val="3020"/>
              </a:lnSpc>
              <a:spcBef>
                <a:spcPts val="480"/>
              </a:spcBef>
            </a:pPr>
            <a:r>
              <a:rPr dirty="0" sz="2800" spc="-35" b="0">
                <a:latin typeface="Calibri Light"/>
                <a:cs typeface="Calibri Light"/>
              </a:rPr>
              <a:t>Awareness Webinar </a:t>
            </a:r>
            <a:r>
              <a:rPr dirty="0" sz="2800" spc="-15" b="0">
                <a:latin typeface="Calibri Light"/>
                <a:cs typeface="Calibri Light"/>
              </a:rPr>
              <a:t>by </a:t>
            </a:r>
            <a:r>
              <a:rPr dirty="0" sz="2800" spc="-25" b="0">
                <a:latin typeface="Calibri Light"/>
                <a:cs typeface="Calibri Light"/>
              </a:rPr>
              <a:t>NBA </a:t>
            </a:r>
            <a:r>
              <a:rPr dirty="0" sz="2800" spc="-30" b="0">
                <a:latin typeface="Calibri Light"/>
                <a:cs typeface="Calibri Light"/>
              </a:rPr>
              <a:t>Outcome-Based</a:t>
            </a:r>
            <a:r>
              <a:rPr dirty="0" sz="2800" spc="-200" b="0">
                <a:latin typeface="Calibri Light"/>
                <a:cs typeface="Calibri Light"/>
              </a:rPr>
              <a:t> </a:t>
            </a:r>
            <a:r>
              <a:rPr dirty="0" sz="2800" spc="-30" b="0">
                <a:latin typeface="Calibri Light"/>
                <a:cs typeface="Calibri Light"/>
              </a:rPr>
              <a:t>Education  </a:t>
            </a:r>
            <a:r>
              <a:rPr dirty="0" sz="2800" spc="-15" b="0">
                <a:latin typeface="Calibri Light"/>
                <a:cs typeface="Calibri Light"/>
              </a:rPr>
              <a:t>(OBE)</a:t>
            </a:r>
            <a:r>
              <a:rPr dirty="0" sz="2800" spc="-60" b="0">
                <a:latin typeface="Calibri Light"/>
                <a:cs typeface="Calibri Light"/>
              </a:rPr>
              <a:t> </a:t>
            </a:r>
            <a:r>
              <a:rPr dirty="0" sz="2800" spc="-15" b="0">
                <a:latin typeface="Calibri Light"/>
                <a:cs typeface="Calibri Light"/>
              </a:rPr>
              <a:t>and</a:t>
            </a:r>
            <a:endParaRPr sz="2800">
              <a:latin typeface="Calibri Light"/>
              <a:cs typeface="Calibri Light"/>
            </a:endParaRPr>
          </a:p>
          <a:p>
            <a:pPr algn="ctr" marR="887730">
              <a:lnSpc>
                <a:spcPts val="2985"/>
              </a:lnSpc>
            </a:pPr>
            <a:r>
              <a:rPr dirty="0" sz="2800" spc="-30" b="0">
                <a:latin typeface="Calibri Light"/>
                <a:cs typeface="Calibri Light"/>
              </a:rPr>
              <a:t>Accreditation </a:t>
            </a:r>
            <a:r>
              <a:rPr dirty="0" sz="2800" spc="-40" b="0">
                <a:latin typeface="Calibri Light"/>
                <a:cs typeface="Calibri Light"/>
              </a:rPr>
              <a:t>for </a:t>
            </a:r>
            <a:r>
              <a:rPr dirty="0" sz="2800" spc="-20" b="0">
                <a:latin typeface="Calibri Light"/>
                <a:cs typeface="Calibri Light"/>
              </a:rPr>
              <a:t>Engineering</a:t>
            </a:r>
            <a:r>
              <a:rPr dirty="0" sz="2800" spc="-100" b="0">
                <a:latin typeface="Calibri Light"/>
                <a:cs typeface="Calibri Light"/>
              </a:rPr>
              <a:t> </a:t>
            </a:r>
            <a:r>
              <a:rPr dirty="0" sz="2800" spc="-20" b="0">
                <a:latin typeface="Calibri Light"/>
                <a:cs typeface="Calibri Light"/>
              </a:rPr>
              <a:t>Colleges</a:t>
            </a:r>
            <a:endParaRPr sz="2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100">
              <a:latin typeface="Calibri Light"/>
              <a:cs typeface="Calibri Light"/>
            </a:endParaRPr>
          </a:p>
          <a:p>
            <a:pPr marL="1364615">
              <a:lnSpc>
                <a:spcPct val="100000"/>
              </a:lnSpc>
            </a:pPr>
            <a:r>
              <a:rPr dirty="0" sz="2800" spc="-25" b="0">
                <a:latin typeface="Calibri Light"/>
                <a:cs typeface="Calibri Light"/>
              </a:rPr>
              <a:t>Methods </a:t>
            </a:r>
            <a:r>
              <a:rPr dirty="0" sz="2800" spc="-15" b="0">
                <a:latin typeface="Calibri Light"/>
                <a:cs typeface="Calibri Light"/>
              </a:rPr>
              <a:t>of </a:t>
            </a:r>
            <a:r>
              <a:rPr dirty="0" sz="2800" spc="-25" b="0">
                <a:latin typeface="Calibri Light"/>
                <a:cs typeface="Calibri Light"/>
              </a:rPr>
              <a:t>Assessment </a:t>
            </a:r>
            <a:r>
              <a:rPr dirty="0" sz="2800" spc="-10" b="0">
                <a:latin typeface="Calibri Light"/>
                <a:cs typeface="Calibri Light"/>
              </a:rPr>
              <a:t>and</a:t>
            </a:r>
            <a:r>
              <a:rPr dirty="0" sz="2800" spc="-150" b="0">
                <a:latin typeface="Calibri Light"/>
                <a:cs typeface="Calibri Light"/>
              </a:rPr>
              <a:t> </a:t>
            </a:r>
            <a:r>
              <a:rPr dirty="0" sz="2800" spc="-30" b="0">
                <a:latin typeface="Calibri Light"/>
                <a:cs typeface="Calibri Light"/>
              </a:rPr>
              <a:t>Evaluation:</a:t>
            </a:r>
            <a:endParaRPr sz="2800">
              <a:latin typeface="Calibri Light"/>
              <a:cs typeface="Calibri Light"/>
            </a:endParaRPr>
          </a:p>
          <a:p>
            <a:pPr algn="ctr" marL="650875" marR="5080">
              <a:lnSpc>
                <a:spcPct val="119700"/>
              </a:lnSpc>
              <a:spcBef>
                <a:spcPts val="10"/>
              </a:spcBef>
            </a:pPr>
            <a:r>
              <a:rPr dirty="0" sz="2800" spc="-25" b="0">
                <a:latin typeface="Calibri Light"/>
                <a:cs typeface="Calibri Light"/>
              </a:rPr>
              <a:t>Assessment </a:t>
            </a:r>
            <a:r>
              <a:rPr dirty="0" sz="2800" spc="-55" b="0">
                <a:latin typeface="Calibri Light"/>
                <a:cs typeface="Calibri Light"/>
              </a:rPr>
              <a:t>Tools, </a:t>
            </a:r>
            <a:r>
              <a:rPr dirty="0" sz="2800" spc="-25" b="0">
                <a:latin typeface="Calibri Light"/>
                <a:cs typeface="Calibri Light"/>
              </a:rPr>
              <a:t>Assessment </a:t>
            </a:r>
            <a:r>
              <a:rPr dirty="0" sz="2800" spc="-15" b="0">
                <a:latin typeface="Calibri Light"/>
                <a:cs typeface="Calibri Light"/>
              </a:rPr>
              <a:t>of POs, PSOs, </a:t>
            </a:r>
            <a:r>
              <a:rPr dirty="0" sz="2800" spc="-30" b="0">
                <a:latin typeface="Calibri Light"/>
                <a:cs typeface="Calibri Light"/>
              </a:rPr>
              <a:t>PEOs </a:t>
            </a:r>
            <a:r>
              <a:rPr dirty="0" sz="2800" spc="-5" b="0">
                <a:latin typeface="Calibri Light"/>
                <a:cs typeface="Calibri Light"/>
              </a:rPr>
              <a:t>&amp;</a:t>
            </a:r>
            <a:r>
              <a:rPr dirty="0" sz="2800" spc="-245" b="0">
                <a:latin typeface="Calibri Light"/>
                <a:cs typeface="Calibri Light"/>
              </a:rPr>
              <a:t> </a:t>
            </a:r>
            <a:r>
              <a:rPr dirty="0" sz="2800" spc="-25" b="0">
                <a:latin typeface="Calibri Light"/>
                <a:cs typeface="Calibri Light"/>
              </a:rPr>
              <a:t>COs  </a:t>
            </a:r>
            <a:r>
              <a:rPr dirty="0" sz="2800" spc="-15" b="0">
                <a:latin typeface="Calibri Light"/>
                <a:cs typeface="Calibri Light"/>
              </a:rPr>
              <a:t>and </a:t>
            </a:r>
            <a:r>
              <a:rPr dirty="0" sz="2800" spc="-25" b="0">
                <a:latin typeface="Calibri Light"/>
                <a:cs typeface="Calibri Light"/>
              </a:rPr>
              <a:t>thoughts </a:t>
            </a:r>
            <a:r>
              <a:rPr dirty="0" sz="2800" spc="-15" b="0">
                <a:latin typeface="Calibri Light"/>
                <a:cs typeface="Calibri Light"/>
              </a:rPr>
              <a:t>on closing the Loop</a:t>
            </a:r>
            <a:r>
              <a:rPr dirty="0" sz="2800" spc="-280" b="0">
                <a:latin typeface="Calibri Light"/>
                <a:cs typeface="Calibri Light"/>
              </a:rPr>
              <a:t> </a:t>
            </a:r>
            <a:r>
              <a:rPr dirty="0" sz="2800" spc="-40" b="0">
                <a:latin typeface="Calibri Light"/>
                <a:cs typeface="Calibri Light"/>
              </a:rPr>
              <a:t>for</a:t>
            </a:r>
            <a:endParaRPr sz="2800">
              <a:latin typeface="Calibri Light"/>
              <a:cs typeface="Calibri Light"/>
            </a:endParaRPr>
          </a:p>
          <a:p>
            <a:pPr algn="ctr" marL="641985">
              <a:lnSpc>
                <a:spcPct val="100000"/>
              </a:lnSpc>
              <a:spcBef>
                <a:spcPts val="660"/>
              </a:spcBef>
            </a:pPr>
            <a:r>
              <a:rPr dirty="0" sz="2800" spc="-25" b="0">
                <a:latin typeface="Calibri Light"/>
                <a:cs typeface="Calibri Light"/>
              </a:rPr>
              <a:t>Continuous</a:t>
            </a:r>
            <a:r>
              <a:rPr dirty="0" sz="2800" spc="-65" b="0">
                <a:latin typeface="Calibri Light"/>
                <a:cs typeface="Calibri Light"/>
              </a:rPr>
              <a:t> </a:t>
            </a:r>
            <a:r>
              <a:rPr dirty="0" sz="2800" spc="-35" b="0">
                <a:latin typeface="Calibri Light"/>
                <a:cs typeface="Calibri Light"/>
              </a:rPr>
              <a:t>Improvement</a:t>
            </a:r>
            <a:endParaRPr sz="2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300">
              <a:latin typeface="Calibri Light"/>
              <a:cs typeface="Calibri Light"/>
            </a:endParaRPr>
          </a:p>
          <a:p>
            <a:pPr algn="ctr" marL="2489835" marR="2754630">
              <a:lnSpc>
                <a:spcPct val="119600"/>
              </a:lnSpc>
            </a:pPr>
            <a:r>
              <a:rPr dirty="0" sz="2800" spc="-35" b="0">
                <a:latin typeface="Calibri Light"/>
                <a:cs typeface="Calibri Light"/>
              </a:rPr>
              <a:t>Prof </a:t>
            </a:r>
            <a:r>
              <a:rPr dirty="0" sz="2800" spc="-5" b="0">
                <a:latin typeface="Calibri Light"/>
                <a:cs typeface="Calibri Light"/>
              </a:rPr>
              <a:t>C R</a:t>
            </a:r>
            <a:r>
              <a:rPr dirty="0" sz="2800" spc="-110" b="0">
                <a:latin typeface="Calibri Light"/>
                <a:cs typeface="Calibri Light"/>
              </a:rPr>
              <a:t> </a:t>
            </a:r>
            <a:r>
              <a:rPr dirty="0" sz="2800" spc="-25" b="0">
                <a:latin typeface="Calibri Light"/>
                <a:cs typeface="Calibri Light"/>
              </a:rPr>
              <a:t>Muthukrishnan  </a:t>
            </a:r>
            <a:r>
              <a:rPr dirty="0" sz="2800" spc="-15" b="0">
                <a:latin typeface="Calibri Light"/>
                <a:cs typeface="Calibri Light"/>
              </a:rPr>
              <a:t>Online</a:t>
            </a:r>
            <a:r>
              <a:rPr dirty="0" sz="2800" spc="-85" b="0">
                <a:latin typeface="Calibri Light"/>
                <a:cs typeface="Calibri Light"/>
              </a:rPr>
              <a:t> </a:t>
            </a:r>
            <a:r>
              <a:rPr dirty="0" sz="2800" spc="-35" b="0">
                <a:latin typeface="Calibri Light"/>
                <a:cs typeface="Calibri Light"/>
              </a:rPr>
              <a:t>program</a:t>
            </a:r>
            <a:endParaRPr sz="2800">
              <a:latin typeface="Calibri Light"/>
              <a:cs typeface="Calibri Light"/>
            </a:endParaRPr>
          </a:p>
          <a:p>
            <a:pPr algn="ctr" marL="1003300" marR="1268095">
              <a:lnSpc>
                <a:spcPct val="119700"/>
              </a:lnSpc>
              <a:spcBef>
                <a:spcPts val="10"/>
              </a:spcBef>
            </a:pPr>
            <a:r>
              <a:rPr dirty="0" sz="2800" spc="-30" b="0">
                <a:latin typeface="Calibri Light"/>
                <a:cs typeface="Calibri Light"/>
              </a:rPr>
              <a:t>Organised </a:t>
            </a:r>
            <a:r>
              <a:rPr dirty="0" sz="2800" spc="-20" b="0">
                <a:latin typeface="Calibri Light"/>
                <a:cs typeface="Calibri Light"/>
              </a:rPr>
              <a:t>by </a:t>
            </a:r>
            <a:r>
              <a:rPr dirty="0" sz="2800" spc="-25" b="0">
                <a:latin typeface="Calibri Light"/>
                <a:cs typeface="Calibri Light"/>
              </a:rPr>
              <a:t>National Board </a:t>
            </a:r>
            <a:r>
              <a:rPr dirty="0" sz="2800" spc="-15" b="0">
                <a:latin typeface="Calibri Light"/>
                <a:cs typeface="Calibri Light"/>
              </a:rPr>
              <a:t>of</a:t>
            </a:r>
            <a:r>
              <a:rPr dirty="0" sz="2800" spc="-210" b="0">
                <a:latin typeface="Calibri Light"/>
                <a:cs typeface="Calibri Light"/>
              </a:rPr>
              <a:t> </a:t>
            </a:r>
            <a:r>
              <a:rPr dirty="0" sz="2800" spc="-25" b="0">
                <a:latin typeface="Calibri Light"/>
                <a:cs typeface="Calibri Light"/>
              </a:rPr>
              <a:t>Accreditation  </a:t>
            </a:r>
            <a:r>
              <a:rPr dirty="0" sz="2800" spc="-20" b="0">
                <a:latin typeface="Calibri Light"/>
                <a:cs typeface="Calibri Light"/>
              </a:rPr>
              <a:t>2020</a:t>
            </a:r>
            <a:endParaRPr sz="28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1594" y="221361"/>
            <a:ext cx="575627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Assessing </a:t>
            </a:r>
            <a:r>
              <a:rPr dirty="0" spc="-25"/>
              <a:t>attainment </a:t>
            </a:r>
            <a:r>
              <a:rPr dirty="0" spc="-5"/>
              <a:t>of</a:t>
            </a:r>
            <a:r>
              <a:rPr dirty="0" spc="-15"/>
              <a:t> </a:t>
            </a:r>
            <a:r>
              <a:rPr dirty="0" spc="-5"/>
              <a:t>POs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317117"/>
            <a:ext cx="10128250" cy="480060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algn="just" marL="12700" marR="281305">
              <a:lnSpc>
                <a:spcPts val="3020"/>
              </a:lnSpc>
              <a:spcBef>
                <a:spcPts val="480"/>
              </a:spcBef>
            </a:pPr>
            <a:r>
              <a:rPr dirty="0" sz="2800" spc="-5">
                <a:latin typeface="Calibri"/>
                <a:cs typeface="Calibri"/>
              </a:rPr>
              <a:t>As POs </a:t>
            </a:r>
            <a:r>
              <a:rPr dirty="0" sz="2800" spc="-20">
                <a:latin typeface="Calibri"/>
                <a:cs typeface="Calibri"/>
              </a:rPr>
              <a:t>are realized </a:t>
            </a:r>
            <a:r>
              <a:rPr dirty="0" sz="2800" spc="-15">
                <a:latin typeface="Calibri"/>
                <a:cs typeface="Calibri"/>
              </a:rPr>
              <a:t>through </a:t>
            </a:r>
            <a:r>
              <a:rPr dirty="0" sz="2800" spc="-5">
                <a:latin typeface="Calibri"/>
                <a:cs typeface="Calibri"/>
              </a:rPr>
              <a:t>curriculum </a:t>
            </a:r>
            <a:r>
              <a:rPr dirty="0" sz="2800" spc="-10">
                <a:latin typeface="Calibri"/>
                <a:cs typeface="Calibri"/>
              </a:rPr>
              <a:t>implementation, </a:t>
            </a:r>
            <a:r>
              <a:rPr dirty="0" sz="2800" spc="-15">
                <a:latin typeface="Calibri"/>
                <a:cs typeface="Calibri"/>
              </a:rPr>
              <a:t>we </a:t>
            </a:r>
            <a:r>
              <a:rPr dirty="0" sz="2800" spc="-10">
                <a:latin typeface="Calibri"/>
                <a:cs typeface="Calibri"/>
              </a:rPr>
              <a:t>need </a:t>
            </a:r>
            <a:r>
              <a:rPr dirty="0" sz="2800" spc="-20">
                <a:latin typeface="Calibri"/>
                <a:cs typeface="Calibri"/>
              </a:rPr>
              <a:t>to  </a:t>
            </a:r>
            <a:r>
              <a:rPr dirty="0" sz="2800" spc="-25">
                <a:latin typeface="Calibri"/>
                <a:cs typeface="Calibri"/>
              </a:rPr>
              <a:t>first </a:t>
            </a:r>
            <a:r>
              <a:rPr dirty="0" sz="2800" spc="-5">
                <a:latin typeface="Calibri"/>
                <a:cs typeface="Calibri"/>
              </a:rPr>
              <a:t>look </a:t>
            </a:r>
            <a:r>
              <a:rPr dirty="0" sz="2800" spc="-15">
                <a:latin typeface="Calibri"/>
                <a:cs typeface="Calibri"/>
              </a:rPr>
              <a:t>at </a:t>
            </a:r>
            <a:r>
              <a:rPr dirty="0" sz="2800" spc="-5">
                <a:latin typeface="Calibri"/>
                <a:cs typeface="Calibri"/>
              </a:rPr>
              <a:t>the </a:t>
            </a:r>
            <a:r>
              <a:rPr dirty="0" sz="2800" spc="-20">
                <a:latin typeface="Calibri"/>
                <a:cs typeface="Calibri"/>
              </a:rPr>
              <a:t>courses </a:t>
            </a:r>
            <a:r>
              <a:rPr dirty="0" sz="2800" spc="-5">
                <a:latin typeface="Calibri"/>
                <a:cs typeface="Calibri"/>
              </a:rPr>
              <a:t>of the curriculum and the </a:t>
            </a:r>
            <a:r>
              <a:rPr dirty="0" sz="2800" spc="-15">
                <a:latin typeface="Calibri"/>
                <a:cs typeface="Calibri"/>
              </a:rPr>
              <a:t>Outcomes </a:t>
            </a:r>
            <a:r>
              <a:rPr dirty="0" sz="2800" spc="-5">
                <a:latin typeface="Calibri"/>
                <a:cs typeface="Calibri"/>
              </a:rPr>
              <a:t>of each  </a:t>
            </a:r>
            <a:r>
              <a:rPr dirty="0" sz="2800" spc="-20">
                <a:latin typeface="Calibri"/>
                <a:cs typeface="Calibri"/>
              </a:rPr>
              <a:t>course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(COs).</a:t>
            </a:r>
            <a:endParaRPr sz="2800">
              <a:latin typeface="Calibri"/>
              <a:cs typeface="Calibri"/>
            </a:endParaRPr>
          </a:p>
          <a:p>
            <a:pPr algn="just" marL="12700" marR="255904">
              <a:lnSpc>
                <a:spcPts val="3020"/>
              </a:lnSpc>
              <a:spcBef>
                <a:spcPts val="1010"/>
              </a:spcBef>
            </a:pPr>
            <a:r>
              <a:rPr dirty="0" sz="2800" spc="-20">
                <a:latin typeface="Calibri"/>
                <a:cs typeface="Calibri"/>
              </a:rPr>
              <a:t>From </a:t>
            </a:r>
            <a:r>
              <a:rPr dirty="0" sz="2800" spc="-5">
                <a:latin typeface="Calibri"/>
                <a:cs typeface="Calibri"/>
              </a:rPr>
              <a:t>the </a:t>
            </a:r>
            <a:r>
              <a:rPr dirty="0" sz="2800" spc="-20">
                <a:latin typeface="Calibri"/>
                <a:cs typeface="Calibri"/>
              </a:rPr>
              <a:t>attainment </a:t>
            </a:r>
            <a:r>
              <a:rPr dirty="0" sz="2800" spc="-5">
                <a:latin typeface="Calibri"/>
                <a:cs typeface="Calibri"/>
              </a:rPr>
              <a:t>of </a:t>
            </a:r>
            <a:r>
              <a:rPr dirty="0" sz="2800" spc="-15">
                <a:latin typeface="Calibri"/>
                <a:cs typeface="Calibri"/>
              </a:rPr>
              <a:t>COs </a:t>
            </a:r>
            <a:r>
              <a:rPr dirty="0" sz="2800" spc="-25">
                <a:latin typeface="Calibri"/>
                <a:cs typeface="Calibri"/>
              </a:rPr>
              <a:t>for </a:t>
            </a:r>
            <a:r>
              <a:rPr dirty="0" sz="2800" spc="-5">
                <a:latin typeface="Calibri"/>
                <a:cs typeface="Calibri"/>
              </a:rPr>
              <a:t>all the </a:t>
            </a:r>
            <a:r>
              <a:rPr dirty="0" sz="2800" spc="-20">
                <a:latin typeface="Calibri"/>
                <a:cs typeface="Calibri"/>
              </a:rPr>
              <a:t>courses </a:t>
            </a:r>
            <a:r>
              <a:rPr dirty="0" sz="2800" spc="-5">
                <a:latin typeface="Calibri"/>
                <a:cs typeface="Calibri"/>
              </a:rPr>
              <a:t>of a </a:t>
            </a:r>
            <a:r>
              <a:rPr dirty="0" sz="2800" spc="-20">
                <a:latin typeface="Calibri"/>
                <a:cs typeface="Calibri"/>
              </a:rPr>
              <a:t>Program, </a:t>
            </a:r>
            <a:r>
              <a:rPr dirty="0" sz="2800" spc="-15">
                <a:latin typeface="Calibri"/>
                <a:cs typeface="Calibri"/>
              </a:rPr>
              <a:t>we can  calculate </a:t>
            </a:r>
            <a:r>
              <a:rPr dirty="0" sz="2800" spc="-10">
                <a:latin typeface="Calibri"/>
                <a:cs typeface="Calibri"/>
              </a:rPr>
              <a:t>the </a:t>
            </a:r>
            <a:r>
              <a:rPr dirty="0" sz="2800" spc="-20">
                <a:latin typeface="Calibri"/>
                <a:cs typeface="Calibri"/>
              </a:rPr>
              <a:t>attainment </a:t>
            </a:r>
            <a:r>
              <a:rPr dirty="0" sz="2800" spc="-5">
                <a:latin typeface="Calibri"/>
                <a:cs typeface="Calibri"/>
              </a:rPr>
              <a:t>of</a:t>
            </a:r>
            <a:r>
              <a:rPr dirty="0" sz="2800" spc="5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POs</a:t>
            </a:r>
            <a:endParaRPr sz="2800">
              <a:latin typeface="Calibri"/>
              <a:cs typeface="Calibri"/>
            </a:endParaRPr>
          </a:p>
          <a:p>
            <a:pPr algn="just" marL="12700" marR="245745">
              <a:lnSpc>
                <a:spcPts val="3020"/>
              </a:lnSpc>
              <a:spcBef>
                <a:spcPts val="1005"/>
              </a:spcBef>
            </a:pPr>
            <a:r>
              <a:rPr dirty="0" sz="2800" spc="-10">
                <a:latin typeface="Calibri"/>
                <a:cs typeface="Calibri"/>
              </a:rPr>
              <a:t>Thus, </a:t>
            </a:r>
            <a:r>
              <a:rPr dirty="0" sz="2800" spc="-5">
                <a:latin typeface="Calibri"/>
                <a:cs typeface="Calibri"/>
              </a:rPr>
              <a:t>the </a:t>
            </a:r>
            <a:r>
              <a:rPr dirty="0" u="heavy" sz="2800" spc="-1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attainment-of-outcome</a:t>
            </a:r>
            <a:r>
              <a:rPr dirty="0" sz="2800" spc="-1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calculation </a:t>
            </a:r>
            <a:r>
              <a:rPr dirty="0" sz="2800" spc="-5">
                <a:latin typeface="Calibri"/>
                <a:cs typeface="Calibri"/>
              </a:rPr>
              <a:t>is </a:t>
            </a:r>
            <a:r>
              <a:rPr dirty="0" sz="2800" spc="-15">
                <a:latin typeface="Calibri"/>
                <a:cs typeface="Calibri"/>
              </a:rPr>
              <a:t>bottom-up </a:t>
            </a:r>
            <a:r>
              <a:rPr dirty="0" sz="2800" spc="-25">
                <a:latin typeface="Calibri"/>
                <a:cs typeface="Calibri"/>
              </a:rPr>
              <a:t>–first </a:t>
            </a:r>
            <a:r>
              <a:rPr dirty="0" sz="2800" spc="-20">
                <a:latin typeface="Calibri"/>
                <a:cs typeface="Calibri"/>
              </a:rPr>
              <a:t>COs  </a:t>
            </a:r>
            <a:r>
              <a:rPr dirty="0" sz="2800" spc="-5">
                <a:latin typeface="Calibri"/>
                <a:cs typeface="Calibri"/>
              </a:rPr>
              <a:t>and </a:t>
            </a:r>
            <a:r>
              <a:rPr dirty="0" sz="2800" spc="-20">
                <a:latin typeface="Calibri"/>
                <a:cs typeface="Calibri"/>
              </a:rPr>
              <a:t>from </a:t>
            </a:r>
            <a:r>
              <a:rPr dirty="0" sz="2800" spc="-10">
                <a:latin typeface="Calibri"/>
                <a:cs typeface="Calibri"/>
              </a:rPr>
              <a:t>that </a:t>
            </a:r>
            <a:r>
              <a:rPr dirty="0" sz="2800" spc="-5">
                <a:latin typeface="Calibri"/>
                <a:cs typeface="Calibri"/>
              </a:rPr>
              <a:t>the</a:t>
            </a:r>
            <a:r>
              <a:rPr dirty="0" sz="2800" spc="4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POs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ts val="3020"/>
              </a:lnSpc>
              <a:spcBef>
                <a:spcPts val="1015"/>
              </a:spcBef>
            </a:pPr>
            <a:r>
              <a:rPr dirty="0" sz="2800" spc="-10">
                <a:latin typeface="Calibri"/>
                <a:cs typeface="Calibri"/>
              </a:rPr>
              <a:t>Note, </a:t>
            </a:r>
            <a:r>
              <a:rPr dirty="0" sz="2800" spc="-45">
                <a:latin typeface="Calibri"/>
                <a:cs typeface="Calibri"/>
              </a:rPr>
              <a:t>however, </a:t>
            </a:r>
            <a:r>
              <a:rPr dirty="0" sz="2800" spc="-10">
                <a:latin typeface="Calibri"/>
                <a:cs typeface="Calibri"/>
              </a:rPr>
              <a:t>that </a:t>
            </a:r>
            <a:r>
              <a:rPr dirty="0" sz="2800" spc="-5">
                <a:latin typeface="Calibri"/>
                <a:cs typeface="Calibri"/>
              </a:rPr>
              <a:t>curriculum </a:t>
            </a:r>
            <a:r>
              <a:rPr dirty="0" sz="2800" spc="-10">
                <a:latin typeface="Calibri"/>
                <a:cs typeface="Calibri"/>
              </a:rPr>
              <a:t>design </a:t>
            </a:r>
            <a:r>
              <a:rPr dirty="0" sz="2800" spc="-5">
                <a:latin typeface="Calibri"/>
                <a:cs typeface="Calibri"/>
              </a:rPr>
              <a:t>will be </a:t>
            </a:r>
            <a:r>
              <a:rPr dirty="0" sz="2800" spc="-15">
                <a:latin typeface="Calibri"/>
                <a:cs typeface="Calibri"/>
              </a:rPr>
              <a:t>top-down </a:t>
            </a:r>
            <a:r>
              <a:rPr dirty="0" sz="2800" spc="-5">
                <a:latin typeface="Calibri"/>
                <a:cs typeface="Calibri"/>
              </a:rPr>
              <a:t>– </a:t>
            </a:r>
            <a:r>
              <a:rPr dirty="0" sz="2800" spc="-20">
                <a:latin typeface="Calibri"/>
                <a:cs typeface="Calibri"/>
              </a:rPr>
              <a:t>from </a:t>
            </a:r>
            <a:r>
              <a:rPr dirty="0" sz="2800" spc="-10">
                <a:latin typeface="Calibri"/>
                <a:cs typeface="Calibri"/>
              </a:rPr>
              <a:t>POs </a:t>
            </a:r>
            <a:r>
              <a:rPr dirty="0" sz="2800" spc="-20">
                <a:latin typeface="Calibri"/>
                <a:cs typeface="Calibri"/>
              </a:rPr>
              <a:t>to  </a:t>
            </a:r>
            <a:r>
              <a:rPr dirty="0" sz="2800" spc="-5">
                <a:latin typeface="Calibri"/>
                <a:cs typeface="Calibri"/>
              </a:rPr>
              <a:t>curriculum – </a:t>
            </a:r>
            <a:r>
              <a:rPr dirty="0" sz="2800" spc="-20">
                <a:latin typeface="Calibri"/>
                <a:cs typeface="Calibri"/>
              </a:rPr>
              <a:t>to</a:t>
            </a:r>
            <a:r>
              <a:rPr dirty="0" sz="2800" spc="5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COs/courses</a:t>
            </a:r>
            <a:endParaRPr sz="2800">
              <a:latin typeface="Calibri"/>
              <a:cs typeface="Calibri"/>
            </a:endParaRPr>
          </a:p>
          <a:p>
            <a:pPr marL="12700" marR="198120">
              <a:lnSpc>
                <a:spcPts val="3030"/>
              </a:lnSpc>
              <a:spcBef>
                <a:spcPts val="994"/>
              </a:spcBef>
              <a:tabLst>
                <a:tab pos="2720340" algn="l"/>
              </a:tabLst>
            </a:pPr>
            <a:r>
              <a:rPr dirty="0" sz="2800" spc="-20">
                <a:latin typeface="Calibri"/>
                <a:cs typeface="Calibri"/>
              </a:rPr>
              <a:t>First, </a:t>
            </a:r>
            <a:r>
              <a:rPr dirty="0" sz="2800" spc="-15">
                <a:latin typeface="Calibri"/>
                <a:cs typeface="Calibri"/>
              </a:rPr>
              <a:t>we </a:t>
            </a:r>
            <a:r>
              <a:rPr dirty="0" sz="2800" spc="-5">
                <a:latin typeface="Calibri"/>
                <a:cs typeface="Calibri"/>
              </a:rPr>
              <a:t>look </a:t>
            </a:r>
            <a:r>
              <a:rPr dirty="0" sz="2800" spc="-15">
                <a:latin typeface="Calibri"/>
                <a:cs typeface="Calibri"/>
              </a:rPr>
              <a:t>at </a:t>
            </a:r>
            <a:r>
              <a:rPr dirty="0" sz="2800" spc="-5">
                <a:latin typeface="Calibri"/>
                <a:cs typeface="Calibri"/>
              </a:rPr>
              <a:t>the </a:t>
            </a:r>
            <a:r>
              <a:rPr dirty="0" sz="2800" spc="-15">
                <a:latin typeface="Calibri"/>
                <a:cs typeface="Calibri"/>
              </a:rPr>
              <a:t>NBA criteria/score </a:t>
            </a:r>
            <a:r>
              <a:rPr dirty="0" sz="2800" spc="-25">
                <a:latin typeface="Calibri"/>
                <a:cs typeface="Calibri"/>
              </a:rPr>
              <a:t>for </a:t>
            </a:r>
            <a:r>
              <a:rPr dirty="0" sz="2800" spc="-5">
                <a:latin typeface="Calibri"/>
                <a:cs typeface="Calibri"/>
              </a:rPr>
              <a:t>a </a:t>
            </a:r>
            <a:r>
              <a:rPr dirty="0" sz="2800" spc="-20">
                <a:latin typeface="Calibri"/>
                <a:cs typeface="Calibri"/>
              </a:rPr>
              <a:t>overall </a:t>
            </a:r>
            <a:r>
              <a:rPr dirty="0" sz="2800" spc="-15">
                <a:latin typeface="Calibri"/>
                <a:cs typeface="Calibri"/>
              </a:rPr>
              <a:t>picture </a:t>
            </a:r>
            <a:r>
              <a:rPr dirty="0" sz="2800" spc="-5">
                <a:latin typeface="Calibri"/>
                <a:cs typeface="Calibri"/>
              </a:rPr>
              <a:t>and then,  </a:t>
            </a:r>
            <a:r>
              <a:rPr dirty="0" sz="2800" spc="-15">
                <a:latin typeface="Calibri"/>
                <a:cs typeface="Calibri"/>
              </a:rPr>
              <a:t>proceed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with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COs	</a:t>
            </a:r>
            <a:r>
              <a:rPr dirty="0" sz="2800" spc="-5">
                <a:latin typeface="Calibri"/>
                <a:cs typeface="Calibri"/>
              </a:rPr>
              <a:t>and assessment of </a:t>
            </a:r>
            <a:r>
              <a:rPr dirty="0" sz="2800" spc="-15">
                <a:latin typeface="Calibri"/>
                <a:cs typeface="Calibri"/>
              </a:rPr>
              <a:t>attainment </a:t>
            </a:r>
            <a:r>
              <a:rPr dirty="0" sz="2800" spc="-5">
                <a:latin typeface="Calibri"/>
                <a:cs typeface="Calibri"/>
              </a:rPr>
              <a:t>of</a:t>
            </a:r>
            <a:r>
              <a:rPr dirty="0" sz="2800" spc="6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COs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143382"/>
            <a:ext cx="832104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5"/>
              <a:t>SAR </a:t>
            </a:r>
            <a:r>
              <a:rPr dirty="0" spc="-5"/>
              <a:t>– </a:t>
            </a:r>
            <a:r>
              <a:rPr dirty="0" spc="-20"/>
              <a:t>NBA </a:t>
            </a:r>
            <a:r>
              <a:rPr dirty="0" spc="-15"/>
              <a:t>Criteria </a:t>
            </a:r>
            <a:r>
              <a:rPr dirty="0" spc="-5"/>
              <a:t>and </a:t>
            </a:r>
            <a:r>
              <a:rPr dirty="0" spc="-20"/>
              <a:t>Evaluation</a:t>
            </a:r>
            <a:r>
              <a:rPr dirty="0" spc="5"/>
              <a:t> </a:t>
            </a:r>
            <a:r>
              <a:rPr dirty="0" spc="-20"/>
              <a:t>Scores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03350" y="1300734"/>
            <a:ext cx="81534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latin typeface="Calibri"/>
                <a:cs typeface="Calibri"/>
              </a:rPr>
              <a:t>Grade </a:t>
            </a:r>
            <a:r>
              <a:rPr dirty="0" sz="2400" b="1">
                <a:latin typeface="Calibri"/>
                <a:cs typeface="Calibri"/>
              </a:rPr>
              <a:t>Y W C </a:t>
            </a:r>
            <a:r>
              <a:rPr dirty="0" sz="2400" spc="-5" b="1">
                <a:latin typeface="Calibri"/>
                <a:cs typeface="Calibri"/>
              </a:rPr>
              <a:t>D: </a:t>
            </a:r>
            <a:r>
              <a:rPr dirty="0" sz="2400" b="1">
                <a:latin typeface="Calibri"/>
                <a:cs typeface="Calibri"/>
              </a:rPr>
              <a:t>Y </a:t>
            </a:r>
            <a:r>
              <a:rPr dirty="0" sz="2400" spc="-5" b="1">
                <a:latin typeface="Calibri"/>
                <a:cs typeface="Calibri"/>
              </a:rPr>
              <a:t>compliant, </a:t>
            </a:r>
            <a:r>
              <a:rPr dirty="0" sz="2400" b="1">
                <a:latin typeface="Calibri"/>
                <a:cs typeface="Calibri"/>
              </a:rPr>
              <a:t>W </a:t>
            </a:r>
            <a:r>
              <a:rPr dirty="0" sz="2400" spc="-5" b="1">
                <a:latin typeface="Calibri"/>
                <a:cs typeface="Calibri"/>
              </a:rPr>
              <a:t>weakness, </a:t>
            </a:r>
            <a:r>
              <a:rPr dirty="0" sz="2400" b="1">
                <a:latin typeface="Calibri"/>
                <a:cs typeface="Calibri"/>
              </a:rPr>
              <a:t>C </a:t>
            </a:r>
            <a:r>
              <a:rPr dirty="0" sz="2400" spc="-5" b="1">
                <a:latin typeface="Calibri"/>
                <a:cs typeface="Calibri"/>
              </a:rPr>
              <a:t>concern, </a:t>
            </a:r>
            <a:r>
              <a:rPr dirty="0" sz="2400" b="1">
                <a:latin typeface="Calibri"/>
                <a:cs typeface="Calibri"/>
              </a:rPr>
              <a:t>D</a:t>
            </a:r>
            <a:r>
              <a:rPr dirty="0" sz="2400" spc="-75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Deficient</a:t>
            </a:r>
            <a:endParaRPr sz="24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97889" y="1821179"/>
          <a:ext cx="6012815" cy="40824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9985"/>
                <a:gridCol w="1052830"/>
              </a:tblGrid>
              <a:tr h="362712">
                <a:tc>
                  <a:txBody>
                    <a:bodyPr/>
                    <a:lstStyle/>
                    <a:p>
                      <a:pPr marL="31750">
                        <a:lnSpc>
                          <a:spcPts val="2280"/>
                        </a:lnSpc>
                        <a:tabLst>
                          <a:tab pos="546735" algn="l"/>
                        </a:tabLst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1.	Vision,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Mission,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PEOs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09220">
                        <a:lnSpc>
                          <a:spcPts val="228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50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19862">
                <a:tc>
                  <a:txBody>
                    <a:bodyPr/>
                    <a:lstStyle/>
                    <a:p>
                      <a:pPr marL="31750">
                        <a:lnSpc>
                          <a:spcPts val="2735"/>
                        </a:lnSpc>
                        <a:tabLst>
                          <a:tab pos="546735" algn="l"/>
                        </a:tabLst>
                      </a:pPr>
                      <a:r>
                        <a:rPr dirty="0" sz="24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2.	</a:t>
                      </a:r>
                      <a:r>
                        <a:rPr dirty="0" sz="2400" spc="-1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Program </a:t>
                      </a:r>
                      <a:r>
                        <a:rPr dirty="0" sz="24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Curriculum</a:t>
                      </a:r>
                      <a:r>
                        <a:rPr dirty="0" sz="2400" spc="-3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&amp;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18985">
                <a:tc>
                  <a:txBody>
                    <a:bodyPr/>
                    <a:lstStyle/>
                    <a:p>
                      <a:pPr marL="510540">
                        <a:lnSpc>
                          <a:spcPts val="2730"/>
                        </a:lnSpc>
                      </a:pPr>
                      <a:r>
                        <a:rPr dirty="0" sz="2400" spc="-1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Teaching-Learning</a:t>
                      </a:r>
                      <a:r>
                        <a:rPr dirty="0" sz="2400" spc="-2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Processes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2730"/>
                        </a:lnSpc>
                      </a:pPr>
                      <a:r>
                        <a:rPr dirty="0" sz="24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100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20141">
                <a:tc>
                  <a:txBody>
                    <a:bodyPr/>
                    <a:lstStyle/>
                    <a:p>
                      <a:pPr marL="31750">
                        <a:lnSpc>
                          <a:spcPts val="2730"/>
                        </a:lnSpc>
                        <a:tabLst>
                          <a:tab pos="546735" algn="l"/>
                        </a:tabLst>
                      </a:pPr>
                      <a:r>
                        <a:rPr dirty="0" sz="24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3.	</a:t>
                      </a:r>
                      <a:r>
                        <a:rPr dirty="0" sz="2400" spc="-1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Course Outcomes</a:t>
                      </a:r>
                      <a:r>
                        <a:rPr dirty="0" sz="24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19950">
                <a:tc>
                  <a:txBody>
                    <a:bodyPr/>
                    <a:lstStyle/>
                    <a:p>
                      <a:pPr marL="510540">
                        <a:lnSpc>
                          <a:spcPts val="2735"/>
                        </a:lnSpc>
                      </a:pPr>
                      <a:r>
                        <a:rPr dirty="0" sz="2400" spc="-1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Program</a:t>
                      </a:r>
                      <a:r>
                        <a:rPr dirty="0" sz="2400" spc="-4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Outcomes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2735"/>
                        </a:lnSpc>
                      </a:pPr>
                      <a:r>
                        <a:rPr dirty="0" sz="24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175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19100">
                <a:tc>
                  <a:txBody>
                    <a:bodyPr/>
                    <a:lstStyle/>
                    <a:p>
                      <a:pPr marL="31750">
                        <a:lnSpc>
                          <a:spcPts val="2730"/>
                        </a:lnSpc>
                        <a:tabLst>
                          <a:tab pos="546735" algn="l"/>
                        </a:tabLst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4.	Students’ 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Performance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273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100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20052">
                <a:tc>
                  <a:txBody>
                    <a:bodyPr/>
                    <a:lstStyle/>
                    <a:p>
                      <a:pPr marL="31750">
                        <a:lnSpc>
                          <a:spcPts val="2730"/>
                        </a:lnSpc>
                        <a:tabLst>
                          <a:tab pos="615315" algn="l"/>
                        </a:tabLst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5.	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Faculty Information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and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20052">
                <a:tc>
                  <a:txBody>
                    <a:bodyPr/>
                    <a:lstStyle/>
                    <a:p>
                      <a:pPr marL="577215">
                        <a:lnSpc>
                          <a:spcPts val="2735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Contributions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2735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200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19087">
                <a:tc>
                  <a:txBody>
                    <a:bodyPr/>
                    <a:lstStyle/>
                    <a:p>
                      <a:pPr marL="31750">
                        <a:lnSpc>
                          <a:spcPts val="2730"/>
                        </a:lnSpc>
                        <a:tabLst>
                          <a:tab pos="546735" algn="l"/>
                        </a:tabLst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6.	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Facilities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Technical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">
                          <a:latin typeface="Calibri"/>
                          <a:cs typeface="Calibri"/>
                        </a:rPr>
                        <a:t>Support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40640">
                        <a:lnSpc>
                          <a:spcPts val="273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80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61937">
                <a:tc>
                  <a:txBody>
                    <a:bodyPr/>
                    <a:lstStyle/>
                    <a:p>
                      <a:pPr marL="31750">
                        <a:lnSpc>
                          <a:spcPts val="2730"/>
                        </a:lnSpc>
                        <a:tabLst>
                          <a:tab pos="546735" algn="l"/>
                        </a:tabLst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7.	Continuous</a:t>
                      </a:r>
                      <a:r>
                        <a:rPr dirty="0" sz="2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Improvement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40640">
                        <a:lnSpc>
                          <a:spcPts val="2730"/>
                        </a:lnSpc>
                      </a:pPr>
                      <a:r>
                        <a:rPr dirty="0" sz="2400" spc="-5">
                          <a:latin typeface="Calibri"/>
                          <a:cs typeface="Calibri"/>
                        </a:rPr>
                        <a:t>75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5994" y="246710"/>
            <a:ext cx="481393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20"/>
              <a:t>Course Outcomes </a:t>
            </a:r>
            <a:r>
              <a:rPr dirty="0" spc="-5"/>
              <a:t>-</a:t>
            </a:r>
            <a:r>
              <a:rPr dirty="0" spc="5"/>
              <a:t> </a:t>
            </a:r>
            <a:r>
              <a:rPr dirty="0" spc="-20"/>
              <a:t>COs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942187"/>
            <a:ext cx="8449945" cy="49053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22100"/>
              </a:lnSpc>
              <a:spcBef>
                <a:spcPts val="90"/>
              </a:spcBef>
            </a:pPr>
            <a:r>
              <a:rPr dirty="0" sz="2600" spc="-20" b="0">
                <a:latin typeface="Calibri Light"/>
                <a:cs typeface="Calibri Light"/>
              </a:rPr>
              <a:t>COs are </a:t>
            </a:r>
            <a:r>
              <a:rPr dirty="0" sz="2600" spc="-5" b="0">
                <a:latin typeface="Calibri Light"/>
                <a:cs typeface="Calibri Light"/>
              </a:rPr>
              <a:t>also </a:t>
            </a:r>
            <a:r>
              <a:rPr dirty="0" sz="2600" spc="-20" b="0">
                <a:latin typeface="Calibri Light"/>
                <a:cs typeface="Calibri Light"/>
              </a:rPr>
              <a:t>known </a:t>
            </a:r>
            <a:r>
              <a:rPr dirty="0" sz="2600" spc="-10" b="0">
                <a:latin typeface="Calibri Light"/>
                <a:cs typeface="Calibri Light"/>
              </a:rPr>
              <a:t>as </a:t>
            </a:r>
            <a:r>
              <a:rPr dirty="0" sz="2600" spc="-20" b="0">
                <a:latin typeface="Calibri Light"/>
                <a:cs typeface="Calibri Light"/>
              </a:rPr>
              <a:t>Learning </a:t>
            </a:r>
            <a:r>
              <a:rPr dirty="0" sz="2600" spc="-30" b="0">
                <a:latin typeface="Calibri Light"/>
                <a:cs typeface="Calibri Light"/>
              </a:rPr>
              <a:t>Outcomes </a:t>
            </a:r>
            <a:r>
              <a:rPr dirty="0" sz="2600" spc="-25" b="0">
                <a:latin typeface="Calibri Light"/>
                <a:cs typeface="Calibri Light"/>
              </a:rPr>
              <a:t>(for instance </a:t>
            </a:r>
            <a:r>
              <a:rPr dirty="0" sz="2600" b="0">
                <a:latin typeface="Calibri Light"/>
                <a:cs typeface="Calibri Light"/>
              </a:rPr>
              <a:t>in </a:t>
            </a:r>
            <a:r>
              <a:rPr dirty="0" sz="2600" spc="-15" b="0">
                <a:latin typeface="Calibri Light"/>
                <a:cs typeface="Calibri Light"/>
              </a:rPr>
              <a:t>ABET)  </a:t>
            </a:r>
            <a:r>
              <a:rPr dirty="0" sz="2600" spc="-20" b="0">
                <a:latin typeface="Calibri Light"/>
                <a:cs typeface="Calibri Light"/>
              </a:rPr>
              <a:t>Given </a:t>
            </a:r>
            <a:r>
              <a:rPr dirty="0" sz="2600" b="0">
                <a:latin typeface="Calibri Light"/>
                <a:cs typeface="Calibri Light"/>
              </a:rPr>
              <a:t>a </a:t>
            </a:r>
            <a:r>
              <a:rPr dirty="0" sz="2600" spc="-20" b="0">
                <a:latin typeface="Calibri Light"/>
                <a:cs typeface="Calibri Light"/>
              </a:rPr>
              <a:t>curriculum, </a:t>
            </a:r>
            <a:r>
              <a:rPr dirty="0" sz="2600" spc="-25" b="0">
                <a:latin typeface="Calibri Light"/>
                <a:cs typeface="Calibri Light"/>
              </a:rPr>
              <a:t>we </a:t>
            </a:r>
            <a:r>
              <a:rPr dirty="0" sz="2600" spc="-15" b="0">
                <a:latin typeface="Calibri Light"/>
                <a:cs typeface="Calibri Light"/>
              </a:rPr>
              <a:t>design </a:t>
            </a:r>
            <a:r>
              <a:rPr dirty="0" sz="2600" spc="-10" b="0">
                <a:latin typeface="Calibri Light"/>
                <a:cs typeface="Calibri Light"/>
              </a:rPr>
              <a:t>and </a:t>
            </a:r>
            <a:r>
              <a:rPr dirty="0" sz="2600" spc="-25" b="0">
                <a:latin typeface="Calibri Light"/>
                <a:cs typeface="Calibri Light"/>
              </a:rPr>
              <a:t>detail </a:t>
            </a:r>
            <a:r>
              <a:rPr dirty="0" sz="2600" spc="-30" b="0">
                <a:latin typeface="Calibri Light"/>
                <a:cs typeface="Calibri Light"/>
              </a:rPr>
              <a:t>courses </a:t>
            </a:r>
            <a:r>
              <a:rPr dirty="0" sz="2600" b="0">
                <a:latin typeface="Calibri Light"/>
                <a:cs typeface="Calibri Light"/>
              </a:rPr>
              <a:t>in </a:t>
            </a:r>
            <a:r>
              <a:rPr dirty="0" sz="2600" spc="-25" b="0">
                <a:latin typeface="Calibri Light"/>
                <a:cs typeface="Calibri Light"/>
              </a:rPr>
              <a:t>terms </a:t>
            </a:r>
            <a:r>
              <a:rPr dirty="0" sz="2600" spc="-10" b="0">
                <a:latin typeface="Calibri Light"/>
                <a:cs typeface="Calibri Light"/>
              </a:rPr>
              <a:t>of  </a:t>
            </a:r>
            <a:r>
              <a:rPr dirty="0" sz="2600" spc="-25" b="0">
                <a:latin typeface="Calibri Light"/>
                <a:cs typeface="Calibri Light"/>
              </a:rPr>
              <a:t>syllabus </a:t>
            </a:r>
            <a:r>
              <a:rPr dirty="0" sz="2600" spc="-20" b="0">
                <a:latin typeface="Calibri Light"/>
                <a:cs typeface="Calibri Light"/>
              </a:rPr>
              <a:t>description, </a:t>
            </a:r>
            <a:r>
              <a:rPr dirty="0" sz="2600" spc="-25" b="0">
                <a:latin typeface="Calibri Light"/>
                <a:cs typeface="Calibri Light"/>
              </a:rPr>
              <a:t>pre-requisites, credits </a:t>
            </a:r>
            <a:r>
              <a:rPr dirty="0" sz="2600" spc="-15" b="0">
                <a:latin typeface="Calibri Light"/>
                <a:cs typeface="Calibri Light"/>
              </a:rPr>
              <a:t>(L-T-P-C) </a:t>
            </a:r>
            <a:r>
              <a:rPr dirty="0" sz="2600" spc="-25" b="0">
                <a:latin typeface="Calibri Light"/>
                <a:cs typeface="Calibri Light"/>
              </a:rPr>
              <a:t>text</a:t>
            </a:r>
            <a:r>
              <a:rPr dirty="0" sz="2600" spc="-280" b="0">
                <a:latin typeface="Calibri Light"/>
                <a:cs typeface="Calibri Light"/>
              </a:rPr>
              <a:t> </a:t>
            </a:r>
            <a:r>
              <a:rPr dirty="0" sz="2600" spc="-15" b="0">
                <a:latin typeface="Calibri Light"/>
                <a:cs typeface="Calibri Light"/>
              </a:rPr>
              <a:t>book(s),  </a:t>
            </a:r>
            <a:r>
              <a:rPr dirty="0" sz="2600" spc="-40" b="0">
                <a:latin typeface="Calibri Light"/>
                <a:cs typeface="Calibri Light"/>
              </a:rPr>
              <a:t>reference </a:t>
            </a:r>
            <a:r>
              <a:rPr dirty="0" sz="2600" spc="-15" b="0">
                <a:latin typeface="Calibri Light"/>
                <a:cs typeface="Calibri Light"/>
              </a:rPr>
              <a:t>book(s), </a:t>
            </a:r>
            <a:r>
              <a:rPr dirty="0" u="heavy" sz="2600" spc="-20" b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Question</a:t>
            </a:r>
            <a:r>
              <a:rPr dirty="0" u="heavy" sz="2600" spc="-180" b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heavy" sz="2600" spc="-15" b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Bank.</a:t>
            </a:r>
            <a:endParaRPr sz="26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2600" spc="-25" b="0">
                <a:latin typeface="Calibri Light"/>
                <a:cs typeface="Calibri Light"/>
              </a:rPr>
              <a:t>Implementing </a:t>
            </a:r>
            <a:r>
              <a:rPr dirty="0" sz="2600" b="0">
                <a:latin typeface="Calibri Light"/>
                <a:cs typeface="Calibri Light"/>
              </a:rPr>
              <a:t>a </a:t>
            </a:r>
            <a:r>
              <a:rPr dirty="0" sz="2600" spc="-30" b="0">
                <a:latin typeface="Calibri Light"/>
                <a:cs typeface="Calibri Light"/>
              </a:rPr>
              <a:t>course</a:t>
            </a:r>
            <a:r>
              <a:rPr dirty="0" sz="2600" spc="-180" b="0">
                <a:latin typeface="Calibri Light"/>
                <a:cs typeface="Calibri Light"/>
              </a:rPr>
              <a:t> </a:t>
            </a:r>
            <a:r>
              <a:rPr dirty="0" sz="2600" spc="-25" b="0">
                <a:latin typeface="Calibri Light"/>
                <a:cs typeface="Calibri Light"/>
              </a:rPr>
              <a:t>comprises:</a:t>
            </a:r>
            <a:endParaRPr sz="2600">
              <a:latin typeface="Calibri Light"/>
              <a:cs typeface="Calibri Light"/>
            </a:endParaRPr>
          </a:p>
          <a:p>
            <a:pPr marL="241300" indent="-229235">
              <a:lnSpc>
                <a:spcPct val="100000"/>
              </a:lnSpc>
              <a:spcBef>
                <a:spcPts val="819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 sz="1900" spc="-20" b="0">
                <a:latin typeface="Calibri Light"/>
                <a:cs typeface="Calibri Light"/>
              </a:rPr>
              <a:t>TEACHING, LEARNING </a:t>
            </a:r>
            <a:r>
              <a:rPr dirty="0" sz="1900" spc="-5" b="0">
                <a:latin typeface="Calibri Light"/>
                <a:cs typeface="Calibri Light"/>
              </a:rPr>
              <a:t>and </a:t>
            </a:r>
            <a:r>
              <a:rPr dirty="0" sz="1900" spc="-15" b="0">
                <a:latin typeface="Calibri Light"/>
                <a:cs typeface="Calibri Light"/>
              </a:rPr>
              <a:t>ASSESSMENT (QUIZ, Assignment, </a:t>
            </a:r>
            <a:r>
              <a:rPr dirty="0" sz="1900" spc="-20" b="0">
                <a:latin typeface="Calibri Light"/>
                <a:cs typeface="Calibri Light"/>
              </a:rPr>
              <a:t>Exams</a:t>
            </a:r>
            <a:r>
              <a:rPr dirty="0" sz="1900" spc="-295" b="0">
                <a:latin typeface="Calibri Light"/>
                <a:cs typeface="Calibri Light"/>
              </a:rPr>
              <a:t> </a:t>
            </a:r>
            <a:r>
              <a:rPr dirty="0" sz="1900" spc="-5" b="0">
                <a:latin typeface="Calibri Light"/>
                <a:cs typeface="Calibri Light"/>
              </a:rPr>
              <a:t>..)</a:t>
            </a:r>
            <a:endParaRPr sz="1900">
              <a:latin typeface="Calibri Light"/>
              <a:cs typeface="Calibri Light"/>
            </a:endParaRPr>
          </a:p>
          <a:p>
            <a:pPr marL="241300" indent="-2292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 u="sng" sz="1900" spc="-20" b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CONSTRUCTIVE ALLIGNMENT</a:t>
            </a:r>
            <a:r>
              <a:rPr dirty="0" sz="1900" spc="-20" b="0">
                <a:latin typeface="Calibri Light"/>
                <a:cs typeface="Calibri Light"/>
              </a:rPr>
              <a:t> </a:t>
            </a:r>
            <a:r>
              <a:rPr dirty="0" sz="1900" spc="-15" b="0">
                <a:latin typeface="Calibri Light"/>
                <a:cs typeface="Calibri Light"/>
              </a:rPr>
              <a:t>OF </a:t>
            </a:r>
            <a:r>
              <a:rPr dirty="0" sz="1900" spc="-110" b="0">
                <a:latin typeface="Calibri Light"/>
                <a:cs typeface="Calibri Light"/>
              </a:rPr>
              <a:t>T, </a:t>
            </a:r>
            <a:r>
              <a:rPr dirty="0" sz="1900" spc="-5" b="0">
                <a:latin typeface="Calibri Light"/>
                <a:cs typeface="Calibri Light"/>
              </a:rPr>
              <a:t>L </a:t>
            </a:r>
            <a:r>
              <a:rPr dirty="0" sz="1900" spc="-10" b="0">
                <a:latin typeface="Calibri Light"/>
                <a:cs typeface="Calibri Light"/>
              </a:rPr>
              <a:t>and</a:t>
            </a:r>
            <a:r>
              <a:rPr dirty="0" sz="1900" spc="-65" b="0">
                <a:latin typeface="Calibri Light"/>
                <a:cs typeface="Calibri Light"/>
              </a:rPr>
              <a:t> </a:t>
            </a:r>
            <a:r>
              <a:rPr dirty="0" sz="1900" spc="-5" b="0">
                <a:latin typeface="Calibri Light"/>
                <a:cs typeface="Calibri Light"/>
              </a:rPr>
              <a:t>A</a:t>
            </a:r>
            <a:endParaRPr sz="1900">
              <a:latin typeface="Calibri Light"/>
              <a:cs typeface="Calibri Light"/>
            </a:endParaRPr>
          </a:p>
          <a:p>
            <a:pPr marL="241300" indent="-229235">
              <a:lnSpc>
                <a:spcPct val="100000"/>
              </a:lnSpc>
              <a:spcBef>
                <a:spcPts val="78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 sz="1900" spc="-20" b="0">
                <a:latin typeface="Calibri Light"/>
                <a:cs typeface="Calibri Light"/>
              </a:rPr>
              <a:t>ASSESSMENT </a:t>
            </a:r>
            <a:r>
              <a:rPr dirty="0" sz="1900" spc="-15" b="0">
                <a:latin typeface="Calibri Light"/>
                <a:cs typeface="Calibri Light"/>
              </a:rPr>
              <a:t>DRIVEN </a:t>
            </a:r>
            <a:r>
              <a:rPr dirty="0" sz="1900" spc="-35" b="0">
                <a:latin typeface="Calibri Light"/>
                <a:cs typeface="Calibri Light"/>
              </a:rPr>
              <a:t>BY</a:t>
            </a:r>
            <a:r>
              <a:rPr dirty="0" sz="1900" spc="-125" b="0">
                <a:latin typeface="Calibri Light"/>
                <a:cs typeface="Calibri Light"/>
              </a:rPr>
              <a:t> </a:t>
            </a:r>
            <a:r>
              <a:rPr dirty="0" sz="1900" spc="-25" b="0">
                <a:latin typeface="Calibri Light"/>
                <a:cs typeface="Calibri Light"/>
              </a:rPr>
              <a:t>LEARNING-OUTCOMES</a:t>
            </a:r>
            <a:endParaRPr sz="1900">
              <a:latin typeface="Calibri Light"/>
              <a:cs typeface="Calibri Light"/>
            </a:endParaRPr>
          </a:p>
          <a:p>
            <a:pPr marL="241300" indent="-2292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 sz="1900" spc="-20" b="0">
                <a:latin typeface="Calibri Light"/>
                <a:cs typeface="Calibri Light"/>
              </a:rPr>
              <a:t>ASSESSMENT </a:t>
            </a:r>
            <a:r>
              <a:rPr dirty="0" sz="1900" spc="-15" b="0">
                <a:latin typeface="Calibri Light"/>
                <a:cs typeface="Calibri Light"/>
              </a:rPr>
              <a:t>DRIVES </a:t>
            </a:r>
            <a:r>
              <a:rPr dirty="0" sz="1900" spc="-20" b="0">
                <a:latin typeface="Calibri Light"/>
                <a:cs typeface="Calibri Light"/>
              </a:rPr>
              <a:t>TEACHING </a:t>
            </a:r>
            <a:r>
              <a:rPr dirty="0" sz="1900" spc="-15" b="0">
                <a:latin typeface="Calibri Light"/>
                <a:cs typeface="Calibri Light"/>
              </a:rPr>
              <a:t>AND</a:t>
            </a:r>
            <a:r>
              <a:rPr dirty="0" sz="1900" spc="-175" b="0">
                <a:latin typeface="Calibri Light"/>
                <a:cs typeface="Calibri Light"/>
              </a:rPr>
              <a:t> </a:t>
            </a:r>
            <a:r>
              <a:rPr dirty="0" sz="1900" spc="-20" b="0">
                <a:latin typeface="Calibri Light"/>
                <a:cs typeface="Calibri Light"/>
              </a:rPr>
              <a:t>LEARNING</a:t>
            </a:r>
            <a:endParaRPr sz="1900">
              <a:latin typeface="Calibri Light"/>
              <a:cs typeface="Calibri Light"/>
            </a:endParaRPr>
          </a:p>
          <a:p>
            <a:pPr marL="241300" indent="-229235">
              <a:lnSpc>
                <a:spcPct val="100000"/>
              </a:lnSpc>
              <a:spcBef>
                <a:spcPts val="75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 sz="2000" spc="-20" b="0">
                <a:latin typeface="Calibri Light"/>
                <a:cs typeface="Calibri Light"/>
              </a:rPr>
              <a:t>ASSESSEMENT </a:t>
            </a:r>
            <a:r>
              <a:rPr dirty="0" sz="2000" spc="-5" b="0">
                <a:latin typeface="Calibri Light"/>
                <a:cs typeface="Calibri Light"/>
              </a:rPr>
              <a:t>IS </a:t>
            </a:r>
            <a:r>
              <a:rPr dirty="0" sz="2000" spc="-55" b="0">
                <a:latin typeface="Calibri Light"/>
                <a:cs typeface="Calibri Light"/>
              </a:rPr>
              <a:t>WHAT </a:t>
            </a:r>
            <a:r>
              <a:rPr dirty="0" sz="2000" spc="-20" b="0">
                <a:latin typeface="Calibri Light"/>
                <a:cs typeface="Calibri Light"/>
              </a:rPr>
              <a:t>STUDENTS FOCUS</a:t>
            </a:r>
            <a:r>
              <a:rPr dirty="0" sz="2000" spc="-200" b="0">
                <a:latin typeface="Calibri Light"/>
                <a:cs typeface="Calibri Light"/>
              </a:rPr>
              <a:t> </a:t>
            </a:r>
            <a:r>
              <a:rPr dirty="0" sz="2000" spc="-10" b="0">
                <a:latin typeface="Calibri Light"/>
                <a:cs typeface="Calibri Light"/>
              </a:rPr>
              <a:t>ON</a:t>
            </a:r>
            <a:endParaRPr sz="2000">
              <a:latin typeface="Calibri Light"/>
              <a:cs typeface="Calibri Light"/>
            </a:endParaRPr>
          </a:p>
          <a:p>
            <a:pPr marL="241300" indent="-229235">
              <a:lnSpc>
                <a:spcPct val="100000"/>
              </a:lnSpc>
              <a:spcBef>
                <a:spcPts val="62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25" b="0">
                <a:solidFill>
                  <a:srgbClr val="C00000"/>
                </a:solidFill>
                <a:latin typeface="Calibri Light"/>
                <a:cs typeface="Calibri Light"/>
              </a:rPr>
              <a:t>COs are </a:t>
            </a:r>
            <a:r>
              <a:rPr dirty="0" sz="2800" spc="-30" b="0">
                <a:solidFill>
                  <a:srgbClr val="C00000"/>
                </a:solidFill>
                <a:latin typeface="Calibri Light"/>
                <a:cs typeface="Calibri Light"/>
              </a:rPr>
              <a:t>central </a:t>
            </a:r>
            <a:r>
              <a:rPr dirty="0" sz="2800" spc="-20" b="0">
                <a:solidFill>
                  <a:srgbClr val="C00000"/>
                </a:solidFill>
                <a:latin typeface="Calibri Light"/>
                <a:cs typeface="Calibri Light"/>
              </a:rPr>
              <a:t>to</a:t>
            </a:r>
            <a:r>
              <a:rPr dirty="0" sz="2800" spc="-150" b="0">
                <a:solidFill>
                  <a:srgbClr val="C00000"/>
                </a:solidFill>
                <a:latin typeface="Calibri Light"/>
                <a:cs typeface="Calibri Light"/>
              </a:rPr>
              <a:t> </a:t>
            </a:r>
            <a:r>
              <a:rPr dirty="0" sz="2800" spc="-15" b="0">
                <a:solidFill>
                  <a:srgbClr val="C00000"/>
                </a:solidFill>
                <a:latin typeface="Calibri Light"/>
                <a:cs typeface="Calibri Light"/>
              </a:rPr>
              <a:t>OBE</a:t>
            </a:r>
            <a:endParaRPr sz="28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5994" y="215011"/>
            <a:ext cx="756920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An </a:t>
            </a:r>
            <a:r>
              <a:rPr dirty="0" spc="-15"/>
              <a:t>Example </a:t>
            </a:r>
            <a:r>
              <a:rPr dirty="0" spc="-5"/>
              <a:t>of </a:t>
            </a:r>
            <a:r>
              <a:rPr dirty="0" spc="-20"/>
              <a:t>Course Outcomes</a:t>
            </a:r>
            <a:r>
              <a:rPr dirty="0" spc="-10"/>
              <a:t> </a:t>
            </a:r>
            <a:r>
              <a:rPr dirty="0" spc="-20"/>
              <a:t>COs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938529"/>
            <a:ext cx="7838440" cy="44780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 sz="1800" spc="-15" b="0">
                <a:latin typeface="Calibri Light"/>
                <a:cs typeface="Calibri Light"/>
              </a:rPr>
              <a:t>Course </a:t>
            </a:r>
            <a:r>
              <a:rPr dirty="0" sz="1800" spc="-10" b="0">
                <a:latin typeface="Calibri Light"/>
                <a:cs typeface="Calibri Light"/>
              </a:rPr>
              <a:t>Title: Heat </a:t>
            </a:r>
            <a:r>
              <a:rPr dirty="0" sz="1800" b="0">
                <a:latin typeface="Calibri Light"/>
                <a:cs typeface="Calibri Light"/>
              </a:rPr>
              <a:t>&amp; </a:t>
            </a:r>
            <a:r>
              <a:rPr dirty="0" sz="1800" spc="-5" b="0">
                <a:latin typeface="Calibri Light"/>
                <a:cs typeface="Calibri Light"/>
              </a:rPr>
              <a:t>Mass</a:t>
            </a:r>
            <a:r>
              <a:rPr dirty="0" sz="1800" spc="-235" b="0">
                <a:latin typeface="Calibri Light"/>
                <a:cs typeface="Calibri Light"/>
              </a:rPr>
              <a:t> </a:t>
            </a:r>
            <a:r>
              <a:rPr dirty="0" sz="1800" spc="-40" b="0">
                <a:latin typeface="Calibri Light"/>
                <a:cs typeface="Calibri Light"/>
              </a:rPr>
              <a:t>Transfer</a:t>
            </a:r>
            <a:endParaRPr sz="1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600">
              <a:latin typeface="Calibri Light"/>
              <a:cs typeface="Calibri Light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 sz="1800" spc="-15" b="0">
                <a:latin typeface="Calibri Light"/>
                <a:cs typeface="Calibri Light"/>
              </a:rPr>
              <a:t>Course</a:t>
            </a:r>
            <a:r>
              <a:rPr dirty="0" sz="1800" spc="-70" b="0">
                <a:latin typeface="Calibri Light"/>
                <a:cs typeface="Calibri Light"/>
              </a:rPr>
              <a:t> </a:t>
            </a:r>
            <a:r>
              <a:rPr dirty="0" sz="1800" spc="-20" b="0">
                <a:latin typeface="Calibri Light"/>
                <a:cs typeface="Calibri Light"/>
              </a:rPr>
              <a:t>Outcomes</a:t>
            </a:r>
            <a:endParaRPr sz="1800">
              <a:latin typeface="Calibri Light"/>
              <a:cs typeface="Calibri Light"/>
            </a:endParaRPr>
          </a:p>
          <a:p>
            <a:pPr marL="12700" marR="31115">
              <a:lnSpc>
                <a:spcPct val="190000"/>
              </a:lnSpc>
              <a:spcBef>
                <a:spcPts val="15"/>
              </a:spcBef>
            </a:pPr>
            <a:r>
              <a:rPr dirty="0" sz="1800" b="0">
                <a:latin typeface="Calibri Light"/>
                <a:cs typeface="Calibri Light"/>
              </a:rPr>
              <a:t>1 </a:t>
            </a:r>
            <a:r>
              <a:rPr dirty="0" sz="1800" spc="-10" b="0">
                <a:latin typeface="Calibri Light"/>
                <a:cs typeface="Calibri Light"/>
              </a:rPr>
              <a:t>Solve </a:t>
            </a:r>
            <a:r>
              <a:rPr dirty="0" sz="1800" spc="-20" b="0">
                <a:latin typeface="Calibri Light"/>
                <a:cs typeface="Calibri Light"/>
              </a:rPr>
              <a:t>practical </a:t>
            </a:r>
            <a:r>
              <a:rPr dirty="0" sz="1800" spc="-15" b="0">
                <a:latin typeface="Calibri Light"/>
                <a:cs typeface="Calibri Light"/>
              </a:rPr>
              <a:t>engineering </a:t>
            </a:r>
            <a:r>
              <a:rPr dirty="0" sz="1800" spc="-20" b="0">
                <a:latin typeface="Calibri Light"/>
                <a:cs typeface="Calibri Light"/>
              </a:rPr>
              <a:t>problems </a:t>
            </a:r>
            <a:r>
              <a:rPr dirty="0" sz="1800" spc="-10" b="0">
                <a:latin typeface="Calibri Light"/>
                <a:cs typeface="Calibri Light"/>
              </a:rPr>
              <a:t>using </a:t>
            </a:r>
            <a:r>
              <a:rPr dirty="0" sz="1800" spc="-5" b="0">
                <a:latin typeface="Calibri Light"/>
                <a:cs typeface="Calibri Light"/>
              </a:rPr>
              <a:t>basic </a:t>
            </a:r>
            <a:r>
              <a:rPr dirty="0" sz="1800" spc="-20" b="0">
                <a:latin typeface="Calibri Light"/>
                <a:cs typeface="Calibri Light"/>
              </a:rPr>
              <a:t>concepts </a:t>
            </a:r>
            <a:r>
              <a:rPr dirty="0" sz="1800" spc="-5" b="0">
                <a:latin typeface="Calibri Light"/>
                <a:cs typeface="Calibri Light"/>
              </a:rPr>
              <a:t>of </a:t>
            </a:r>
            <a:r>
              <a:rPr dirty="0" sz="1800" spc="-10" b="0">
                <a:latin typeface="Calibri Light"/>
                <a:cs typeface="Calibri Light"/>
              </a:rPr>
              <a:t>heat </a:t>
            </a:r>
            <a:r>
              <a:rPr dirty="0" sz="1800" spc="-5" b="0">
                <a:latin typeface="Calibri Light"/>
                <a:cs typeface="Calibri Light"/>
              </a:rPr>
              <a:t>and mass </a:t>
            </a:r>
            <a:r>
              <a:rPr dirty="0" sz="1800" spc="-45" b="0">
                <a:latin typeface="Calibri Light"/>
                <a:cs typeface="Calibri Light"/>
              </a:rPr>
              <a:t>transfer.  </a:t>
            </a:r>
            <a:r>
              <a:rPr dirty="0" sz="1800" b="0">
                <a:latin typeface="Calibri Light"/>
                <a:cs typeface="Calibri Light"/>
              </a:rPr>
              <a:t>2</a:t>
            </a:r>
            <a:r>
              <a:rPr dirty="0" sz="1800" spc="-25" b="0">
                <a:latin typeface="Calibri Light"/>
                <a:cs typeface="Calibri Light"/>
              </a:rPr>
              <a:t> Evaluate</a:t>
            </a:r>
            <a:r>
              <a:rPr dirty="0" sz="1800" spc="-55" b="0">
                <a:latin typeface="Calibri Light"/>
                <a:cs typeface="Calibri Light"/>
              </a:rPr>
              <a:t> </a:t>
            </a:r>
            <a:r>
              <a:rPr dirty="0" sz="1800" spc="-15" b="0">
                <a:latin typeface="Calibri Light"/>
                <a:cs typeface="Calibri Light"/>
              </a:rPr>
              <a:t>steady</a:t>
            </a:r>
            <a:r>
              <a:rPr dirty="0" sz="1800" spc="-60" b="0">
                <a:latin typeface="Calibri Light"/>
                <a:cs typeface="Calibri Light"/>
              </a:rPr>
              <a:t> </a:t>
            </a:r>
            <a:r>
              <a:rPr dirty="0" sz="1800" spc="-5" b="0">
                <a:latin typeface="Calibri Light"/>
                <a:cs typeface="Calibri Light"/>
              </a:rPr>
              <a:t>and</a:t>
            </a:r>
            <a:r>
              <a:rPr dirty="0" sz="1800" spc="-60" b="0">
                <a:latin typeface="Calibri Light"/>
                <a:cs typeface="Calibri Light"/>
              </a:rPr>
              <a:t> </a:t>
            </a:r>
            <a:r>
              <a:rPr dirty="0" sz="1800" spc="-20" b="0">
                <a:latin typeface="Calibri Light"/>
                <a:cs typeface="Calibri Light"/>
              </a:rPr>
              <a:t>unsteady</a:t>
            </a:r>
            <a:r>
              <a:rPr dirty="0" sz="1800" spc="-60" b="0">
                <a:latin typeface="Calibri Light"/>
                <a:cs typeface="Calibri Light"/>
              </a:rPr>
              <a:t> </a:t>
            </a:r>
            <a:r>
              <a:rPr dirty="0" sz="1800" spc="-20" b="0">
                <a:latin typeface="Calibri Light"/>
                <a:cs typeface="Calibri Light"/>
              </a:rPr>
              <a:t>performance</a:t>
            </a:r>
            <a:r>
              <a:rPr dirty="0" sz="1800" spc="-55" b="0">
                <a:latin typeface="Calibri Light"/>
                <a:cs typeface="Calibri Light"/>
              </a:rPr>
              <a:t> </a:t>
            </a:r>
            <a:r>
              <a:rPr dirty="0" sz="1800" spc="-20" b="0">
                <a:latin typeface="Calibri Light"/>
                <a:cs typeface="Calibri Light"/>
              </a:rPr>
              <a:t>for</a:t>
            </a:r>
            <a:r>
              <a:rPr dirty="0" sz="1800" spc="-40" b="0">
                <a:latin typeface="Calibri Light"/>
                <a:cs typeface="Calibri Light"/>
              </a:rPr>
              <a:t> </a:t>
            </a:r>
            <a:r>
              <a:rPr dirty="0" sz="1800" spc="-15" b="0">
                <a:latin typeface="Calibri Light"/>
                <a:cs typeface="Calibri Light"/>
              </a:rPr>
              <a:t>insulation,</a:t>
            </a:r>
            <a:r>
              <a:rPr dirty="0" sz="1800" spc="-55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fin</a:t>
            </a:r>
            <a:r>
              <a:rPr dirty="0" sz="1800" spc="-45" b="0">
                <a:latin typeface="Calibri Light"/>
                <a:cs typeface="Calibri Light"/>
              </a:rPr>
              <a:t> </a:t>
            </a:r>
            <a:r>
              <a:rPr dirty="0" sz="1800" spc="-5" b="0">
                <a:latin typeface="Calibri Light"/>
                <a:cs typeface="Calibri Light"/>
              </a:rPr>
              <a:t>and</a:t>
            </a:r>
            <a:r>
              <a:rPr dirty="0" sz="1800" spc="-60" b="0">
                <a:latin typeface="Calibri Light"/>
                <a:cs typeface="Calibri Light"/>
              </a:rPr>
              <a:t> </a:t>
            </a:r>
            <a:r>
              <a:rPr dirty="0" sz="1800" spc="-20" b="0">
                <a:latin typeface="Calibri Light"/>
                <a:cs typeface="Calibri Light"/>
              </a:rPr>
              <a:t>thermocouple.</a:t>
            </a:r>
            <a:endParaRPr sz="1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</a:pPr>
            <a:r>
              <a:rPr dirty="0" sz="1800" b="0">
                <a:latin typeface="Calibri Light"/>
                <a:cs typeface="Calibri Light"/>
              </a:rPr>
              <a:t>3</a:t>
            </a:r>
            <a:r>
              <a:rPr dirty="0" sz="1800" spc="-20" b="0">
                <a:latin typeface="Calibri Light"/>
                <a:cs typeface="Calibri Light"/>
              </a:rPr>
              <a:t> Analyze</a:t>
            </a:r>
            <a:r>
              <a:rPr dirty="0" sz="1800" spc="-40" b="0">
                <a:latin typeface="Calibri Light"/>
                <a:cs typeface="Calibri Light"/>
              </a:rPr>
              <a:t> </a:t>
            </a:r>
            <a:r>
              <a:rPr dirty="0" sz="1800" spc="-10" b="0">
                <a:latin typeface="Calibri Light"/>
                <a:cs typeface="Calibri Light"/>
              </a:rPr>
              <a:t>laminar</a:t>
            </a:r>
            <a:r>
              <a:rPr dirty="0" sz="1800" spc="-50" b="0">
                <a:latin typeface="Calibri Light"/>
                <a:cs typeface="Calibri Light"/>
              </a:rPr>
              <a:t> </a:t>
            </a:r>
            <a:r>
              <a:rPr dirty="0" sz="1800" spc="-5" b="0">
                <a:latin typeface="Calibri Light"/>
                <a:cs typeface="Calibri Light"/>
              </a:rPr>
              <a:t>and</a:t>
            </a:r>
            <a:r>
              <a:rPr dirty="0" sz="1800" spc="-55" b="0">
                <a:latin typeface="Calibri Light"/>
                <a:cs typeface="Calibri Light"/>
              </a:rPr>
              <a:t> </a:t>
            </a:r>
            <a:r>
              <a:rPr dirty="0" sz="1800" spc="-20" b="0">
                <a:latin typeface="Calibri Light"/>
                <a:cs typeface="Calibri Light"/>
              </a:rPr>
              <a:t>turbulent</a:t>
            </a:r>
            <a:r>
              <a:rPr dirty="0" sz="1800" spc="-55" b="0">
                <a:latin typeface="Calibri Light"/>
                <a:cs typeface="Calibri Light"/>
              </a:rPr>
              <a:t> </a:t>
            </a:r>
            <a:r>
              <a:rPr dirty="0" sz="1800" spc="-15" b="0">
                <a:latin typeface="Calibri Light"/>
                <a:cs typeface="Calibri Light"/>
              </a:rPr>
              <a:t>boundary</a:t>
            </a:r>
            <a:r>
              <a:rPr dirty="0" sz="1800" spc="-50" b="0">
                <a:latin typeface="Calibri Light"/>
                <a:cs typeface="Calibri Light"/>
              </a:rPr>
              <a:t> </a:t>
            </a:r>
            <a:r>
              <a:rPr dirty="0" sz="1800" spc="-20" b="0">
                <a:latin typeface="Calibri Light"/>
                <a:cs typeface="Calibri Light"/>
              </a:rPr>
              <a:t>layer</a:t>
            </a:r>
            <a:r>
              <a:rPr dirty="0" sz="1800" spc="-55" b="0">
                <a:latin typeface="Calibri Light"/>
                <a:cs typeface="Calibri Light"/>
              </a:rPr>
              <a:t> </a:t>
            </a:r>
            <a:r>
              <a:rPr dirty="0" sz="1800" spc="-5" b="0">
                <a:latin typeface="Calibri Light"/>
                <a:cs typeface="Calibri Light"/>
              </a:rPr>
              <a:t>flow</a:t>
            </a:r>
            <a:r>
              <a:rPr dirty="0" sz="1800" spc="-60" b="0">
                <a:latin typeface="Calibri Light"/>
                <a:cs typeface="Calibri Light"/>
              </a:rPr>
              <a:t> </a:t>
            </a:r>
            <a:r>
              <a:rPr dirty="0" sz="1800" spc="-5" b="0">
                <a:latin typeface="Calibri Light"/>
                <a:cs typeface="Calibri Light"/>
              </a:rPr>
              <a:t>on</a:t>
            </a:r>
            <a:r>
              <a:rPr dirty="0" sz="1800" spc="-30" b="0">
                <a:latin typeface="Calibri Light"/>
                <a:cs typeface="Calibri Light"/>
              </a:rPr>
              <a:t> </a:t>
            </a:r>
            <a:r>
              <a:rPr dirty="0" sz="1800" spc="-20" b="0">
                <a:latin typeface="Calibri Light"/>
                <a:cs typeface="Calibri Light"/>
              </a:rPr>
              <a:t>internal</a:t>
            </a:r>
            <a:r>
              <a:rPr dirty="0" sz="1800" spc="-60" b="0">
                <a:latin typeface="Calibri Light"/>
                <a:cs typeface="Calibri Light"/>
              </a:rPr>
              <a:t> </a:t>
            </a:r>
            <a:r>
              <a:rPr dirty="0" sz="1800" spc="-5" b="0">
                <a:latin typeface="Calibri Light"/>
                <a:cs typeface="Calibri Light"/>
              </a:rPr>
              <a:t>and</a:t>
            </a:r>
            <a:r>
              <a:rPr dirty="0" sz="1800" spc="-40" b="0">
                <a:latin typeface="Calibri Light"/>
                <a:cs typeface="Calibri Light"/>
              </a:rPr>
              <a:t> </a:t>
            </a:r>
            <a:r>
              <a:rPr dirty="0" sz="1800" spc="-20" b="0">
                <a:latin typeface="Calibri Light"/>
                <a:cs typeface="Calibri Light"/>
              </a:rPr>
              <a:t>external</a:t>
            </a:r>
            <a:r>
              <a:rPr dirty="0" sz="1800" spc="-55" b="0">
                <a:latin typeface="Calibri Light"/>
                <a:cs typeface="Calibri Light"/>
              </a:rPr>
              <a:t> </a:t>
            </a:r>
            <a:r>
              <a:rPr dirty="0" sz="1800" spc="-15" b="0">
                <a:latin typeface="Calibri Light"/>
                <a:cs typeface="Calibri Light"/>
              </a:rPr>
              <a:t>regions.</a:t>
            </a:r>
            <a:endParaRPr sz="1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 b="0">
                <a:latin typeface="Calibri Light"/>
                <a:cs typeface="Calibri Light"/>
              </a:rPr>
              <a:t>4.</a:t>
            </a:r>
            <a:r>
              <a:rPr dirty="0" sz="1800" spc="-15" b="0">
                <a:latin typeface="Calibri Light"/>
                <a:cs typeface="Calibri Light"/>
              </a:rPr>
              <a:t> </a:t>
            </a:r>
            <a:r>
              <a:rPr dirty="0" sz="1800" spc="-10" b="0">
                <a:latin typeface="Calibri Light"/>
                <a:cs typeface="Calibri Light"/>
              </a:rPr>
              <a:t>Design</a:t>
            </a:r>
            <a:r>
              <a:rPr dirty="0" sz="1800" spc="-60" b="0">
                <a:latin typeface="Calibri Light"/>
                <a:cs typeface="Calibri Light"/>
              </a:rPr>
              <a:t> </a:t>
            </a:r>
            <a:r>
              <a:rPr dirty="0" sz="1800" spc="-5" b="0">
                <a:latin typeface="Calibri Light"/>
                <a:cs typeface="Calibri Light"/>
              </a:rPr>
              <a:t>shell</a:t>
            </a:r>
            <a:r>
              <a:rPr dirty="0" sz="1800" spc="-55" b="0">
                <a:latin typeface="Calibri Light"/>
                <a:cs typeface="Calibri Light"/>
              </a:rPr>
              <a:t> </a:t>
            </a:r>
            <a:r>
              <a:rPr dirty="0" sz="1800" spc="-5" b="0">
                <a:latin typeface="Calibri Light"/>
                <a:cs typeface="Calibri Light"/>
              </a:rPr>
              <a:t>and</a:t>
            </a:r>
            <a:r>
              <a:rPr dirty="0" sz="1800" spc="-55" b="0">
                <a:latin typeface="Calibri Light"/>
                <a:cs typeface="Calibri Light"/>
              </a:rPr>
              <a:t> </a:t>
            </a:r>
            <a:r>
              <a:rPr dirty="0" sz="1800" spc="-10" b="0">
                <a:latin typeface="Calibri Light"/>
                <a:cs typeface="Calibri Light"/>
              </a:rPr>
              <a:t>tube</a:t>
            </a:r>
            <a:r>
              <a:rPr dirty="0" sz="1800" spc="-40" b="0">
                <a:latin typeface="Calibri Light"/>
                <a:cs typeface="Calibri Light"/>
              </a:rPr>
              <a:t> </a:t>
            </a:r>
            <a:r>
              <a:rPr dirty="0" sz="1800" spc="-10" b="0">
                <a:latin typeface="Calibri Light"/>
                <a:cs typeface="Calibri Light"/>
              </a:rPr>
              <a:t>type</a:t>
            </a:r>
            <a:r>
              <a:rPr dirty="0" sz="1800" spc="-55" b="0">
                <a:latin typeface="Calibri Light"/>
                <a:cs typeface="Calibri Light"/>
              </a:rPr>
              <a:t> </a:t>
            </a:r>
            <a:r>
              <a:rPr dirty="0" sz="1800" spc="-10" b="0">
                <a:latin typeface="Calibri Light"/>
                <a:cs typeface="Calibri Light"/>
              </a:rPr>
              <a:t>heat</a:t>
            </a:r>
            <a:r>
              <a:rPr dirty="0" sz="1800" spc="-55" b="0">
                <a:latin typeface="Calibri Light"/>
                <a:cs typeface="Calibri Light"/>
              </a:rPr>
              <a:t> </a:t>
            </a:r>
            <a:r>
              <a:rPr dirty="0" sz="1800" spc="-25" b="0">
                <a:latin typeface="Calibri Light"/>
                <a:cs typeface="Calibri Light"/>
              </a:rPr>
              <a:t>exchangers</a:t>
            </a:r>
            <a:r>
              <a:rPr dirty="0" sz="1800" spc="-40" b="0">
                <a:latin typeface="Calibri Light"/>
                <a:cs typeface="Calibri Light"/>
              </a:rPr>
              <a:t> </a:t>
            </a:r>
            <a:r>
              <a:rPr dirty="0" sz="1800" spc="-20" b="0">
                <a:latin typeface="Calibri Light"/>
                <a:cs typeface="Calibri Light"/>
              </a:rPr>
              <a:t>for</a:t>
            </a:r>
            <a:r>
              <a:rPr dirty="0" sz="1800" spc="-45" b="0">
                <a:latin typeface="Calibri Light"/>
                <a:cs typeface="Calibri Light"/>
              </a:rPr>
              <a:t> </a:t>
            </a:r>
            <a:r>
              <a:rPr dirty="0" sz="1800" spc="-25" b="0">
                <a:latin typeface="Calibri Light"/>
                <a:cs typeface="Calibri Light"/>
              </a:rPr>
              <a:t>convective</a:t>
            </a:r>
            <a:r>
              <a:rPr dirty="0" sz="1800" spc="-50" b="0">
                <a:latin typeface="Calibri Light"/>
                <a:cs typeface="Calibri Light"/>
              </a:rPr>
              <a:t> </a:t>
            </a:r>
            <a:r>
              <a:rPr dirty="0" sz="1800" spc="-10" b="0">
                <a:latin typeface="Calibri Light"/>
                <a:cs typeface="Calibri Light"/>
              </a:rPr>
              <a:t>heat</a:t>
            </a:r>
            <a:r>
              <a:rPr dirty="0" sz="1800" spc="-55" b="0">
                <a:latin typeface="Calibri Light"/>
                <a:cs typeface="Calibri Light"/>
              </a:rPr>
              <a:t> </a:t>
            </a:r>
            <a:r>
              <a:rPr dirty="0" sz="1800" spc="-25" b="0">
                <a:latin typeface="Calibri Light"/>
                <a:cs typeface="Calibri Light"/>
              </a:rPr>
              <a:t>transfer</a:t>
            </a:r>
            <a:r>
              <a:rPr dirty="0" sz="1800" spc="-40" b="0">
                <a:latin typeface="Calibri Light"/>
                <a:cs typeface="Calibri Light"/>
              </a:rPr>
              <a:t> </a:t>
            </a:r>
            <a:r>
              <a:rPr dirty="0" sz="1800" spc="-20" b="0">
                <a:latin typeface="Calibri Light"/>
                <a:cs typeface="Calibri Light"/>
              </a:rPr>
              <a:t>applications.</a:t>
            </a:r>
            <a:endParaRPr sz="1800">
              <a:latin typeface="Calibri Light"/>
              <a:cs typeface="Calibri Light"/>
            </a:endParaRPr>
          </a:p>
          <a:p>
            <a:pPr marL="12700" marR="233045">
              <a:lnSpc>
                <a:spcPct val="190600"/>
              </a:lnSpc>
            </a:pPr>
            <a:r>
              <a:rPr dirty="0" sz="1800" b="0">
                <a:latin typeface="Calibri Light"/>
                <a:cs typeface="Calibri Light"/>
              </a:rPr>
              <a:t>5</a:t>
            </a:r>
            <a:r>
              <a:rPr dirty="0" sz="1800" spc="-25" b="0">
                <a:latin typeface="Calibri Light"/>
                <a:cs typeface="Calibri Light"/>
              </a:rPr>
              <a:t> </a:t>
            </a:r>
            <a:r>
              <a:rPr dirty="0" sz="1800" spc="-20" b="0">
                <a:latin typeface="Calibri Light"/>
                <a:cs typeface="Calibri Light"/>
              </a:rPr>
              <a:t>Analyze</a:t>
            </a:r>
            <a:r>
              <a:rPr dirty="0" sz="1800" spc="-45" b="0">
                <a:latin typeface="Calibri Light"/>
                <a:cs typeface="Calibri Light"/>
              </a:rPr>
              <a:t> </a:t>
            </a:r>
            <a:r>
              <a:rPr dirty="0" sz="1800" spc="-10" b="0">
                <a:latin typeface="Calibri Light"/>
                <a:cs typeface="Calibri Light"/>
              </a:rPr>
              <a:t>phase</a:t>
            </a:r>
            <a:r>
              <a:rPr dirty="0" sz="1800" spc="-55" b="0">
                <a:latin typeface="Calibri Light"/>
                <a:cs typeface="Calibri Light"/>
              </a:rPr>
              <a:t> </a:t>
            </a:r>
            <a:r>
              <a:rPr dirty="0" sz="1800" spc="-15" b="0">
                <a:latin typeface="Calibri Light"/>
                <a:cs typeface="Calibri Light"/>
              </a:rPr>
              <a:t>change</a:t>
            </a:r>
            <a:r>
              <a:rPr dirty="0" sz="1800" spc="-45" b="0">
                <a:latin typeface="Calibri Light"/>
                <a:cs typeface="Calibri Light"/>
              </a:rPr>
              <a:t> </a:t>
            </a:r>
            <a:r>
              <a:rPr dirty="0" sz="1800" spc="-10" b="0">
                <a:latin typeface="Calibri Light"/>
                <a:cs typeface="Calibri Light"/>
              </a:rPr>
              <a:t>heat</a:t>
            </a:r>
            <a:r>
              <a:rPr dirty="0" sz="1800" spc="-65" b="0">
                <a:latin typeface="Calibri Light"/>
                <a:cs typeface="Calibri Light"/>
              </a:rPr>
              <a:t> </a:t>
            </a:r>
            <a:r>
              <a:rPr dirty="0" sz="1800" spc="-25" b="0">
                <a:latin typeface="Calibri Light"/>
                <a:cs typeface="Calibri Light"/>
              </a:rPr>
              <a:t>transfer</a:t>
            </a:r>
            <a:r>
              <a:rPr dirty="0" sz="1800" spc="-55" b="0">
                <a:latin typeface="Calibri Light"/>
                <a:cs typeface="Calibri Light"/>
              </a:rPr>
              <a:t> </a:t>
            </a:r>
            <a:r>
              <a:rPr dirty="0" sz="1800" spc="-15" b="0">
                <a:latin typeface="Calibri Light"/>
                <a:cs typeface="Calibri Light"/>
              </a:rPr>
              <a:t>processes</a:t>
            </a:r>
            <a:r>
              <a:rPr dirty="0" sz="1800" spc="-55" b="0">
                <a:latin typeface="Calibri Light"/>
                <a:cs typeface="Calibri Light"/>
              </a:rPr>
              <a:t> </a:t>
            </a:r>
            <a:r>
              <a:rPr dirty="0" sz="1800" spc="-10" b="0">
                <a:latin typeface="Calibri Light"/>
                <a:cs typeface="Calibri Light"/>
              </a:rPr>
              <a:t>applied</a:t>
            </a:r>
            <a:r>
              <a:rPr dirty="0" sz="1800" spc="-65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to</a:t>
            </a:r>
            <a:r>
              <a:rPr dirty="0" sz="1800" spc="-55" b="0">
                <a:latin typeface="Calibri Light"/>
                <a:cs typeface="Calibri Light"/>
              </a:rPr>
              <a:t> </a:t>
            </a:r>
            <a:r>
              <a:rPr dirty="0" sz="1800" spc="-20" b="0">
                <a:latin typeface="Calibri Light"/>
                <a:cs typeface="Calibri Light"/>
              </a:rPr>
              <a:t>process-heat</a:t>
            </a:r>
            <a:r>
              <a:rPr dirty="0" sz="1800" spc="-60" b="0">
                <a:latin typeface="Calibri Light"/>
                <a:cs typeface="Calibri Light"/>
              </a:rPr>
              <a:t> </a:t>
            </a:r>
            <a:r>
              <a:rPr dirty="0" sz="1800" spc="-15" b="0">
                <a:latin typeface="Calibri Light"/>
                <a:cs typeface="Calibri Light"/>
              </a:rPr>
              <a:t>applications  </a:t>
            </a:r>
            <a:r>
              <a:rPr dirty="0" sz="1800" b="0">
                <a:latin typeface="Calibri Light"/>
                <a:cs typeface="Calibri Light"/>
              </a:rPr>
              <a:t>6</a:t>
            </a:r>
            <a:r>
              <a:rPr dirty="0" sz="1800" spc="-30" b="0">
                <a:latin typeface="Calibri Light"/>
                <a:cs typeface="Calibri Light"/>
              </a:rPr>
              <a:t> </a:t>
            </a:r>
            <a:r>
              <a:rPr dirty="0" sz="1800" spc="-15" b="0">
                <a:latin typeface="Calibri Light"/>
                <a:cs typeface="Calibri Light"/>
              </a:rPr>
              <a:t>Determine</a:t>
            </a:r>
            <a:r>
              <a:rPr dirty="0" sz="1800" spc="-50" b="0">
                <a:latin typeface="Calibri Light"/>
                <a:cs typeface="Calibri Light"/>
              </a:rPr>
              <a:t> </a:t>
            </a:r>
            <a:r>
              <a:rPr dirty="0" sz="1800" spc="-15" b="0">
                <a:latin typeface="Calibri Light"/>
                <a:cs typeface="Calibri Light"/>
              </a:rPr>
              <a:t>radiation</a:t>
            </a:r>
            <a:r>
              <a:rPr dirty="0" sz="1800" spc="-70" b="0">
                <a:latin typeface="Calibri Light"/>
                <a:cs typeface="Calibri Light"/>
              </a:rPr>
              <a:t> </a:t>
            </a:r>
            <a:r>
              <a:rPr dirty="0" sz="1800" spc="-10" b="0">
                <a:latin typeface="Calibri Light"/>
                <a:cs typeface="Calibri Light"/>
              </a:rPr>
              <a:t>heat</a:t>
            </a:r>
            <a:r>
              <a:rPr dirty="0" sz="1800" spc="-50" b="0">
                <a:latin typeface="Calibri Light"/>
                <a:cs typeface="Calibri Light"/>
              </a:rPr>
              <a:t> </a:t>
            </a:r>
            <a:r>
              <a:rPr dirty="0" sz="1800" spc="-25" b="0">
                <a:latin typeface="Calibri Light"/>
                <a:cs typeface="Calibri Light"/>
              </a:rPr>
              <a:t>transfer</a:t>
            </a:r>
            <a:r>
              <a:rPr dirty="0" sz="1800" spc="-60" b="0">
                <a:latin typeface="Calibri Light"/>
                <a:cs typeface="Calibri Light"/>
              </a:rPr>
              <a:t> </a:t>
            </a:r>
            <a:r>
              <a:rPr dirty="0" sz="1800" spc="-20" b="0">
                <a:latin typeface="Calibri Light"/>
                <a:cs typeface="Calibri Light"/>
              </a:rPr>
              <a:t>rates</a:t>
            </a:r>
            <a:r>
              <a:rPr dirty="0" sz="1800" spc="-65" b="0">
                <a:latin typeface="Calibri Light"/>
                <a:cs typeface="Calibri Light"/>
              </a:rPr>
              <a:t> </a:t>
            </a:r>
            <a:r>
              <a:rPr dirty="0" sz="1800" b="0">
                <a:latin typeface="Calibri Light"/>
                <a:cs typeface="Calibri Light"/>
              </a:rPr>
              <a:t>in</a:t>
            </a:r>
            <a:r>
              <a:rPr dirty="0" sz="1800" spc="-50" b="0">
                <a:latin typeface="Calibri Light"/>
                <a:cs typeface="Calibri Light"/>
              </a:rPr>
              <a:t> </a:t>
            </a:r>
            <a:r>
              <a:rPr dirty="0" sz="1800" spc="-15" b="0">
                <a:latin typeface="Calibri Light"/>
                <a:cs typeface="Calibri Light"/>
              </a:rPr>
              <a:t>engineering</a:t>
            </a:r>
            <a:r>
              <a:rPr dirty="0" sz="1800" spc="-65" b="0">
                <a:latin typeface="Calibri Light"/>
                <a:cs typeface="Calibri Light"/>
              </a:rPr>
              <a:t> </a:t>
            </a:r>
            <a:r>
              <a:rPr dirty="0" sz="1800" spc="-15" b="0">
                <a:latin typeface="Calibri Light"/>
                <a:cs typeface="Calibri Light"/>
              </a:rPr>
              <a:t>problems.</a:t>
            </a:r>
            <a:endParaRPr sz="1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</a:pPr>
            <a:r>
              <a:rPr dirty="0" sz="1800" b="0">
                <a:latin typeface="Calibri Light"/>
                <a:cs typeface="Calibri Light"/>
              </a:rPr>
              <a:t>7</a:t>
            </a:r>
            <a:r>
              <a:rPr dirty="0" sz="1800" spc="-25" b="0">
                <a:latin typeface="Calibri Light"/>
                <a:cs typeface="Calibri Light"/>
              </a:rPr>
              <a:t> </a:t>
            </a:r>
            <a:r>
              <a:rPr dirty="0" sz="1800" spc="-20" b="0">
                <a:latin typeface="Calibri Light"/>
                <a:cs typeface="Calibri Light"/>
              </a:rPr>
              <a:t>Perform</a:t>
            </a:r>
            <a:r>
              <a:rPr dirty="0" sz="1800" spc="-70" b="0">
                <a:latin typeface="Calibri Light"/>
                <a:cs typeface="Calibri Light"/>
              </a:rPr>
              <a:t> </a:t>
            </a:r>
            <a:r>
              <a:rPr dirty="0" sz="1800" spc="-10" b="0">
                <a:latin typeface="Calibri Light"/>
                <a:cs typeface="Calibri Light"/>
              </a:rPr>
              <a:t>design</a:t>
            </a:r>
            <a:r>
              <a:rPr dirty="0" sz="1800" spc="-55" b="0">
                <a:latin typeface="Calibri Light"/>
                <a:cs typeface="Calibri Light"/>
              </a:rPr>
              <a:t> </a:t>
            </a:r>
            <a:r>
              <a:rPr dirty="0" sz="1800" spc="-15" b="0">
                <a:latin typeface="Calibri Light"/>
                <a:cs typeface="Calibri Light"/>
              </a:rPr>
              <a:t>calculations</a:t>
            </a:r>
            <a:r>
              <a:rPr dirty="0" sz="1800" spc="-60" b="0">
                <a:latin typeface="Calibri Light"/>
                <a:cs typeface="Calibri Light"/>
              </a:rPr>
              <a:t> </a:t>
            </a:r>
            <a:r>
              <a:rPr dirty="0" sz="1800" spc="-5" b="0">
                <a:latin typeface="Calibri Light"/>
                <a:cs typeface="Calibri Light"/>
              </a:rPr>
              <a:t>of</a:t>
            </a:r>
            <a:r>
              <a:rPr dirty="0" sz="1800" spc="-40" b="0">
                <a:latin typeface="Calibri Light"/>
                <a:cs typeface="Calibri Light"/>
              </a:rPr>
              <a:t> </a:t>
            </a:r>
            <a:r>
              <a:rPr dirty="0" sz="1800" spc="-10" b="0">
                <a:latin typeface="Calibri Light"/>
                <a:cs typeface="Calibri Light"/>
              </a:rPr>
              <a:t>thermal</a:t>
            </a:r>
            <a:r>
              <a:rPr dirty="0" sz="1800" spc="-60" b="0">
                <a:latin typeface="Calibri Light"/>
                <a:cs typeface="Calibri Light"/>
              </a:rPr>
              <a:t> </a:t>
            </a:r>
            <a:r>
              <a:rPr dirty="0" sz="1800" spc="-20" b="0">
                <a:latin typeface="Calibri Light"/>
                <a:cs typeface="Calibri Light"/>
              </a:rPr>
              <a:t>equipment</a:t>
            </a:r>
            <a:r>
              <a:rPr dirty="0" sz="1800" spc="-65" b="0">
                <a:latin typeface="Calibri Light"/>
                <a:cs typeface="Calibri Light"/>
              </a:rPr>
              <a:t> </a:t>
            </a:r>
            <a:r>
              <a:rPr dirty="0" sz="1800" spc="-5" b="0">
                <a:latin typeface="Calibri Light"/>
                <a:cs typeface="Calibri Light"/>
              </a:rPr>
              <a:t>and</a:t>
            </a:r>
            <a:r>
              <a:rPr dirty="0" sz="1800" spc="-60" b="0">
                <a:latin typeface="Calibri Light"/>
                <a:cs typeface="Calibri Light"/>
              </a:rPr>
              <a:t> </a:t>
            </a:r>
            <a:r>
              <a:rPr dirty="0" sz="1800" spc="-20" b="0">
                <a:latin typeface="Calibri Light"/>
                <a:cs typeface="Calibri Light"/>
              </a:rPr>
              <a:t>prepare</a:t>
            </a:r>
            <a:r>
              <a:rPr dirty="0" sz="1800" spc="-55" b="0">
                <a:latin typeface="Calibri Light"/>
                <a:cs typeface="Calibri Light"/>
              </a:rPr>
              <a:t> </a:t>
            </a:r>
            <a:r>
              <a:rPr dirty="0" sz="1800" spc="-20" b="0">
                <a:latin typeface="Calibri Light"/>
                <a:cs typeface="Calibri Light"/>
              </a:rPr>
              <a:t>technical</a:t>
            </a:r>
            <a:r>
              <a:rPr dirty="0" sz="1800" spc="-50" b="0">
                <a:latin typeface="Calibri Light"/>
                <a:cs typeface="Calibri Light"/>
              </a:rPr>
              <a:t> </a:t>
            </a:r>
            <a:r>
              <a:rPr dirty="0" sz="1800" spc="-15" b="0">
                <a:latin typeface="Calibri Light"/>
                <a:cs typeface="Calibri Light"/>
              </a:rPr>
              <a:t>report</a:t>
            </a:r>
            <a:endParaRPr sz="18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246710"/>
            <a:ext cx="875474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5"/>
              <a:t>CO-PO </a:t>
            </a:r>
            <a:r>
              <a:rPr dirty="0" spc="-5"/>
              <a:t>mapping </a:t>
            </a:r>
            <a:r>
              <a:rPr dirty="0" spc="-10"/>
              <a:t>(connecting </a:t>
            </a:r>
            <a:r>
              <a:rPr dirty="0" spc="-20"/>
              <a:t>COs </a:t>
            </a:r>
            <a:r>
              <a:rPr dirty="0" spc="-5"/>
              <a:t>with</a:t>
            </a:r>
            <a:r>
              <a:rPr dirty="0" spc="15"/>
              <a:t> </a:t>
            </a:r>
            <a:r>
              <a:rPr dirty="0" spc="-10"/>
              <a:t>POs)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173225"/>
            <a:ext cx="10222865" cy="46710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10">
                <a:latin typeface="Calibri"/>
                <a:cs typeface="Calibri"/>
              </a:rPr>
              <a:t>The mapping </a:t>
            </a:r>
            <a:r>
              <a:rPr dirty="0" sz="2800" spc="-5">
                <a:latin typeface="Calibri"/>
                <a:cs typeface="Calibri"/>
              </a:rPr>
              <a:t>is a </a:t>
            </a:r>
            <a:r>
              <a:rPr dirty="0" sz="2800" spc="-10">
                <a:latin typeface="Calibri"/>
                <a:cs typeface="Calibri"/>
              </a:rPr>
              <a:t>matrix </a:t>
            </a:r>
            <a:r>
              <a:rPr dirty="0" sz="2800" spc="-5">
                <a:latin typeface="Calibri"/>
                <a:cs typeface="Calibri"/>
              </a:rPr>
              <a:t>with </a:t>
            </a:r>
            <a:r>
              <a:rPr dirty="0" sz="2800" spc="-25">
                <a:latin typeface="Calibri"/>
                <a:cs typeface="Calibri"/>
              </a:rPr>
              <a:t>rows </a:t>
            </a:r>
            <a:r>
              <a:rPr dirty="0" sz="2800" spc="-5">
                <a:latin typeface="Calibri"/>
                <a:cs typeface="Calibri"/>
              </a:rPr>
              <a:t>as </a:t>
            </a:r>
            <a:r>
              <a:rPr dirty="0" sz="2800" spc="-15">
                <a:latin typeface="Calibri"/>
                <a:cs typeface="Calibri"/>
              </a:rPr>
              <a:t>COs </a:t>
            </a:r>
            <a:r>
              <a:rPr dirty="0" sz="2800" spc="-5">
                <a:latin typeface="Calibri"/>
                <a:cs typeface="Calibri"/>
              </a:rPr>
              <a:t>and </a:t>
            </a:r>
            <a:r>
              <a:rPr dirty="0" sz="2800" spc="-10">
                <a:latin typeface="Calibri"/>
                <a:cs typeface="Calibri"/>
              </a:rPr>
              <a:t>columns </a:t>
            </a:r>
            <a:r>
              <a:rPr dirty="0" sz="2800" spc="-5">
                <a:latin typeface="Calibri"/>
                <a:cs typeface="Calibri"/>
              </a:rPr>
              <a:t>as</a:t>
            </a:r>
            <a:r>
              <a:rPr dirty="0" sz="2800" spc="19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POs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3300">
              <a:latin typeface="Calibri"/>
              <a:cs typeface="Calibri"/>
            </a:endParaRPr>
          </a:p>
          <a:p>
            <a:pPr marL="12700" marR="2077085">
              <a:lnSpc>
                <a:spcPct val="119700"/>
              </a:lnSpc>
            </a:pPr>
            <a:r>
              <a:rPr dirty="0" sz="2800" spc="-15">
                <a:latin typeface="Calibri"/>
                <a:cs typeface="Calibri"/>
              </a:rPr>
              <a:t>Each </a:t>
            </a:r>
            <a:r>
              <a:rPr dirty="0" sz="2800" spc="-10">
                <a:latin typeface="Calibri"/>
                <a:cs typeface="Calibri"/>
              </a:rPr>
              <a:t>element/cell </a:t>
            </a:r>
            <a:r>
              <a:rPr dirty="0" sz="2800" spc="-5">
                <a:latin typeface="Calibri"/>
                <a:cs typeface="Calibri"/>
              </a:rPr>
              <a:t>of the </a:t>
            </a:r>
            <a:r>
              <a:rPr dirty="0" sz="2800" spc="-10">
                <a:latin typeface="Calibri"/>
                <a:cs typeface="Calibri"/>
              </a:rPr>
              <a:t>matrix </a:t>
            </a:r>
            <a:r>
              <a:rPr dirty="0" sz="2800" spc="-5">
                <a:latin typeface="Calibri"/>
                <a:cs typeface="Calibri"/>
              </a:rPr>
              <a:t>has a </a:t>
            </a:r>
            <a:r>
              <a:rPr dirty="0" sz="2800" spc="-10">
                <a:latin typeface="Calibri"/>
                <a:cs typeface="Calibri"/>
              </a:rPr>
              <a:t>value </a:t>
            </a:r>
            <a:r>
              <a:rPr dirty="0" sz="2800" spc="-5">
                <a:latin typeface="Calibri"/>
                <a:cs typeface="Calibri"/>
              </a:rPr>
              <a:t>in {--, 1, 2, 3}  </a:t>
            </a:r>
            <a:r>
              <a:rPr dirty="0" sz="2800" spc="-10">
                <a:latin typeface="Calibri"/>
                <a:cs typeface="Calibri"/>
              </a:rPr>
              <a:t>The </a:t>
            </a:r>
            <a:r>
              <a:rPr dirty="0" sz="2800" spc="-5">
                <a:latin typeface="Calibri"/>
                <a:cs typeface="Calibri"/>
              </a:rPr>
              <a:t>meaning </a:t>
            </a:r>
            <a:r>
              <a:rPr dirty="0" sz="2800" spc="-10">
                <a:latin typeface="Calibri"/>
                <a:cs typeface="Calibri"/>
              </a:rPr>
              <a:t>associated </a:t>
            </a:r>
            <a:r>
              <a:rPr dirty="0" sz="2800" spc="-5">
                <a:latin typeface="Calibri"/>
                <a:cs typeface="Calibri"/>
              </a:rPr>
              <a:t>with the </a:t>
            </a:r>
            <a:r>
              <a:rPr dirty="0" sz="2800" spc="-10">
                <a:latin typeface="Calibri"/>
                <a:cs typeface="Calibri"/>
              </a:rPr>
              <a:t>values </a:t>
            </a:r>
            <a:r>
              <a:rPr dirty="0" sz="2800" spc="-15">
                <a:latin typeface="Calibri"/>
                <a:cs typeface="Calibri"/>
              </a:rPr>
              <a:t>are </a:t>
            </a:r>
            <a:r>
              <a:rPr dirty="0" sz="2800" spc="-5">
                <a:latin typeface="Calibri"/>
                <a:cs typeface="Calibri"/>
              </a:rPr>
              <a:t>as</a:t>
            </a:r>
            <a:r>
              <a:rPr dirty="0" sz="2800" spc="7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follows:</a:t>
            </a:r>
            <a:endParaRPr sz="2800">
              <a:latin typeface="Calibri"/>
              <a:cs typeface="Calibri"/>
            </a:endParaRPr>
          </a:p>
          <a:p>
            <a:pPr marL="927100" marR="375285">
              <a:lnSpc>
                <a:spcPts val="3020"/>
              </a:lnSpc>
              <a:spcBef>
                <a:spcPts val="1055"/>
              </a:spcBef>
            </a:pPr>
            <a:r>
              <a:rPr dirty="0" sz="2800" spc="-5">
                <a:latin typeface="Calibri"/>
                <a:cs typeface="Calibri"/>
              </a:rPr>
              <a:t>-- </a:t>
            </a:r>
            <a:r>
              <a:rPr dirty="0" sz="2800" spc="-10">
                <a:latin typeface="Calibri"/>
                <a:cs typeface="Calibri"/>
              </a:rPr>
              <a:t>this </a:t>
            </a:r>
            <a:r>
              <a:rPr dirty="0" sz="2800" spc="-20">
                <a:latin typeface="Calibri"/>
                <a:cs typeface="Calibri"/>
              </a:rPr>
              <a:t>CO </a:t>
            </a:r>
            <a:r>
              <a:rPr dirty="0" sz="2800" spc="-15">
                <a:latin typeface="Calibri"/>
                <a:cs typeface="Calibri"/>
              </a:rPr>
              <a:t>(row) </a:t>
            </a:r>
            <a:r>
              <a:rPr dirty="0" sz="2800" spc="-10">
                <a:latin typeface="Calibri"/>
                <a:cs typeface="Calibri"/>
              </a:rPr>
              <a:t>has nil/very small/insignificant contribution </a:t>
            </a:r>
            <a:r>
              <a:rPr dirty="0" sz="2800" spc="-20">
                <a:latin typeface="Calibri"/>
                <a:cs typeface="Calibri"/>
              </a:rPr>
              <a:t>to  </a:t>
            </a:r>
            <a:r>
              <a:rPr dirty="0" sz="2800" spc="-5">
                <a:latin typeface="Calibri"/>
                <a:cs typeface="Calibri"/>
              </a:rPr>
              <a:t>the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PO(column)</a:t>
            </a:r>
            <a:endParaRPr sz="2800">
              <a:latin typeface="Calibri"/>
              <a:cs typeface="Calibri"/>
            </a:endParaRPr>
          </a:p>
          <a:p>
            <a:pPr marL="927100" marR="263525">
              <a:lnSpc>
                <a:spcPts val="3020"/>
              </a:lnSpc>
              <a:spcBef>
                <a:spcPts val="1030"/>
              </a:spcBef>
              <a:tabLst>
                <a:tab pos="1270000" algn="l"/>
                <a:tab pos="1841500" algn="l"/>
                <a:tab pos="2612390" algn="l"/>
              </a:tabLst>
            </a:pPr>
            <a:r>
              <a:rPr dirty="0" sz="2800" spc="-5">
                <a:latin typeface="Calibri"/>
                <a:cs typeface="Calibri"/>
              </a:rPr>
              <a:t>1	</a:t>
            </a:r>
            <a:r>
              <a:rPr dirty="0" sz="2800" spc="2675">
                <a:latin typeface="Wingdings"/>
                <a:cs typeface="Wingdings"/>
              </a:rPr>
              <a:t>→</a:t>
            </a:r>
            <a:r>
              <a:rPr dirty="0" sz="2800" spc="-65">
                <a:latin typeface="Times New Roman"/>
                <a:cs typeface="Times New Roman"/>
              </a:rPr>
              <a:t> </a:t>
            </a:r>
            <a:r>
              <a:rPr dirty="0" sz="2800" spc="-20">
                <a:latin typeface="Calibri"/>
                <a:cs typeface="Calibri"/>
              </a:rPr>
              <a:t>relevant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and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small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significance</a:t>
            </a:r>
            <a:r>
              <a:rPr dirty="0" sz="2800" spc="3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2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2675">
                <a:latin typeface="Wingdings"/>
                <a:cs typeface="Wingdings"/>
              </a:rPr>
              <a:t>→</a:t>
            </a:r>
            <a:r>
              <a:rPr dirty="0" sz="2800" spc="-5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Calibri"/>
                <a:cs typeface="Calibri"/>
              </a:rPr>
              <a:t>medium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or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 spc="-700">
                <a:latin typeface="Calibri"/>
                <a:cs typeface="Calibri"/>
              </a:rPr>
              <a:t>moderate </a:t>
            </a:r>
            <a:r>
              <a:rPr dirty="0" sz="2800" spc="-62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and	3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 spc="2675">
                <a:latin typeface="Wingdings"/>
                <a:cs typeface="Wingdings"/>
              </a:rPr>
              <a:t>→</a:t>
            </a:r>
            <a:r>
              <a:rPr dirty="0" sz="2800" spc="2675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Calibri"/>
                <a:cs typeface="Calibri"/>
              </a:rPr>
              <a:t>strong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ts val="3020"/>
              </a:lnSpc>
              <a:spcBef>
                <a:spcPts val="980"/>
              </a:spcBef>
            </a:pPr>
            <a:r>
              <a:rPr dirty="0" sz="2800" spc="-10">
                <a:latin typeface="Calibri"/>
                <a:cs typeface="Calibri"/>
              </a:rPr>
              <a:t>These values </a:t>
            </a:r>
            <a:r>
              <a:rPr dirty="0" sz="2800" spc="-25">
                <a:latin typeface="Calibri"/>
                <a:cs typeface="Calibri"/>
              </a:rPr>
              <a:t>have </a:t>
            </a:r>
            <a:r>
              <a:rPr dirty="0" sz="2800" spc="-15">
                <a:latin typeface="Calibri"/>
                <a:cs typeface="Calibri"/>
              </a:rPr>
              <a:t>to </a:t>
            </a:r>
            <a:r>
              <a:rPr dirty="0" sz="2800" spc="-5">
                <a:latin typeface="Calibri"/>
                <a:cs typeface="Calibri"/>
              </a:rPr>
              <a:t>be </a:t>
            </a:r>
            <a:r>
              <a:rPr dirty="0" sz="2800" spc="-10">
                <a:latin typeface="Calibri"/>
                <a:cs typeface="Calibri"/>
              </a:rPr>
              <a:t>justified </a:t>
            </a:r>
            <a:r>
              <a:rPr dirty="0" sz="2800" spc="-5">
                <a:latin typeface="Calibri"/>
                <a:cs typeface="Calibri"/>
              </a:rPr>
              <a:t>in the </a:t>
            </a:r>
            <a:r>
              <a:rPr dirty="0" sz="2800">
                <a:latin typeface="Calibri"/>
                <a:cs typeface="Calibri"/>
              </a:rPr>
              <a:t>T-L-A </a:t>
            </a:r>
            <a:r>
              <a:rPr dirty="0" sz="2800" spc="-5">
                <a:latin typeface="Calibri"/>
                <a:cs typeface="Calibri"/>
              </a:rPr>
              <a:t>of the </a:t>
            </a:r>
            <a:r>
              <a:rPr dirty="0" sz="2800" spc="-15">
                <a:latin typeface="Calibri"/>
                <a:cs typeface="Calibri"/>
              </a:rPr>
              <a:t>course, </a:t>
            </a:r>
            <a:r>
              <a:rPr dirty="0" sz="2800" spc="-10">
                <a:latin typeface="Calibri"/>
                <a:cs typeface="Calibri"/>
              </a:rPr>
              <a:t>particularly  </a:t>
            </a:r>
            <a:r>
              <a:rPr dirty="0" sz="2800" spc="-5">
                <a:latin typeface="Calibri"/>
                <a:cs typeface="Calibri"/>
              </a:rPr>
              <a:t>in </a:t>
            </a:r>
            <a:r>
              <a:rPr dirty="0" sz="2800" spc="-10">
                <a:latin typeface="Calibri"/>
                <a:cs typeface="Calibri"/>
              </a:rPr>
              <a:t>terms </a:t>
            </a:r>
            <a:r>
              <a:rPr dirty="0" sz="2800" spc="-5">
                <a:latin typeface="Calibri"/>
                <a:cs typeface="Calibri"/>
              </a:rPr>
              <a:t>of the </a:t>
            </a:r>
            <a:r>
              <a:rPr dirty="0" sz="2800" spc="-15">
                <a:latin typeface="Calibri"/>
                <a:cs typeface="Calibri"/>
              </a:rPr>
              <a:t>BLOOM Level </a:t>
            </a:r>
            <a:r>
              <a:rPr dirty="0" sz="2800" spc="-5">
                <a:latin typeface="Calibri"/>
                <a:cs typeface="Calibri"/>
              </a:rPr>
              <a:t>of the</a:t>
            </a:r>
            <a:r>
              <a:rPr dirty="0" sz="2800" spc="3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questions/Problems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1594" y="289636"/>
            <a:ext cx="694499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An </a:t>
            </a:r>
            <a:r>
              <a:rPr dirty="0" sz="3600" spc="-10"/>
              <a:t>Example CO-PO </a:t>
            </a:r>
            <a:r>
              <a:rPr dirty="0" sz="3600" spc="-5"/>
              <a:t>mapping </a:t>
            </a:r>
            <a:r>
              <a:rPr dirty="0" sz="3600" spc="-25"/>
              <a:t>(contd</a:t>
            </a:r>
            <a:r>
              <a:rPr dirty="0" sz="3600" spc="5"/>
              <a:t> </a:t>
            </a:r>
            <a:r>
              <a:rPr dirty="0" sz="3600" spc="-5"/>
              <a:t>..)</a:t>
            </a:r>
            <a:endParaRPr sz="36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376425" y="1041908"/>
          <a:ext cx="5784215" cy="52317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61489"/>
                <a:gridCol w="981710"/>
                <a:gridCol w="981710"/>
                <a:gridCol w="989330"/>
                <a:gridCol w="1052195"/>
              </a:tblGrid>
              <a:tr h="11478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3041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400" spc="-20" b="0">
                          <a:latin typeface="Calibri Light"/>
                          <a:cs typeface="Calibri Light"/>
                        </a:rPr>
                        <a:t>CO1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211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2400" spc="-10" b="0">
                          <a:latin typeface="Calibri Light"/>
                          <a:cs typeface="Calibri Light"/>
                        </a:rPr>
                        <a:t>PO1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  <a:p>
                      <a:pPr marL="440055">
                        <a:lnSpc>
                          <a:spcPct val="100000"/>
                        </a:lnSpc>
                        <a:spcBef>
                          <a:spcPts val="1989"/>
                        </a:spcBef>
                      </a:pPr>
                      <a:r>
                        <a:rPr dirty="0" sz="2400" b="0">
                          <a:latin typeface="Calibri Light"/>
                          <a:cs typeface="Calibri Light"/>
                        </a:rPr>
                        <a:t>2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4471C4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2400" spc="-10" b="0">
                          <a:latin typeface="Calibri Light"/>
                          <a:cs typeface="Calibri Light"/>
                        </a:rPr>
                        <a:t>PO2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  <a:p>
                      <a:pPr marL="373380">
                        <a:lnSpc>
                          <a:spcPct val="100000"/>
                        </a:lnSpc>
                        <a:spcBef>
                          <a:spcPts val="1989"/>
                        </a:spcBef>
                      </a:pPr>
                      <a:r>
                        <a:rPr dirty="0" sz="2400" b="0">
                          <a:latin typeface="Calibri Light"/>
                          <a:cs typeface="Calibri Light"/>
                        </a:rPr>
                        <a:t>2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4471C4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2400" spc="-10" b="0">
                          <a:latin typeface="Calibri Light"/>
                          <a:cs typeface="Calibri Light"/>
                        </a:rPr>
                        <a:t>PO3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4471C4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2400" spc="-10" b="0">
                          <a:latin typeface="Calibri Light"/>
                          <a:cs typeface="Calibri Light"/>
                        </a:rPr>
                        <a:t>PO4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4471C4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  <a:tr h="624839">
                <a:tc>
                  <a:txBody>
                    <a:bodyPr/>
                    <a:lstStyle/>
                    <a:p>
                      <a:pPr marL="304165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2400" spc="-20" b="0">
                          <a:latin typeface="Calibri Light"/>
                          <a:cs typeface="Calibri Light"/>
                        </a:rPr>
                        <a:t>CO2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B="0" marT="11176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4471C4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2400" b="0">
                          <a:latin typeface="Calibri Light"/>
                          <a:cs typeface="Calibri Light"/>
                        </a:rPr>
                        <a:t>3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B="0" marT="111760">
                    <a:lnL w="6350">
                      <a:solidFill>
                        <a:srgbClr val="4471C4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4471C4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4471C4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  <a:tr h="608076">
                <a:tc>
                  <a:txBody>
                    <a:bodyPr/>
                    <a:lstStyle/>
                    <a:p>
                      <a:pPr marL="304165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2400" spc="-20" b="0">
                          <a:latin typeface="Calibri Light"/>
                          <a:cs typeface="Calibri Light"/>
                        </a:rPr>
                        <a:t>CO3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B="0" marT="10795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4471C4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2400" b="0">
                          <a:latin typeface="Calibri Light"/>
                          <a:cs typeface="Calibri Light"/>
                        </a:rPr>
                        <a:t>2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B="0" marT="107950">
                    <a:lnL w="6350">
                      <a:solidFill>
                        <a:srgbClr val="4471C4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607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2400" b="0">
                          <a:latin typeface="Calibri Light"/>
                          <a:cs typeface="Calibri Light"/>
                        </a:rPr>
                        <a:t>2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B="0" marT="107950">
                    <a:lnL w="6350">
                      <a:solidFill>
                        <a:srgbClr val="4471C4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4471C4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  <a:tr h="629412">
                <a:tc>
                  <a:txBody>
                    <a:bodyPr/>
                    <a:lstStyle/>
                    <a:p>
                      <a:pPr marL="304165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dirty="0" sz="2400" spc="-20" b="0">
                          <a:latin typeface="Calibri Light"/>
                          <a:cs typeface="Calibri Light"/>
                        </a:rPr>
                        <a:t>CO4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B="0" marT="120014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4471C4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dirty="0" sz="2400" b="0">
                          <a:latin typeface="Calibri Light"/>
                          <a:cs typeface="Calibri Light"/>
                        </a:rPr>
                        <a:t>3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B="0" marT="120014">
                    <a:lnL w="6350">
                      <a:solidFill>
                        <a:srgbClr val="4471C4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6070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dirty="0" sz="2400" b="0">
                          <a:latin typeface="Calibri Light"/>
                          <a:cs typeface="Calibri Light"/>
                        </a:rPr>
                        <a:t>2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B="0" marT="120014">
                    <a:lnL w="6350">
                      <a:solidFill>
                        <a:srgbClr val="4471C4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4471C4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  <a:tr h="635507">
                <a:tc>
                  <a:txBody>
                    <a:bodyPr/>
                    <a:lstStyle/>
                    <a:p>
                      <a:pPr marL="30416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2400" spc="-20" b="0">
                          <a:latin typeface="Calibri Light"/>
                          <a:cs typeface="Calibri Light"/>
                        </a:rPr>
                        <a:t>CO5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B="0" marT="11112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4471C4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2400" b="0">
                          <a:latin typeface="Calibri Light"/>
                          <a:cs typeface="Calibri Light"/>
                        </a:rPr>
                        <a:t>3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B="0" marT="111125">
                    <a:lnL w="6350">
                      <a:solidFill>
                        <a:srgbClr val="4471C4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4471C4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4471C4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  <a:tr h="569976">
                <a:tc>
                  <a:txBody>
                    <a:bodyPr/>
                    <a:lstStyle/>
                    <a:p>
                      <a:pPr marL="304165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2400" spc="-20" b="0">
                          <a:latin typeface="Calibri Light"/>
                          <a:cs typeface="Calibri Light"/>
                        </a:rPr>
                        <a:t>CO6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B="0" marT="9398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4471C4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2400" b="0">
                          <a:latin typeface="Calibri Light"/>
                          <a:cs typeface="Calibri Light"/>
                        </a:rPr>
                        <a:t>2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B="0" marT="93980">
                    <a:lnL w="6350">
                      <a:solidFill>
                        <a:srgbClr val="4471C4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4471C4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4471C4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  <a:tr h="1003084">
                <a:tc>
                  <a:txBody>
                    <a:bodyPr/>
                    <a:lstStyle/>
                    <a:p>
                      <a:pPr marL="304165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dirty="0" sz="2400" spc="-20" b="0">
                          <a:latin typeface="Calibri Light"/>
                          <a:cs typeface="Calibri Light"/>
                        </a:rPr>
                        <a:t>CO7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B="0" marT="14478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4471C4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4471C4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dirty="0" sz="2400" b="0">
                          <a:latin typeface="Calibri Light"/>
                          <a:cs typeface="Calibri Light"/>
                        </a:rPr>
                        <a:t>3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B="0" marT="144780">
                    <a:lnL w="6350">
                      <a:solidFill>
                        <a:srgbClr val="4471C4"/>
                      </a:solidFill>
                      <a:prstDash val="solid"/>
                    </a:lnL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dirty="0" sz="2400" b="0">
                          <a:latin typeface="Calibri Light"/>
                          <a:cs typeface="Calibri Light"/>
                        </a:rPr>
                        <a:t>3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B="0" marT="144780">
                    <a:lnL w="6350">
                      <a:solidFill>
                        <a:srgbClr val="4471C4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5175" y="207975"/>
            <a:ext cx="243649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20"/>
              <a:t>Writing</a:t>
            </a:r>
            <a:r>
              <a:rPr dirty="0" spc="-80"/>
              <a:t> </a:t>
            </a:r>
            <a:r>
              <a:rPr dirty="0" spc="-20"/>
              <a:t>COs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936058"/>
            <a:ext cx="9760585" cy="5154295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2600" spc="-10">
                <a:latin typeface="Calibri"/>
                <a:cs typeface="Calibri"/>
              </a:rPr>
              <a:t>Revised </a:t>
            </a:r>
            <a:r>
              <a:rPr dirty="0" sz="2600">
                <a:latin typeface="Calibri"/>
                <a:cs typeface="Calibri"/>
              </a:rPr>
              <a:t>Blooms’ </a:t>
            </a:r>
            <a:r>
              <a:rPr dirty="0" sz="2600" spc="-45">
                <a:latin typeface="Calibri"/>
                <a:cs typeface="Calibri"/>
              </a:rPr>
              <a:t>Taxonomy </a:t>
            </a:r>
            <a:r>
              <a:rPr dirty="0" sz="2600" spc="-10">
                <a:latin typeface="Calibri"/>
                <a:cs typeface="Calibri"/>
              </a:rPr>
              <a:t>levels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–</a:t>
            </a:r>
            <a:endParaRPr sz="26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7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600" spc="-5">
                <a:latin typeface="Calibri"/>
                <a:cs typeface="Calibri"/>
              </a:rPr>
              <a:t>connects </a:t>
            </a:r>
            <a:r>
              <a:rPr dirty="0" sz="2600" spc="-15">
                <a:latin typeface="Calibri"/>
                <a:cs typeface="Calibri"/>
              </a:rPr>
              <a:t>to </a:t>
            </a:r>
            <a:r>
              <a:rPr dirty="0" sz="2600">
                <a:latin typeface="Calibri"/>
                <a:cs typeface="Calibri"/>
              </a:rPr>
              <a:t>learning </a:t>
            </a:r>
            <a:r>
              <a:rPr dirty="0" sz="2600" spc="-10">
                <a:latin typeface="Calibri"/>
                <a:cs typeface="Calibri"/>
              </a:rPr>
              <a:t>required </a:t>
            </a:r>
            <a:r>
              <a:rPr dirty="0" sz="2600" spc="-15">
                <a:latin typeface="Calibri"/>
                <a:cs typeface="Calibri"/>
              </a:rPr>
              <a:t>to </a:t>
            </a:r>
            <a:r>
              <a:rPr dirty="0" sz="2600" spc="-10">
                <a:latin typeface="Calibri"/>
                <a:cs typeface="Calibri"/>
              </a:rPr>
              <a:t>answer </a:t>
            </a:r>
            <a:r>
              <a:rPr dirty="0" sz="2600" spc="-5">
                <a:latin typeface="Calibri"/>
                <a:cs typeface="Calibri"/>
              </a:rPr>
              <a:t>questions </a:t>
            </a:r>
            <a:r>
              <a:rPr dirty="0" sz="2600" spc="-15">
                <a:latin typeface="Calibri"/>
                <a:cs typeface="Calibri"/>
              </a:rPr>
              <a:t>to </a:t>
            </a:r>
            <a:r>
              <a:rPr dirty="0" sz="2600" spc="-10">
                <a:latin typeface="Calibri"/>
                <a:cs typeface="Calibri"/>
              </a:rPr>
              <a:t>establish</a:t>
            </a:r>
            <a:r>
              <a:rPr dirty="0" sz="2600" spc="-7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COs</a:t>
            </a:r>
            <a:endParaRPr sz="2600">
              <a:latin typeface="Calibri"/>
              <a:cs typeface="Calibri"/>
            </a:endParaRPr>
          </a:p>
          <a:p>
            <a:pPr marL="241935" marR="5080" indent="-241935">
              <a:lnSpc>
                <a:spcPct val="114999"/>
              </a:lnSpc>
              <a:spcBef>
                <a:spcPts val="30"/>
              </a:spcBef>
              <a:buChar char="•"/>
              <a:tabLst>
                <a:tab pos="241935" algn="l"/>
              </a:tabLst>
            </a:pPr>
            <a:r>
              <a:rPr dirty="0" sz="2400" spc="-5">
                <a:solidFill>
                  <a:srgbClr val="212121"/>
                </a:solidFill>
                <a:latin typeface="Arial"/>
                <a:cs typeface="Arial"/>
              </a:rPr>
              <a:t>Bloom's </a:t>
            </a:r>
            <a:r>
              <a:rPr dirty="0" sz="2400" spc="-40">
                <a:solidFill>
                  <a:srgbClr val="212121"/>
                </a:solidFill>
                <a:latin typeface="Arial"/>
                <a:cs typeface="Arial"/>
              </a:rPr>
              <a:t>Taxonomy </a:t>
            </a:r>
            <a:r>
              <a:rPr dirty="0" sz="2400" spc="-5">
                <a:solidFill>
                  <a:srgbClr val="212121"/>
                </a:solidFill>
                <a:latin typeface="Arial"/>
                <a:cs typeface="Arial"/>
              </a:rPr>
              <a:t>is well recognized and widely used </a:t>
            </a:r>
            <a:r>
              <a:rPr dirty="0" sz="2400" spc="-10">
                <a:solidFill>
                  <a:srgbClr val="212121"/>
                </a:solidFill>
                <a:latin typeface="Arial"/>
                <a:cs typeface="Arial"/>
              </a:rPr>
              <a:t>in </a:t>
            </a:r>
            <a:r>
              <a:rPr dirty="0" sz="2400" spc="-5">
                <a:solidFill>
                  <a:srgbClr val="212121"/>
                </a:solidFill>
                <a:latin typeface="Arial"/>
                <a:cs typeface="Arial"/>
              </a:rPr>
              <a:t>education in  </a:t>
            </a:r>
            <a:r>
              <a:rPr dirty="0" sz="2400" spc="-30">
                <a:solidFill>
                  <a:srgbClr val="212121"/>
                </a:solidFill>
                <a:latin typeface="Arial"/>
                <a:cs typeface="Arial"/>
              </a:rPr>
              <a:t>T-L-A </a:t>
            </a:r>
            <a:r>
              <a:rPr dirty="0" sz="2400">
                <a:solidFill>
                  <a:srgbClr val="212121"/>
                </a:solidFill>
                <a:latin typeface="Arial"/>
                <a:cs typeface="Arial"/>
              </a:rPr>
              <a:t>that </a:t>
            </a:r>
            <a:r>
              <a:rPr dirty="0" sz="2400" spc="-5">
                <a:solidFill>
                  <a:srgbClr val="212121"/>
                </a:solidFill>
                <a:latin typeface="Arial"/>
                <a:cs typeface="Arial"/>
              </a:rPr>
              <a:t>attempts </a:t>
            </a:r>
            <a:r>
              <a:rPr dirty="0" sz="2400">
                <a:solidFill>
                  <a:srgbClr val="212121"/>
                </a:solidFill>
                <a:latin typeface="Arial"/>
                <a:cs typeface="Arial"/>
              </a:rPr>
              <a:t>to move </a:t>
            </a:r>
            <a:r>
              <a:rPr dirty="0" sz="2400" spc="-5">
                <a:solidFill>
                  <a:srgbClr val="212121"/>
                </a:solidFill>
                <a:latin typeface="Arial"/>
                <a:cs typeface="Arial"/>
              </a:rPr>
              <a:t>students beyond </a:t>
            </a:r>
            <a:r>
              <a:rPr dirty="0" sz="2400">
                <a:solidFill>
                  <a:srgbClr val="212121"/>
                </a:solidFill>
                <a:latin typeface="Arial"/>
                <a:cs typeface="Arial"/>
              </a:rPr>
              <a:t>memorization in terms</a:t>
            </a:r>
            <a:r>
              <a:rPr dirty="0" sz="2400" spc="-105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212121"/>
                </a:solidFill>
                <a:latin typeface="Arial"/>
                <a:cs typeface="Arial"/>
              </a:rPr>
              <a:t>of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270"/>
              </a:lnSpc>
            </a:pPr>
            <a:r>
              <a:rPr dirty="0" sz="2400" spc="-5">
                <a:solidFill>
                  <a:srgbClr val="212121"/>
                </a:solidFill>
                <a:latin typeface="Arial"/>
                <a:cs typeface="Arial"/>
              </a:rPr>
              <a:t>Higher-Order Thinking Skills </a:t>
            </a:r>
            <a:r>
              <a:rPr dirty="0" sz="2400">
                <a:solidFill>
                  <a:srgbClr val="212121"/>
                </a:solidFill>
                <a:latin typeface="Arial"/>
                <a:cs typeface="Arial"/>
              </a:rPr>
              <a:t>(HOTS). The </a:t>
            </a:r>
            <a:r>
              <a:rPr dirty="0" sz="2400" spc="-5">
                <a:solidFill>
                  <a:srgbClr val="212121"/>
                </a:solidFill>
                <a:latin typeface="Arial"/>
                <a:cs typeface="Arial"/>
              </a:rPr>
              <a:t>levels</a:t>
            </a:r>
            <a:r>
              <a:rPr dirty="0" sz="2400" spc="-1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212121"/>
                </a:solidFill>
                <a:latin typeface="Arial"/>
                <a:cs typeface="Arial"/>
              </a:rPr>
              <a:t>are:</a:t>
            </a:r>
            <a:endParaRPr sz="24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36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2600" spc="-10">
                <a:latin typeface="Calibri"/>
                <a:cs typeface="Calibri"/>
              </a:rPr>
              <a:t>Knowledge/remembering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(recall)</a:t>
            </a:r>
            <a:endParaRPr sz="26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8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2600" spc="-10">
                <a:latin typeface="Calibri"/>
                <a:cs typeface="Calibri"/>
              </a:rPr>
              <a:t>Comprehension/understanding.</a:t>
            </a:r>
            <a:endParaRPr sz="26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2600" spc="-5">
                <a:latin typeface="Calibri"/>
                <a:cs typeface="Calibri"/>
              </a:rPr>
              <a:t>Application/applying.</a:t>
            </a:r>
            <a:endParaRPr sz="26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2600" spc="-10">
                <a:latin typeface="Calibri"/>
                <a:cs typeface="Calibri"/>
              </a:rPr>
              <a:t>Analysis/analyzing.</a:t>
            </a:r>
            <a:endParaRPr sz="26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8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2600" spc="-10">
                <a:latin typeface="Calibri"/>
                <a:cs typeface="Calibri"/>
              </a:rPr>
              <a:t>Evaluation/evaluating.</a:t>
            </a:r>
            <a:endParaRPr sz="26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2600" spc="-10">
                <a:latin typeface="Calibri"/>
                <a:cs typeface="Calibri"/>
              </a:rPr>
              <a:t>Synthesis/creating.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2600" spc="-15">
                <a:latin typeface="Calibri"/>
                <a:cs typeface="Calibri"/>
              </a:rPr>
              <a:t>Attaining </a:t>
            </a:r>
            <a:r>
              <a:rPr dirty="0" sz="2600">
                <a:latin typeface="Calibri"/>
                <a:cs typeface="Calibri"/>
              </a:rPr>
              <a:t>POs </a:t>
            </a:r>
            <a:r>
              <a:rPr dirty="0" sz="2600" spc="-10">
                <a:latin typeface="Calibri"/>
                <a:cs typeface="Calibri"/>
              </a:rPr>
              <a:t>requires </a:t>
            </a:r>
            <a:r>
              <a:rPr dirty="0" sz="2600" spc="-5">
                <a:latin typeface="Calibri"/>
                <a:cs typeface="Calibri"/>
              </a:rPr>
              <a:t>reaching </a:t>
            </a:r>
            <a:r>
              <a:rPr dirty="0" sz="2600" spc="-10">
                <a:latin typeface="Calibri"/>
                <a:cs typeface="Calibri"/>
              </a:rPr>
              <a:t>level </a:t>
            </a:r>
            <a:r>
              <a:rPr dirty="0" sz="2600">
                <a:latin typeface="Calibri"/>
                <a:cs typeface="Calibri"/>
              </a:rPr>
              <a:t>6 in </a:t>
            </a:r>
            <a:r>
              <a:rPr dirty="0" sz="2600" spc="-5">
                <a:latin typeface="Calibri"/>
                <a:cs typeface="Calibri"/>
              </a:rPr>
              <a:t>assessment </a:t>
            </a:r>
            <a:r>
              <a:rPr dirty="0" sz="2600">
                <a:latin typeface="Calibri"/>
                <a:cs typeface="Calibri"/>
              </a:rPr>
              <a:t>in the</a:t>
            </a:r>
            <a:r>
              <a:rPr dirty="0" sz="2600" spc="-10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Curriculum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05964" y="996441"/>
            <a:ext cx="8173720" cy="1122680"/>
          </a:xfrm>
          <a:prstGeom prst="rect"/>
        </p:spPr>
        <p:txBody>
          <a:bodyPr wrap="square" lIns="0" tIns="48260" rIns="0" bIns="0" rtlCol="0" vert="horz">
            <a:spAutoFit/>
          </a:bodyPr>
          <a:lstStyle/>
          <a:p>
            <a:pPr algn="ctr" marL="6350">
              <a:lnSpc>
                <a:spcPct val="100000"/>
              </a:lnSpc>
              <a:spcBef>
                <a:spcPts val="380"/>
              </a:spcBef>
            </a:pPr>
            <a:r>
              <a:rPr dirty="0" spc="-105"/>
              <a:t>Two </a:t>
            </a:r>
            <a:r>
              <a:rPr dirty="0" spc="-45"/>
              <a:t>important </a:t>
            </a:r>
            <a:r>
              <a:rPr dirty="0" spc="-20"/>
              <a:t>and </a:t>
            </a:r>
            <a:r>
              <a:rPr dirty="0" spc="-30"/>
              <a:t>useful</a:t>
            </a:r>
            <a:r>
              <a:rPr dirty="0" spc="-160"/>
              <a:t> </a:t>
            </a:r>
            <a:r>
              <a:rPr dirty="0" spc="-60"/>
              <a:t>references</a:t>
            </a:r>
          </a:p>
          <a:p>
            <a:pPr algn="ctr">
              <a:lnSpc>
                <a:spcPct val="100000"/>
              </a:lnSpc>
              <a:spcBef>
                <a:spcPts val="195"/>
              </a:spcBef>
            </a:pPr>
            <a:r>
              <a:rPr dirty="0" sz="2800" spc="-20" b="0">
                <a:latin typeface="Calibri"/>
                <a:cs typeface="Calibri"/>
              </a:rPr>
              <a:t>For </a:t>
            </a:r>
            <a:r>
              <a:rPr dirty="0" sz="2800" spc="-15" b="0">
                <a:latin typeface="Calibri"/>
                <a:cs typeface="Calibri"/>
              </a:rPr>
              <a:t>study by </a:t>
            </a:r>
            <a:r>
              <a:rPr dirty="0" sz="2800" spc="-5" b="0">
                <a:latin typeface="Calibri"/>
                <a:cs typeface="Calibri"/>
              </a:rPr>
              <a:t>all </a:t>
            </a:r>
            <a:r>
              <a:rPr dirty="0" sz="2800" spc="-10" b="0">
                <a:latin typeface="Calibri"/>
                <a:cs typeface="Calibri"/>
              </a:rPr>
              <a:t>teaching </a:t>
            </a:r>
            <a:r>
              <a:rPr dirty="0" sz="2800" spc="-15" b="0">
                <a:latin typeface="Calibri"/>
                <a:cs typeface="Calibri"/>
              </a:rPr>
              <a:t>faculty </a:t>
            </a:r>
            <a:r>
              <a:rPr dirty="0" sz="2800" spc="-5" b="0">
                <a:latin typeface="Calibri"/>
                <a:cs typeface="Calibri"/>
              </a:rPr>
              <a:t>of </a:t>
            </a:r>
            <a:r>
              <a:rPr dirty="0" sz="2800" spc="-10" b="0">
                <a:latin typeface="Calibri"/>
                <a:cs typeface="Calibri"/>
              </a:rPr>
              <a:t>Engineering</a:t>
            </a:r>
            <a:r>
              <a:rPr dirty="0" sz="2800" spc="160" b="0">
                <a:latin typeface="Calibri"/>
                <a:cs typeface="Calibri"/>
              </a:rPr>
              <a:t> </a:t>
            </a:r>
            <a:r>
              <a:rPr dirty="0" sz="2800" spc="-20" b="0">
                <a:latin typeface="Calibri"/>
                <a:cs typeface="Calibri"/>
              </a:rPr>
              <a:t>Programs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22145" y="2558161"/>
            <a:ext cx="8345170" cy="3510279"/>
          </a:xfrm>
          <a:prstGeom prst="rect">
            <a:avLst/>
          </a:prstGeom>
        </p:spPr>
        <p:txBody>
          <a:bodyPr wrap="square" lIns="0" tIns="72390" rIns="0" bIns="0" rtlCol="0" vert="horz">
            <a:spAutoFit/>
          </a:bodyPr>
          <a:lstStyle/>
          <a:p>
            <a:pPr algn="ctr" marL="10160">
              <a:lnSpc>
                <a:spcPct val="100000"/>
              </a:lnSpc>
              <a:spcBef>
                <a:spcPts val="570"/>
              </a:spcBef>
            </a:pPr>
            <a:r>
              <a:rPr dirty="0" sz="2400" spc="-20" b="1" i="1">
                <a:solidFill>
                  <a:srgbClr val="4471C4"/>
                </a:solidFill>
                <a:latin typeface="Calibri"/>
                <a:cs typeface="Calibri"/>
              </a:rPr>
              <a:t>EXAMINATION </a:t>
            </a:r>
            <a:r>
              <a:rPr dirty="0" sz="2400" spc="-5" b="1" i="1">
                <a:solidFill>
                  <a:srgbClr val="4471C4"/>
                </a:solidFill>
                <a:latin typeface="Calibri"/>
                <a:cs typeface="Calibri"/>
              </a:rPr>
              <a:t>REFORM </a:t>
            </a:r>
            <a:r>
              <a:rPr dirty="0" sz="2400" spc="-35" b="1" i="1">
                <a:solidFill>
                  <a:srgbClr val="4471C4"/>
                </a:solidFill>
                <a:latin typeface="Calibri"/>
                <a:cs typeface="Calibri"/>
              </a:rPr>
              <a:t>POLICY, </a:t>
            </a:r>
            <a:r>
              <a:rPr dirty="0" sz="2400" spc="-10" b="1" i="1">
                <a:solidFill>
                  <a:srgbClr val="4471C4"/>
                </a:solidFill>
                <a:latin typeface="Calibri"/>
                <a:cs typeface="Calibri"/>
              </a:rPr>
              <a:t>NOVEMBER</a:t>
            </a:r>
            <a:r>
              <a:rPr dirty="0" sz="2400" spc="20" b="1" i="1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dirty="0" sz="2400" spc="-5" b="1" i="1">
                <a:solidFill>
                  <a:srgbClr val="4471C4"/>
                </a:solidFill>
                <a:latin typeface="Calibri"/>
                <a:cs typeface="Calibri"/>
              </a:rPr>
              <a:t>2018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70"/>
              </a:spcBef>
            </a:pPr>
            <a:r>
              <a:rPr dirty="0" u="heavy" sz="2400" spc="-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 Narrow"/>
                <a:cs typeface="Arial Narrow"/>
                <a:hlinkClick r:id="rId2"/>
              </a:rPr>
              <a:t>https://www.aicte-india.org/sites/default/files/ExaminationReforms.pdf</a:t>
            </a:r>
            <a:endParaRPr sz="24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150">
              <a:latin typeface="Arial Narrow"/>
              <a:cs typeface="Arial Narrow"/>
            </a:endParaRPr>
          </a:p>
          <a:p>
            <a:pPr algn="ctr" marL="1905">
              <a:lnSpc>
                <a:spcPct val="100000"/>
              </a:lnSpc>
            </a:pPr>
            <a:r>
              <a:rPr dirty="0" sz="2800" spc="-10" b="1" i="1">
                <a:solidFill>
                  <a:srgbClr val="4471C4"/>
                </a:solidFill>
                <a:latin typeface="Arial Narrow"/>
                <a:cs typeface="Arial Narrow"/>
              </a:rPr>
              <a:t>Model Question </a:t>
            </a:r>
            <a:r>
              <a:rPr dirty="0" sz="2800" spc="-5" b="1" i="1">
                <a:solidFill>
                  <a:srgbClr val="4471C4"/>
                </a:solidFill>
                <a:latin typeface="Arial Narrow"/>
                <a:cs typeface="Arial Narrow"/>
              </a:rPr>
              <a:t>Papers</a:t>
            </a:r>
            <a:endParaRPr sz="2800">
              <a:latin typeface="Arial Narrow"/>
              <a:cs typeface="Arial Narrow"/>
            </a:endParaRPr>
          </a:p>
          <a:p>
            <a:pPr algn="ctr" marL="2540">
              <a:lnSpc>
                <a:spcPct val="100000"/>
              </a:lnSpc>
              <a:spcBef>
                <a:spcPts val="325"/>
              </a:spcBef>
            </a:pPr>
            <a:r>
              <a:rPr dirty="0" u="heavy" sz="2800" spc="-1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 Narrow"/>
                <a:cs typeface="Arial Narrow"/>
                <a:hlinkClick r:id="rId3"/>
              </a:rPr>
              <a:t>https://www.aicte-india.org/sites/default/files/MQP.pdf</a:t>
            </a:r>
            <a:endParaRPr sz="28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050">
              <a:latin typeface="Arial Narrow"/>
              <a:cs typeface="Arial Narrow"/>
            </a:endParaRPr>
          </a:p>
          <a:p>
            <a:pPr algn="ctr" marL="509270" marR="499745">
              <a:lnSpc>
                <a:spcPts val="2690"/>
              </a:lnSpc>
              <a:spcBef>
                <a:spcPts val="5"/>
              </a:spcBef>
            </a:pPr>
            <a:r>
              <a:rPr dirty="0" sz="2800" spc="-5" b="1">
                <a:latin typeface="Arial Narrow"/>
                <a:cs typeface="Arial Narrow"/>
              </a:rPr>
              <a:t>Extracts from the </a:t>
            </a:r>
            <a:r>
              <a:rPr dirty="0" sz="2800" spc="-10" b="1">
                <a:latin typeface="Arial Narrow"/>
                <a:cs typeface="Arial Narrow"/>
              </a:rPr>
              <a:t>above </a:t>
            </a:r>
            <a:r>
              <a:rPr dirty="0" sz="2800" spc="-5" b="1">
                <a:latin typeface="Arial Narrow"/>
                <a:cs typeface="Arial Narrow"/>
              </a:rPr>
              <a:t>publications are used in this  presentation with </a:t>
            </a:r>
            <a:r>
              <a:rPr dirty="0" sz="2800" spc="-10" b="1">
                <a:latin typeface="Arial Narrow"/>
                <a:cs typeface="Arial Narrow"/>
              </a:rPr>
              <a:t>grateful</a:t>
            </a:r>
            <a:r>
              <a:rPr dirty="0" sz="2800" spc="-20" b="1">
                <a:latin typeface="Arial Narrow"/>
                <a:cs typeface="Arial Narrow"/>
              </a:rPr>
              <a:t> </a:t>
            </a:r>
            <a:r>
              <a:rPr dirty="0" sz="2800" spc="-10" b="1">
                <a:latin typeface="Arial Narrow"/>
                <a:cs typeface="Arial Narrow"/>
              </a:rPr>
              <a:t>acknowledgements</a:t>
            </a:r>
            <a:endParaRPr sz="28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4"/>
            <a:ext cx="12192000" cy="6856730"/>
          </a:xfrm>
          <a:custGeom>
            <a:avLst/>
            <a:gdLst/>
            <a:ahLst/>
            <a:cxnLst/>
            <a:rect l="l" t="t" r="r" b="b"/>
            <a:pathLst>
              <a:path w="12192000" h="6856730">
                <a:moveTo>
                  <a:pt x="0" y="6856349"/>
                </a:moveTo>
                <a:lnTo>
                  <a:pt x="12191999" y="6856349"/>
                </a:lnTo>
                <a:lnTo>
                  <a:pt x="12192000" y="0"/>
                </a:lnTo>
                <a:lnTo>
                  <a:pt x="0" y="0"/>
                </a:lnTo>
                <a:lnTo>
                  <a:pt x="0" y="6856349"/>
                </a:lnTo>
                <a:close/>
              </a:path>
            </a:pathLst>
          </a:custGeom>
          <a:solidFill>
            <a:srgbClr val="F68A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-12700" y="0"/>
            <a:ext cx="834453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2400" spc="-5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 Narrow"/>
                <a:cs typeface="Arial Narrow"/>
                <a:hlinkClick r:id="rId2"/>
              </a:rPr>
              <a:t>https://www.aicte-india.org/sites/default/files/ExaminationReforms.pdf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293100" y="1528318"/>
            <a:ext cx="2837815" cy="2098040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algn="r" marR="12065">
              <a:lnSpc>
                <a:spcPct val="100000"/>
              </a:lnSpc>
              <a:spcBef>
                <a:spcPts val="135"/>
              </a:spcBef>
            </a:pPr>
            <a:r>
              <a:rPr dirty="0" sz="4500" spc="-25"/>
              <a:t>E</a:t>
            </a:r>
            <a:r>
              <a:rPr dirty="0" sz="4500" spc="-100"/>
              <a:t>x</a:t>
            </a:r>
            <a:r>
              <a:rPr dirty="0" sz="4500" spc="-10"/>
              <a:t>a</a:t>
            </a:r>
            <a:r>
              <a:rPr dirty="0" sz="4500" spc="-50"/>
              <a:t>m</a:t>
            </a:r>
            <a:r>
              <a:rPr dirty="0" sz="4500" spc="-15"/>
              <a:t>i</a:t>
            </a:r>
            <a:r>
              <a:rPr dirty="0" sz="4500" spc="-25"/>
              <a:t>n</a:t>
            </a:r>
            <a:r>
              <a:rPr dirty="0" sz="4500" spc="-70"/>
              <a:t>a</a:t>
            </a:r>
            <a:r>
              <a:rPr dirty="0" sz="4500" spc="-20"/>
              <a:t>t</a:t>
            </a:r>
            <a:r>
              <a:rPr dirty="0" sz="4500" spc="-15"/>
              <a:t>i</a:t>
            </a:r>
            <a:r>
              <a:rPr dirty="0" sz="4500" spc="-25"/>
              <a:t>o</a:t>
            </a:r>
            <a:r>
              <a:rPr dirty="0" sz="4500" spc="15"/>
              <a:t>n</a:t>
            </a:r>
            <a:endParaRPr sz="4500"/>
          </a:p>
          <a:p>
            <a:pPr algn="r" marL="1501140" marR="5080" indent="-344805">
              <a:lnSpc>
                <a:spcPts val="5440"/>
              </a:lnSpc>
              <a:spcBef>
                <a:spcPts val="185"/>
              </a:spcBef>
            </a:pPr>
            <a:r>
              <a:rPr dirty="0" sz="4500" spc="-105"/>
              <a:t>R</a:t>
            </a:r>
            <a:r>
              <a:rPr dirty="0" sz="4500" spc="-70"/>
              <a:t>e</a:t>
            </a:r>
            <a:r>
              <a:rPr dirty="0" sz="4500" spc="-125"/>
              <a:t>f</a:t>
            </a:r>
            <a:r>
              <a:rPr dirty="0" sz="4500" spc="-20"/>
              <a:t>o</a:t>
            </a:r>
            <a:r>
              <a:rPr dirty="0" sz="4500" spc="-25"/>
              <a:t>r</a:t>
            </a:r>
            <a:r>
              <a:rPr dirty="0" sz="4500" spc="15"/>
              <a:t>m  </a:t>
            </a:r>
            <a:r>
              <a:rPr dirty="0" sz="4500" spc="-120"/>
              <a:t>P</a:t>
            </a:r>
            <a:r>
              <a:rPr dirty="0" sz="4500" spc="-25"/>
              <a:t>o</a:t>
            </a:r>
            <a:r>
              <a:rPr dirty="0" sz="4500" spc="5"/>
              <a:t>li</a:t>
            </a:r>
            <a:r>
              <a:rPr dirty="0" sz="4500" spc="-30"/>
              <a:t>c</a:t>
            </a:r>
            <a:r>
              <a:rPr dirty="0" sz="4500" spc="15"/>
              <a:t>y</a:t>
            </a:r>
            <a:endParaRPr sz="4500"/>
          </a:p>
        </p:txBody>
      </p:sp>
      <p:sp>
        <p:nvSpPr>
          <p:cNvPr id="5" name="object 5"/>
          <p:cNvSpPr txBox="1"/>
          <p:nvPr/>
        </p:nvSpPr>
        <p:spPr>
          <a:xfrm>
            <a:off x="8932926" y="3865575"/>
            <a:ext cx="219519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November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2018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87323" y="5763869"/>
            <a:ext cx="4535805" cy="11925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715">
              <a:lnSpc>
                <a:spcPct val="1183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ALL INDIA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COUNCIL FOR</a:t>
            </a:r>
            <a:r>
              <a:rPr dirty="0" sz="2400" spc="-1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TECHNICAL  </a:t>
            </a: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EDUCATION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Nelson Mandela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Marg, </a:t>
            </a:r>
            <a:r>
              <a:rPr dirty="0" sz="1600" spc="-25">
                <a:solidFill>
                  <a:srgbClr val="FFFFFF"/>
                </a:solidFill>
                <a:latin typeface="Calibri"/>
                <a:cs typeface="Calibri"/>
              </a:rPr>
              <a:t>Vasant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Kunj, New</a:t>
            </a:r>
            <a:r>
              <a:rPr dirty="0" sz="1600" spc="7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Delhi-110070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108692" y="565404"/>
            <a:ext cx="928116" cy="914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97108" y="1007759"/>
            <a:ext cx="800735" cy="666750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Page</a:t>
            </a:r>
            <a:r>
              <a:rPr dirty="0" sz="1450" spc="-6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No.</a:t>
            </a:r>
            <a:endParaRPr sz="1450">
              <a:latin typeface="Arial"/>
              <a:cs typeface="Arial"/>
            </a:endParaRPr>
          </a:p>
          <a:p>
            <a:pPr marL="195580">
              <a:lnSpc>
                <a:spcPct val="100000"/>
              </a:lnSpc>
              <a:spcBef>
                <a:spcPts val="715"/>
              </a:spcBef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13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7511" y="1739544"/>
            <a:ext cx="6697980" cy="148907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300990" indent="-288925">
              <a:lnSpc>
                <a:spcPct val="100000"/>
              </a:lnSpc>
              <a:spcBef>
                <a:spcPts val="1060"/>
              </a:spcBef>
              <a:buFont typeface="Calibri"/>
              <a:buAutoNum type="arabicPlain" startAt="2"/>
              <a:tabLst>
                <a:tab pos="300355" algn="l"/>
                <a:tab pos="301625" algn="l"/>
              </a:tabLst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Assessment Strategy for Outcome Based Education</a:t>
            </a:r>
            <a:r>
              <a:rPr dirty="0" sz="1600" spc="5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(OBE)</a:t>
            </a:r>
            <a:endParaRPr sz="1600">
              <a:latin typeface="Arial"/>
              <a:cs typeface="Arial"/>
            </a:endParaRPr>
          </a:p>
          <a:p>
            <a:pPr lvl="1" marL="684530" indent="-351155">
              <a:lnSpc>
                <a:spcPct val="100000"/>
              </a:lnSpc>
              <a:spcBef>
                <a:spcPts val="960"/>
              </a:spcBef>
              <a:buFont typeface="Calibri"/>
              <a:buAutoNum type="arabicPeriod"/>
              <a:tabLst>
                <a:tab pos="685165" algn="l"/>
              </a:tabLst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Mapping Program Outcomes (POs)to Assessment</a:t>
            </a:r>
            <a:r>
              <a:rPr dirty="0" sz="1600" spc="1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(Examinations)</a:t>
            </a:r>
            <a:endParaRPr sz="1600">
              <a:latin typeface="Arial"/>
              <a:cs typeface="Arial"/>
            </a:endParaRPr>
          </a:p>
          <a:p>
            <a:pPr lvl="1" marL="684530" indent="-351155">
              <a:lnSpc>
                <a:spcPct val="100000"/>
              </a:lnSpc>
              <a:spcBef>
                <a:spcPts val="960"/>
              </a:spcBef>
              <a:buFont typeface="Calibri"/>
              <a:buAutoNum type="arabicPeriod"/>
              <a:tabLst>
                <a:tab pos="685165" algn="l"/>
              </a:tabLst>
            </a:pPr>
            <a:r>
              <a:rPr dirty="0" sz="1600" spc="-20">
                <a:solidFill>
                  <a:srgbClr val="221F1F"/>
                </a:solidFill>
                <a:latin typeface="Arial"/>
                <a:cs typeface="Arial"/>
              </a:rPr>
              <a:t>Two-step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Process for Bringing Clarity to</a:t>
            </a:r>
            <a:r>
              <a:rPr dirty="0" sz="1600" spc="6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POs</a:t>
            </a:r>
            <a:endParaRPr sz="1600">
              <a:latin typeface="Arial"/>
              <a:cs typeface="Arial"/>
            </a:endParaRPr>
          </a:p>
          <a:p>
            <a:pPr lvl="1" marL="684530" indent="-351155">
              <a:lnSpc>
                <a:spcPct val="100000"/>
              </a:lnSpc>
              <a:spcBef>
                <a:spcPts val="960"/>
              </a:spcBef>
              <a:buFont typeface="Calibri"/>
              <a:buAutoNum type="arabicPeriod"/>
              <a:tabLst>
                <a:tab pos="685165" algn="l"/>
              </a:tabLst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Program Outcomes -Competencies – Performance Indicators</a:t>
            </a:r>
            <a:r>
              <a:rPr dirty="0" sz="1600" spc="16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(PIs)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452818" y="1739544"/>
            <a:ext cx="342265" cy="148907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03505">
              <a:lnSpc>
                <a:spcPct val="100000"/>
              </a:lnSpc>
              <a:spcBef>
                <a:spcPts val="1060"/>
              </a:spcBef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17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17</a:t>
            </a:r>
            <a:endParaRPr sz="1600">
              <a:latin typeface="Arial"/>
              <a:cs typeface="Arial"/>
            </a:endParaRPr>
          </a:p>
          <a:p>
            <a:pPr marL="53975">
              <a:lnSpc>
                <a:spcPct val="100000"/>
              </a:lnSpc>
              <a:spcBef>
                <a:spcPts val="960"/>
              </a:spcBef>
            </a:pPr>
            <a:r>
              <a:rPr dirty="0" sz="1600" spc="40">
                <a:solidFill>
                  <a:srgbClr val="221F1F"/>
                </a:solidFill>
                <a:latin typeface="Arial"/>
                <a:cs typeface="Arial"/>
              </a:rPr>
              <a:t>19</a:t>
            </a:r>
            <a:endParaRPr sz="1600">
              <a:latin typeface="Arial"/>
              <a:cs typeface="Arial"/>
            </a:endParaRPr>
          </a:p>
          <a:p>
            <a:pPr marL="45085">
              <a:lnSpc>
                <a:spcPct val="100000"/>
              </a:lnSpc>
              <a:spcBef>
                <a:spcPts val="960"/>
              </a:spcBef>
            </a:pPr>
            <a:r>
              <a:rPr dirty="0" sz="1600" spc="-10">
                <a:solidFill>
                  <a:srgbClr val="221F1F"/>
                </a:solidFill>
                <a:latin typeface="Calibri"/>
                <a:cs typeface="Calibri"/>
              </a:rPr>
              <a:t>23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47699" y="1405509"/>
            <a:ext cx="13830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09245" algn="l"/>
              </a:tabLst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1	Introduction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76960" y="3325139"/>
            <a:ext cx="4708525" cy="148907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300355" indent="-288290">
              <a:lnSpc>
                <a:spcPct val="100000"/>
              </a:lnSpc>
              <a:spcBef>
                <a:spcPts val="1060"/>
              </a:spcBef>
              <a:buFont typeface="Calibri"/>
              <a:buAutoNum type="arabicPlain" startAt="3"/>
              <a:tabLst>
                <a:tab pos="300355" algn="l"/>
                <a:tab pos="300990" algn="l"/>
              </a:tabLst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Improving Structure and Quality of Assessments</a:t>
            </a:r>
            <a:endParaRPr sz="1600">
              <a:latin typeface="Arial"/>
              <a:cs typeface="Arial"/>
            </a:endParaRPr>
          </a:p>
          <a:p>
            <a:pPr lvl="1" marL="730250" indent="-349885">
              <a:lnSpc>
                <a:spcPct val="100000"/>
              </a:lnSpc>
              <a:spcBef>
                <a:spcPts val="960"/>
              </a:spcBef>
              <a:buFont typeface="Calibri"/>
              <a:buAutoNum type="arabicPeriod"/>
              <a:tabLst>
                <a:tab pos="730885" algn="l"/>
              </a:tabLst>
            </a:pPr>
            <a:r>
              <a:rPr dirty="0" sz="1600" spc="-10">
                <a:solidFill>
                  <a:srgbClr val="221F1F"/>
                </a:solidFill>
                <a:latin typeface="Arial"/>
                <a:cs typeface="Arial"/>
              </a:rPr>
              <a:t>Bloom’s </a:t>
            </a:r>
            <a:r>
              <a:rPr dirty="0" sz="1600" spc="-30">
                <a:solidFill>
                  <a:srgbClr val="221F1F"/>
                </a:solidFill>
                <a:latin typeface="Arial"/>
                <a:cs typeface="Arial"/>
              </a:rPr>
              <a:t>Taxonomy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for Assessment</a:t>
            </a:r>
            <a:r>
              <a:rPr dirty="0" sz="1600" spc="-3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221F1F"/>
                </a:solidFill>
                <a:latin typeface="Arial"/>
                <a:cs typeface="Arial"/>
              </a:rPr>
              <a:t>Design</a:t>
            </a:r>
            <a:endParaRPr sz="1600">
              <a:latin typeface="Arial"/>
              <a:cs typeface="Arial"/>
            </a:endParaRPr>
          </a:p>
          <a:p>
            <a:pPr lvl="1" marL="730250" indent="-349885">
              <a:lnSpc>
                <a:spcPct val="100000"/>
              </a:lnSpc>
              <a:spcBef>
                <a:spcPts val="960"/>
              </a:spcBef>
              <a:buFont typeface="Calibri"/>
              <a:buAutoNum type="arabicPeriod"/>
              <a:tabLst>
                <a:tab pos="730885" algn="l"/>
              </a:tabLst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Action </a:t>
            </a:r>
            <a:r>
              <a:rPr dirty="0" sz="1600" spc="-20">
                <a:solidFill>
                  <a:srgbClr val="221F1F"/>
                </a:solidFill>
                <a:latin typeface="Arial"/>
                <a:cs typeface="Arial"/>
              </a:rPr>
              <a:t>Verbs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for</a:t>
            </a:r>
            <a:r>
              <a:rPr dirty="0" sz="1600" spc="-6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Assessment</a:t>
            </a:r>
            <a:endParaRPr sz="1600">
              <a:latin typeface="Arial"/>
              <a:cs typeface="Arial"/>
            </a:endParaRPr>
          </a:p>
          <a:p>
            <a:pPr lvl="1" marL="730250" indent="-349885">
              <a:lnSpc>
                <a:spcPct val="100000"/>
              </a:lnSpc>
              <a:spcBef>
                <a:spcPts val="960"/>
              </a:spcBef>
              <a:buFont typeface="Calibri"/>
              <a:buAutoNum type="arabicPeriod"/>
              <a:tabLst>
                <a:tab pos="730885" algn="l"/>
              </a:tabLst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Assessment</a:t>
            </a:r>
            <a:r>
              <a:rPr dirty="0" sz="1600" spc="-1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Planning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473437" y="3325139"/>
            <a:ext cx="341630" cy="148907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02235">
              <a:lnSpc>
                <a:spcPct val="100000"/>
              </a:lnSpc>
              <a:spcBef>
                <a:spcPts val="1060"/>
              </a:spcBef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39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1600" spc="-10">
                <a:solidFill>
                  <a:srgbClr val="221F1F"/>
                </a:solidFill>
                <a:latin typeface="Arial"/>
                <a:cs typeface="Arial"/>
              </a:rPr>
              <a:t>40</a:t>
            </a:r>
            <a:endParaRPr sz="1600">
              <a:latin typeface="Arial"/>
              <a:cs typeface="Arial"/>
            </a:endParaRPr>
          </a:p>
          <a:p>
            <a:pPr marL="36830">
              <a:lnSpc>
                <a:spcPct val="100000"/>
              </a:lnSpc>
              <a:spcBef>
                <a:spcPts val="960"/>
              </a:spcBef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43</a:t>
            </a:r>
            <a:endParaRPr sz="1600">
              <a:latin typeface="Arial"/>
              <a:cs typeface="Arial"/>
            </a:endParaRPr>
          </a:p>
          <a:p>
            <a:pPr marL="86995">
              <a:lnSpc>
                <a:spcPct val="100000"/>
              </a:lnSpc>
              <a:spcBef>
                <a:spcPts val="960"/>
              </a:spcBef>
            </a:pPr>
            <a:r>
              <a:rPr dirty="0" sz="1600" spc="-10">
                <a:solidFill>
                  <a:srgbClr val="221F1F"/>
                </a:solidFill>
                <a:latin typeface="Calibri"/>
                <a:cs typeface="Calibri"/>
              </a:rPr>
              <a:t>46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84275" y="4877460"/>
            <a:ext cx="5812790" cy="148907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317500" indent="-305435">
              <a:lnSpc>
                <a:spcPct val="100000"/>
              </a:lnSpc>
              <a:spcBef>
                <a:spcPts val="1060"/>
              </a:spcBef>
              <a:buSzPct val="75000"/>
              <a:buAutoNum type="arabicPlain" startAt="4"/>
              <a:tabLst>
                <a:tab pos="317500" algn="l"/>
                <a:tab pos="318135" algn="l"/>
              </a:tabLst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Assessing Higher-order Abilities &amp; Professional</a:t>
            </a:r>
            <a:r>
              <a:rPr dirty="0" sz="1600" spc="-10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Skills</a:t>
            </a:r>
            <a:endParaRPr sz="1600">
              <a:latin typeface="Arial"/>
              <a:cs typeface="Arial"/>
            </a:endParaRPr>
          </a:p>
          <a:p>
            <a:pPr lvl="1" marL="668020" indent="-351155">
              <a:lnSpc>
                <a:spcPct val="100000"/>
              </a:lnSpc>
              <a:spcBef>
                <a:spcPts val="960"/>
              </a:spcBef>
              <a:buFont typeface="Calibri"/>
              <a:buAutoNum type="arabicPeriod"/>
              <a:tabLst>
                <a:tab pos="668655" algn="l"/>
              </a:tabLst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Innovative Educational Experiences to </a:t>
            </a:r>
            <a:r>
              <a:rPr dirty="0" sz="1600" spc="-40">
                <a:solidFill>
                  <a:srgbClr val="221F1F"/>
                </a:solidFill>
                <a:latin typeface="Arial"/>
                <a:cs typeface="Arial"/>
              </a:rPr>
              <a:t>Teach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and</a:t>
            </a:r>
            <a:r>
              <a:rPr dirty="0" sz="1600" spc="-1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Assess</a:t>
            </a:r>
            <a:endParaRPr sz="1600">
              <a:latin typeface="Arial"/>
              <a:cs typeface="Arial"/>
            </a:endParaRPr>
          </a:p>
          <a:p>
            <a:pPr lvl="1" marL="668020" indent="-351155">
              <a:lnSpc>
                <a:spcPct val="100000"/>
              </a:lnSpc>
              <a:spcBef>
                <a:spcPts val="960"/>
              </a:spcBef>
              <a:buFont typeface="Calibri"/>
              <a:buAutoNum type="arabicPeriod"/>
              <a:tabLst>
                <a:tab pos="668655" algn="l"/>
              </a:tabLst>
            </a:pPr>
            <a:r>
              <a:rPr dirty="0" sz="1600">
                <a:solidFill>
                  <a:srgbClr val="221F1F"/>
                </a:solidFill>
                <a:latin typeface="Arial"/>
                <a:cs typeface="Arial"/>
              </a:rPr>
              <a:t>Using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Scoring Rubrics as Assessment</a:t>
            </a:r>
            <a:r>
              <a:rPr dirty="0" sz="1600" spc="-14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0">
                <a:solidFill>
                  <a:srgbClr val="221F1F"/>
                </a:solidFill>
                <a:latin typeface="Arial"/>
                <a:cs typeface="Arial"/>
              </a:rPr>
              <a:t>Tool</a:t>
            </a:r>
            <a:endParaRPr sz="1600">
              <a:latin typeface="Arial"/>
              <a:cs typeface="Arial"/>
            </a:endParaRPr>
          </a:p>
          <a:p>
            <a:pPr lvl="1" marL="668020" indent="-351155">
              <a:lnSpc>
                <a:spcPct val="100000"/>
              </a:lnSpc>
              <a:spcBef>
                <a:spcPts val="960"/>
              </a:spcBef>
              <a:buFont typeface="Calibri"/>
              <a:buAutoNum type="arabicPeriod"/>
              <a:tabLst>
                <a:tab pos="668655" algn="l"/>
              </a:tabLst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Open-Book</a:t>
            </a:r>
            <a:r>
              <a:rPr dirty="0" sz="1600" spc="1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Examinations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520315" y="4877460"/>
            <a:ext cx="382270" cy="148907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43510">
              <a:lnSpc>
                <a:spcPct val="100000"/>
              </a:lnSpc>
              <a:spcBef>
                <a:spcPts val="1060"/>
              </a:spcBef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49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49</a:t>
            </a:r>
            <a:endParaRPr sz="1600">
              <a:latin typeface="Arial"/>
              <a:cs typeface="Arial"/>
            </a:endParaRPr>
          </a:p>
          <a:p>
            <a:pPr marL="59690">
              <a:lnSpc>
                <a:spcPct val="100000"/>
              </a:lnSpc>
              <a:spcBef>
                <a:spcPts val="960"/>
              </a:spcBef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51</a:t>
            </a:r>
            <a:endParaRPr sz="1600">
              <a:latin typeface="Arial"/>
              <a:cs typeface="Arial"/>
            </a:endParaRPr>
          </a:p>
          <a:p>
            <a:pPr marL="94615">
              <a:lnSpc>
                <a:spcPct val="100000"/>
              </a:lnSpc>
              <a:spcBef>
                <a:spcPts val="960"/>
              </a:spcBef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52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533349"/>
            <a:ext cx="12192000" cy="438784"/>
          </a:xfrm>
          <a:custGeom>
            <a:avLst/>
            <a:gdLst/>
            <a:ahLst/>
            <a:cxnLst/>
            <a:rect l="l" t="t" r="r" b="b"/>
            <a:pathLst>
              <a:path w="12192000" h="438784">
                <a:moveTo>
                  <a:pt x="0" y="0"/>
                </a:moveTo>
                <a:lnTo>
                  <a:pt x="0" y="438581"/>
                </a:lnTo>
                <a:lnTo>
                  <a:pt x="12191999" y="438581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68A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084884" y="569163"/>
            <a:ext cx="2708275" cy="41211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500" spc="-25"/>
              <a:t>TABLE </a:t>
            </a:r>
            <a:r>
              <a:rPr dirty="0" sz="2500" spc="15"/>
              <a:t>OF</a:t>
            </a:r>
            <a:r>
              <a:rPr dirty="0" sz="2500" spc="-50"/>
              <a:t> </a:t>
            </a:r>
            <a:r>
              <a:rPr dirty="0" sz="2500" spc="10"/>
              <a:t>CONTENTS</a:t>
            </a:r>
            <a:endParaRPr sz="2500"/>
          </a:p>
        </p:txBody>
      </p:sp>
      <p:sp>
        <p:nvSpPr>
          <p:cNvPr id="12" name="object 12"/>
          <p:cNvSpPr/>
          <p:nvPr/>
        </p:nvSpPr>
        <p:spPr>
          <a:xfrm>
            <a:off x="0" y="6475476"/>
            <a:ext cx="10703560" cy="106680"/>
          </a:xfrm>
          <a:custGeom>
            <a:avLst/>
            <a:gdLst/>
            <a:ahLst/>
            <a:cxnLst/>
            <a:rect l="l" t="t" r="r" b="b"/>
            <a:pathLst>
              <a:path w="10703560" h="106679">
                <a:moveTo>
                  <a:pt x="10703052" y="0"/>
                </a:moveTo>
                <a:lnTo>
                  <a:pt x="0" y="0"/>
                </a:lnTo>
                <a:lnTo>
                  <a:pt x="0" y="106680"/>
                </a:lnTo>
                <a:lnTo>
                  <a:pt x="10703052" y="106680"/>
                </a:lnTo>
                <a:lnTo>
                  <a:pt x="10703052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9612630" y="6473908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999978" y="6481368"/>
            <a:ext cx="1619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10</a:t>
            </a:r>
            <a:endParaRPr sz="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4353" y="721563"/>
            <a:ext cx="500697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OBE </a:t>
            </a:r>
            <a:r>
              <a:rPr dirty="0" sz="3600"/>
              <a:t>: </a:t>
            </a:r>
            <a:r>
              <a:rPr dirty="0" sz="3600" spc="-15"/>
              <a:t>Focus </a:t>
            </a:r>
            <a:r>
              <a:rPr dirty="0" sz="3600"/>
              <a:t>- </a:t>
            </a:r>
            <a:r>
              <a:rPr dirty="0" sz="3600" spc="-50"/>
              <a:t>key</a:t>
            </a:r>
            <a:r>
              <a:rPr dirty="0" sz="3600" spc="-40"/>
              <a:t> </a:t>
            </a:r>
            <a:r>
              <a:rPr dirty="0" sz="3600" spc="-10"/>
              <a:t>questions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262885" y="1791969"/>
            <a:ext cx="8380730" cy="4208145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marL="527685" marR="1311275" indent="-527685">
              <a:lnSpc>
                <a:spcPts val="2690"/>
              </a:lnSpc>
              <a:spcBef>
                <a:spcPts val="740"/>
              </a:spcBef>
              <a:buAutoNum type="arabicPeriod"/>
              <a:tabLst>
                <a:tab pos="527685" algn="l"/>
                <a:tab pos="528320" algn="l"/>
                <a:tab pos="4408170" algn="l"/>
                <a:tab pos="6244590" algn="l"/>
              </a:tabLst>
            </a:pPr>
            <a:r>
              <a:rPr dirty="0" sz="2800" spc="-10" b="0">
                <a:latin typeface="Calibri Light"/>
                <a:cs typeface="Calibri Light"/>
              </a:rPr>
              <a:t>What </a:t>
            </a:r>
            <a:r>
              <a:rPr dirty="0" sz="2800" spc="-5" b="0">
                <a:latin typeface="Calibri Light"/>
                <a:cs typeface="Calibri Light"/>
              </a:rPr>
              <a:t>do </a:t>
            </a:r>
            <a:r>
              <a:rPr dirty="0" sz="2800" spc="-15" b="0">
                <a:latin typeface="Calibri Light"/>
                <a:cs typeface="Calibri Light"/>
              </a:rPr>
              <a:t>we </a:t>
            </a:r>
            <a:r>
              <a:rPr dirty="0" sz="2800" spc="-20" b="0">
                <a:latin typeface="Calibri Light"/>
                <a:cs typeface="Calibri Light"/>
              </a:rPr>
              <a:t>want </a:t>
            </a:r>
            <a:r>
              <a:rPr dirty="0" sz="2800" b="0">
                <a:latin typeface="Calibri Light"/>
                <a:cs typeface="Calibri Light"/>
              </a:rPr>
              <a:t>our </a:t>
            </a:r>
            <a:r>
              <a:rPr dirty="0" sz="2800" spc="-15" b="0">
                <a:latin typeface="Calibri Light"/>
                <a:cs typeface="Calibri Light"/>
              </a:rPr>
              <a:t>students </a:t>
            </a:r>
            <a:r>
              <a:rPr dirty="0" sz="2800" spc="-5" b="0">
                <a:latin typeface="Calibri Light"/>
                <a:cs typeface="Calibri Light"/>
              </a:rPr>
              <a:t>be able </a:t>
            </a:r>
            <a:r>
              <a:rPr dirty="0" sz="2800" spc="-15" b="0">
                <a:latin typeface="Calibri Light"/>
                <a:cs typeface="Calibri Light"/>
              </a:rPr>
              <a:t>to </a:t>
            </a:r>
            <a:r>
              <a:rPr dirty="0" sz="2800" spc="-5" b="0">
                <a:latin typeface="Calibri Light"/>
                <a:cs typeface="Calibri Light"/>
              </a:rPr>
              <a:t>do?  </a:t>
            </a:r>
            <a:r>
              <a:rPr dirty="0" sz="2800" spc="-20" b="0">
                <a:latin typeface="Calibri Light"/>
                <a:cs typeface="Calibri Light"/>
              </a:rPr>
              <a:t>Stated</a:t>
            </a:r>
            <a:r>
              <a:rPr dirty="0" sz="2800" spc="-15" b="0">
                <a:latin typeface="Calibri Light"/>
                <a:cs typeface="Calibri Light"/>
              </a:rPr>
              <a:t> </a:t>
            </a:r>
            <a:r>
              <a:rPr dirty="0" sz="2800" spc="-10" b="0">
                <a:latin typeface="Calibri Light"/>
                <a:cs typeface="Calibri Light"/>
              </a:rPr>
              <a:t>by</a:t>
            </a:r>
            <a:r>
              <a:rPr dirty="0" sz="2800" spc="15" b="0">
                <a:latin typeface="Calibri Light"/>
                <a:cs typeface="Calibri Light"/>
              </a:rPr>
              <a:t> </a:t>
            </a:r>
            <a:r>
              <a:rPr dirty="0" u="heavy" sz="2800" spc="-10" b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PROGRAM	</a:t>
            </a:r>
            <a:r>
              <a:rPr dirty="0" u="heavy" sz="2800" spc="-20" b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OUTCOMES</a:t>
            </a:r>
            <a:r>
              <a:rPr dirty="0" sz="2800" spc="-20" b="0">
                <a:latin typeface="Calibri Light"/>
                <a:cs typeface="Calibri Light"/>
              </a:rPr>
              <a:t>	</a:t>
            </a:r>
            <a:r>
              <a:rPr dirty="0" sz="2800" spc="-15" b="0">
                <a:latin typeface="Calibri Light"/>
                <a:cs typeface="Calibri Light"/>
              </a:rPr>
              <a:t>POs</a:t>
            </a:r>
            <a:endParaRPr sz="2800">
              <a:latin typeface="Calibri Light"/>
              <a:cs typeface="Calibri Light"/>
            </a:endParaRPr>
          </a:p>
          <a:p>
            <a:pPr marL="527685" indent="-515620">
              <a:lnSpc>
                <a:spcPct val="100000"/>
              </a:lnSpc>
              <a:spcBef>
                <a:spcPts val="70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2800" spc="-10" b="0">
                <a:latin typeface="Calibri Light"/>
                <a:cs typeface="Calibri Light"/>
              </a:rPr>
              <a:t>How </a:t>
            </a:r>
            <a:r>
              <a:rPr dirty="0" sz="2800" spc="-15" b="0">
                <a:latin typeface="Calibri Light"/>
                <a:cs typeface="Calibri Light"/>
              </a:rPr>
              <a:t>can </a:t>
            </a:r>
            <a:r>
              <a:rPr dirty="0" sz="2800" spc="-10" b="0">
                <a:latin typeface="Calibri Light"/>
                <a:cs typeface="Calibri Light"/>
              </a:rPr>
              <a:t>our </a:t>
            </a:r>
            <a:r>
              <a:rPr dirty="0" sz="2800" spc="-15" b="0">
                <a:latin typeface="Calibri Light"/>
                <a:cs typeface="Calibri Light"/>
              </a:rPr>
              <a:t>students </a:t>
            </a:r>
            <a:r>
              <a:rPr dirty="0" sz="2800" spc="-10" b="0">
                <a:latin typeface="Calibri Light"/>
                <a:cs typeface="Calibri Light"/>
              </a:rPr>
              <a:t>achieve</a:t>
            </a:r>
            <a:r>
              <a:rPr dirty="0" sz="2800" spc="70" b="0">
                <a:latin typeface="Calibri Light"/>
                <a:cs typeface="Calibri Light"/>
              </a:rPr>
              <a:t> </a:t>
            </a:r>
            <a:r>
              <a:rPr dirty="0" sz="2800" spc="-5" b="0">
                <a:latin typeface="Calibri Light"/>
                <a:cs typeface="Calibri Light"/>
              </a:rPr>
              <a:t>it?</a:t>
            </a:r>
            <a:endParaRPr sz="2800">
              <a:latin typeface="Calibri Light"/>
              <a:cs typeface="Calibri Light"/>
            </a:endParaRPr>
          </a:p>
          <a:p>
            <a:pPr marL="408305" marR="354965">
              <a:lnSpc>
                <a:spcPts val="2690"/>
              </a:lnSpc>
              <a:spcBef>
                <a:spcPts val="1315"/>
              </a:spcBef>
            </a:pPr>
            <a:r>
              <a:rPr dirty="0" sz="2800" spc="-15" b="0">
                <a:latin typeface="Calibri Light"/>
                <a:cs typeface="Calibri Light"/>
              </a:rPr>
              <a:t>Through </a:t>
            </a:r>
            <a:r>
              <a:rPr dirty="0" sz="2800" spc="-10" b="0">
                <a:latin typeface="Calibri Light"/>
                <a:cs typeface="Calibri Light"/>
              </a:rPr>
              <a:t>Curriculum </a:t>
            </a:r>
            <a:r>
              <a:rPr dirty="0" sz="2800" spc="-5" b="0">
                <a:latin typeface="Calibri Light"/>
                <a:cs typeface="Calibri Light"/>
              </a:rPr>
              <a:t>– </a:t>
            </a:r>
            <a:r>
              <a:rPr dirty="0" sz="2800" spc="-20" b="0">
                <a:latin typeface="Calibri Light"/>
                <a:cs typeface="Calibri Light"/>
              </a:rPr>
              <a:t>courses </a:t>
            </a:r>
            <a:r>
              <a:rPr dirty="0" sz="2800" spc="-5" b="0">
                <a:latin typeface="Calibri Light"/>
                <a:cs typeface="Calibri Light"/>
              </a:rPr>
              <a:t>with </a:t>
            </a:r>
            <a:r>
              <a:rPr dirty="0" u="heavy" sz="2400" spc="-30" b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COURSE </a:t>
            </a:r>
            <a:r>
              <a:rPr dirty="0" u="heavy" sz="2400" spc="-35" b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OUTCOMES</a:t>
            </a:r>
            <a:r>
              <a:rPr dirty="0" sz="2800" spc="-35" b="0">
                <a:latin typeface="Calibri Light"/>
                <a:cs typeface="Calibri Light"/>
              </a:rPr>
              <a:t>,  </a:t>
            </a:r>
            <a:r>
              <a:rPr dirty="0" sz="2800" spc="-5" b="0">
                <a:latin typeface="Calibri Light"/>
                <a:cs typeface="Calibri Light"/>
              </a:rPr>
              <a:t>teaching/learning and </a:t>
            </a:r>
            <a:r>
              <a:rPr dirty="0" sz="2800" spc="-10" b="0">
                <a:latin typeface="Calibri Light"/>
                <a:cs typeface="Calibri Light"/>
              </a:rPr>
              <a:t>assessment </a:t>
            </a:r>
            <a:r>
              <a:rPr dirty="0" sz="2800" spc="-5" b="0">
                <a:latin typeface="Calibri Light"/>
                <a:cs typeface="Calibri Light"/>
              </a:rPr>
              <a:t>of</a:t>
            </a:r>
            <a:r>
              <a:rPr dirty="0" sz="2800" spc="55" b="0">
                <a:latin typeface="Calibri Light"/>
                <a:cs typeface="Calibri Light"/>
              </a:rPr>
              <a:t> </a:t>
            </a:r>
            <a:r>
              <a:rPr dirty="0" sz="2800" spc="-10" b="0">
                <a:latin typeface="Calibri Light"/>
                <a:cs typeface="Calibri Light"/>
              </a:rPr>
              <a:t>students</a:t>
            </a:r>
            <a:endParaRPr sz="2800">
              <a:latin typeface="Calibri Light"/>
              <a:cs typeface="Calibri Light"/>
            </a:endParaRPr>
          </a:p>
          <a:p>
            <a:pPr marL="527685" marR="5080" indent="-515620">
              <a:lnSpc>
                <a:spcPts val="2690"/>
              </a:lnSpc>
              <a:spcBef>
                <a:spcPts val="1345"/>
              </a:spcBef>
              <a:buAutoNum type="arabicPeriod" startAt="3"/>
              <a:tabLst>
                <a:tab pos="527685" algn="l"/>
                <a:tab pos="528320" algn="l"/>
              </a:tabLst>
            </a:pPr>
            <a:r>
              <a:rPr dirty="0" sz="2800" spc="-10" b="0">
                <a:latin typeface="Calibri Light"/>
                <a:cs typeface="Calibri Light"/>
              </a:rPr>
              <a:t>How will </a:t>
            </a:r>
            <a:r>
              <a:rPr dirty="0" sz="2800" spc="-15" b="0">
                <a:latin typeface="Calibri Light"/>
                <a:cs typeface="Calibri Light"/>
              </a:rPr>
              <a:t>we </a:t>
            </a:r>
            <a:r>
              <a:rPr dirty="0" sz="2800" spc="-5" b="0">
                <a:latin typeface="Calibri Light"/>
                <a:cs typeface="Calibri Light"/>
              </a:rPr>
              <a:t>know whether the </a:t>
            </a:r>
            <a:r>
              <a:rPr dirty="0" sz="2800" spc="-15" b="0">
                <a:latin typeface="Calibri Light"/>
                <a:cs typeface="Calibri Light"/>
              </a:rPr>
              <a:t>students </a:t>
            </a:r>
            <a:r>
              <a:rPr dirty="0" sz="2800" spc="-20" b="0">
                <a:latin typeface="Calibri Light"/>
                <a:cs typeface="Calibri Light"/>
              </a:rPr>
              <a:t>have </a:t>
            </a:r>
            <a:r>
              <a:rPr dirty="0" sz="2800" spc="-10" b="0">
                <a:latin typeface="Calibri Light"/>
                <a:cs typeface="Calibri Light"/>
              </a:rPr>
              <a:t>achieved  </a:t>
            </a:r>
            <a:r>
              <a:rPr dirty="0" sz="2800" spc="-5" b="0">
                <a:latin typeface="Calibri Light"/>
                <a:cs typeface="Calibri Light"/>
              </a:rPr>
              <a:t>it? </a:t>
            </a:r>
            <a:r>
              <a:rPr dirty="0" sz="2800" spc="-10" b="0">
                <a:latin typeface="Calibri Light"/>
                <a:cs typeface="Calibri Light"/>
              </a:rPr>
              <a:t>Assessment </a:t>
            </a:r>
            <a:r>
              <a:rPr dirty="0" sz="2800" spc="-5" b="0">
                <a:latin typeface="Calibri Light"/>
                <a:cs typeface="Calibri Light"/>
              </a:rPr>
              <a:t>of </a:t>
            </a:r>
            <a:r>
              <a:rPr dirty="0" sz="2800" spc="-15" b="0">
                <a:latin typeface="Calibri Light"/>
                <a:cs typeface="Calibri Light"/>
              </a:rPr>
              <a:t>attainment </a:t>
            </a:r>
            <a:r>
              <a:rPr dirty="0" sz="2800" spc="-5" b="0">
                <a:latin typeface="Calibri Light"/>
                <a:cs typeface="Calibri Light"/>
              </a:rPr>
              <a:t>of </a:t>
            </a:r>
            <a:r>
              <a:rPr dirty="0" sz="2800" spc="-15" b="0">
                <a:latin typeface="Calibri Light"/>
                <a:cs typeface="Calibri Light"/>
              </a:rPr>
              <a:t>COs </a:t>
            </a:r>
            <a:r>
              <a:rPr dirty="0" sz="2800" spc="-5" b="0">
                <a:latin typeface="Calibri Light"/>
                <a:cs typeface="Calibri Light"/>
              </a:rPr>
              <a:t>and</a:t>
            </a:r>
            <a:r>
              <a:rPr dirty="0" sz="2800" spc="90" b="0">
                <a:latin typeface="Calibri Light"/>
                <a:cs typeface="Calibri Light"/>
              </a:rPr>
              <a:t> </a:t>
            </a:r>
            <a:r>
              <a:rPr dirty="0" sz="2800" spc="-10" b="0">
                <a:latin typeface="Calibri Light"/>
                <a:cs typeface="Calibri Light"/>
              </a:rPr>
              <a:t>POs</a:t>
            </a:r>
            <a:endParaRPr sz="2800">
              <a:latin typeface="Calibri Light"/>
              <a:cs typeface="Calibri Light"/>
            </a:endParaRPr>
          </a:p>
          <a:p>
            <a:pPr marL="527685" marR="118110" indent="-515620">
              <a:lnSpc>
                <a:spcPct val="80000"/>
              </a:lnSpc>
              <a:spcBef>
                <a:spcPts val="1365"/>
              </a:spcBef>
              <a:buAutoNum type="arabicPeriod" startAt="3"/>
              <a:tabLst>
                <a:tab pos="527685" algn="l"/>
                <a:tab pos="528320" algn="l"/>
              </a:tabLst>
            </a:pPr>
            <a:r>
              <a:rPr dirty="0" sz="2800" spc="-10" b="0">
                <a:latin typeface="Calibri Light"/>
                <a:cs typeface="Calibri Light"/>
              </a:rPr>
              <a:t>How </a:t>
            </a:r>
            <a:r>
              <a:rPr dirty="0" sz="2800" spc="-5" b="0">
                <a:latin typeface="Calibri Light"/>
                <a:cs typeface="Calibri Light"/>
              </a:rPr>
              <a:t>do </a:t>
            </a:r>
            <a:r>
              <a:rPr dirty="0" sz="2800" spc="-15" b="0">
                <a:latin typeface="Calibri Light"/>
                <a:cs typeface="Calibri Light"/>
              </a:rPr>
              <a:t>we </a:t>
            </a:r>
            <a:r>
              <a:rPr dirty="0" sz="2800" spc="-10" b="0">
                <a:latin typeface="Calibri Light"/>
                <a:cs typeface="Calibri Light"/>
              </a:rPr>
              <a:t>close </a:t>
            </a:r>
            <a:r>
              <a:rPr dirty="0" sz="2800" spc="-5" b="0">
                <a:latin typeface="Calibri Light"/>
                <a:cs typeface="Calibri Light"/>
              </a:rPr>
              <a:t>the loop </a:t>
            </a:r>
            <a:r>
              <a:rPr dirty="0" sz="2800" spc="-30" b="0">
                <a:latin typeface="Calibri Light"/>
                <a:cs typeface="Calibri Light"/>
              </a:rPr>
              <a:t>for </a:t>
            </a:r>
            <a:r>
              <a:rPr dirty="0" sz="2800" spc="-5" b="0">
                <a:latin typeface="Calibri Light"/>
                <a:cs typeface="Calibri Light"/>
              </a:rPr>
              <a:t>further </a:t>
            </a:r>
            <a:r>
              <a:rPr dirty="0" sz="2800" spc="-20" b="0">
                <a:latin typeface="Calibri Light"/>
                <a:cs typeface="Calibri Light"/>
              </a:rPr>
              <a:t>improvement  </a:t>
            </a:r>
            <a:r>
              <a:rPr dirty="0" sz="2800" spc="-5" b="0">
                <a:latin typeface="Calibri Light"/>
                <a:cs typeface="Calibri Light"/>
              </a:rPr>
              <a:t>(Continuous Quality </a:t>
            </a:r>
            <a:r>
              <a:rPr dirty="0" sz="2800" spc="-20" b="0">
                <a:latin typeface="Calibri Light"/>
                <a:cs typeface="Calibri Light"/>
              </a:rPr>
              <a:t>Improvement </a:t>
            </a:r>
            <a:r>
              <a:rPr dirty="0" sz="2800" spc="-5" b="0">
                <a:latin typeface="Calibri Light"/>
                <a:cs typeface="Calibri Light"/>
              </a:rPr>
              <a:t>- </a:t>
            </a:r>
            <a:r>
              <a:rPr dirty="0" sz="2800" spc="-10" b="0">
                <a:latin typeface="Calibri Light"/>
                <a:cs typeface="Calibri Light"/>
              </a:rPr>
              <a:t>CQI)? </a:t>
            </a:r>
            <a:r>
              <a:rPr dirty="0" sz="2800" spc="-25" b="0">
                <a:latin typeface="Calibri Light"/>
                <a:cs typeface="Calibri Light"/>
              </a:rPr>
              <a:t>Make </a:t>
            </a:r>
            <a:r>
              <a:rPr dirty="0" sz="2800" spc="-5" b="0">
                <a:latin typeface="Calibri Light"/>
                <a:cs typeface="Calibri Light"/>
              </a:rPr>
              <a:t>use </a:t>
            </a:r>
            <a:r>
              <a:rPr dirty="0" sz="2800" b="0">
                <a:latin typeface="Calibri Light"/>
                <a:cs typeface="Calibri Light"/>
              </a:rPr>
              <a:t>of  </a:t>
            </a:r>
            <a:r>
              <a:rPr dirty="0" sz="2800" spc="-5" b="0">
                <a:latin typeface="Calibri Light"/>
                <a:cs typeface="Calibri Light"/>
              </a:rPr>
              <a:t>the </a:t>
            </a:r>
            <a:r>
              <a:rPr dirty="0" sz="2800" spc="-10" b="0">
                <a:latin typeface="Calibri Light"/>
                <a:cs typeface="Calibri Light"/>
              </a:rPr>
              <a:t>assessment </a:t>
            </a:r>
            <a:r>
              <a:rPr dirty="0" sz="2800" spc="-5" b="0">
                <a:latin typeface="Calibri Light"/>
                <a:cs typeface="Calibri Light"/>
              </a:rPr>
              <a:t>of </a:t>
            </a:r>
            <a:r>
              <a:rPr dirty="0" sz="2800" spc="-15" b="0">
                <a:latin typeface="Calibri Light"/>
                <a:cs typeface="Calibri Light"/>
              </a:rPr>
              <a:t>attainment </a:t>
            </a:r>
            <a:r>
              <a:rPr dirty="0" sz="2800" spc="-5" b="0">
                <a:latin typeface="Calibri Light"/>
                <a:cs typeface="Calibri Light"/>
              </a:rPr>
              <a:t>of </a:t>
            </a:r>
            <a:r>
              <a:rPr dirty="0" sz="2800" spc="-15" b="0">
                <a:latin typeface="Calibri Light"/>
                <a:cs typeface="Calibri Light"/>
              </a:rPr>
              <a:t>COs </a:t>
            </a:r>
            <a:r>
              <a:rPr dirty="0" sz="2800" spc="-5" b="0">
                <a:latin typeface="Calibri Light"/>
                <a:cs typeface="Calibri Light"/>
              </a:rPr>
              <a:t>and</a:t>
            </a:r>
            <a:r>
              <a:rPr dirty="0" sz="2800" spc="100" b="0">
                <a:latin typeface="Calibri Light"/>
                <a:cs typeface="Calibri Light"/>
              </a:rPr>
              <a:t> </a:t>
            </a:r>
            <a:r>
              <a:rPr dirty="0" sz="2800" spc="-10" b="0">
                <a:latin typeface="Calibri Light"/>
                <a:cs typeface="Calibri Light"/>
              </a:rPr>
              <a:t>POs</a:t>
            </a:r>
            <a:endParaRPr sz="28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36122" y="1261059"/>
            <a:ext cx="801370" cy="2489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Page</a:t>
            </a:r>
            <a:r>
              <a:rPr dirty="0" sz="1450" spc="-6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No.</a:t>
            </a:r>
            <a:endParaRPr sz="14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35455" y="1842033"/>
            <a:ext cx="4926965" cy="112268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600" spc="-5" b="1">
                <a:solidFill>
                  <a:srgbClr val="221F1F"/>
                </a:solidFill>
                <a:latin typeface="Calibri"/>
                <a:cs typeface="Calibri"/>
              </a:rPr>
              <a:t>APPENDIX-A</a:t>
            </a:r>
            <a:endParaRPr sz="1600">
              <a:latin typeface="Calibri"/>
              <a:cs typeface="Calibri"/>
            </a:endParaRPr>
          </a:p>
          <a:p>
            <a:pPr marL="317500" marR="5080">
              <a:lnSpc>
                <a:spcPct val="150000"/>
              </a:lnSpc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Competencies and Performance Indicators for POs  Computer Science/Information Science</a:t>
            </a:r>
            <a:r>
              <a:rPr dirty="0" sz="1600" spc="3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Programs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48953" y="1964562"/>
            <a:ext cx="2298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221F1F"/>
                </a:solidFill>
                <a:latin typeface="Calibri"/>
                <a:cs typeface="Calibri"/>
              </a:rPr>
              <a:t>56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5455" y="3108350"/>
            <a:ext cx="4680585" cy="75819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600" spc="-5" b="1">
                <a:solidFill>
                  <a:srgbClr val="221F1F"/>
                </a:solidFill>
                <a:latin typeface="Calibri"/>
                <a:cs typeface="Calibri"/>
              </a:rPr>
              <a:t>APPENDIX-B</a:t>
            </a:r>
            <a:endParaRPr sz="1600">
              <a:latin typeface="Calibri"/>
              <a:cs typeface="Calibri"/>
            </a:endParaRPr>
          </a:p>
          <a:p>
            <a:pPr marL="317500">
              <a:lnSpc>
                <a:spcPct val="100000"/>
              </a:lnSpc>
              <a:spcBef>
                <a:spcPts val="965"/>
              </a:spcBef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Sample Questions for </a:t>
            </a:r>
            <a:r>
              <a:rPr dirty="0" sz="1600" spc="-10">
                <a:solidFill>
                  <a:srgbClr val="221F1F"/>
                </a:solidFill>
                <a:latin typeface="Arial"/>
                <a:cs typeface="Arial"/>
              </a:rPr>
              <a:t>Bloom’s </a:t>
            </a:r>
            <a:r>
              <a:rPr dirty="0" sz="1600" spc="-30">
                <a:solidFill>
                  <a:srgbClr val="221F1F"/>
                </a:solidFill>
                <a:latin typeface="Arial"/>
                <a:cs typeface="Arial"/>
              </a:rPr>
              <a:t>Taxonomy</a:t>
            </a:r>
            <a:r>
              <a:rPr dirty="0" sz="1600" spc="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Levels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38284" y="3231261"/>
            <a:ext cx="2298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221F1F"/>
                </a:solidFill>
                <a:latin typeface="Calibri"/>
                <a:cs typeface="Calibri"/>
              </a:rPr>
              <a:t>76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35455" y="3969410"/>
            <a:ext cx="2452370" cy="75819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600" spc="-5" b="1">
                <a:solidFill>
                  <a:srgbClr val="221F1F"/>
                </a:solidFill>
                <a:latin typeface="Calibri"/>
                <a:cs typeface="Calibri"/>
              </a:rPr>
              <a:t>APPENDIX-C</a:t>
            </a:r>
            <a:endParaRPr sz="1600">
              <a:latin typeface="Calibri"/>
              <a:cs typeface="Calibri"/>
            </a:endParaRPr>
          </a:p>
          <a:p>
            <a:pPr marL="317500">
              <a:lnSpc>
                <a:spcPct val="100000"/>
              </a:lnSpc>
              <a:spcBef>
                <a:spcPts val="965"/>
              </a:spcBef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Model Question</a:t>
            </a:r>
            <a:r>
              <a:rPr dirty="0" sz="1600" spc="-2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Papers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32189" y="4092321"/>
            <a:ext cx="2298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221F1F"/>
                </a:solidFill>
                <a:latin typeface="Calibri"/>
                <a:cs typeface="Calibri"/>
              </a:rPr>
              <a:t>91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35455" y="4954270"/>
            <a:ext cx="2506980" cy="75755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600" spc="-5" b="1">
                <a:solidFill>
                  <a:srgbClr val="221F1F"/>
                </a:solidFill>
                <a:latin typeface="Calibri"/>
                <a:cs typeface="Calibri"/>
              </a:rPr>
              <a:t>APPENDIX-D</a:t>
            </a:r>
            <a:endParaRPr sz="1600">
              <a:latin typeface="Calibri"/>
              <a:cs typeface="Calibri"/>
            </a:endParaRPr>
          </a:p>
          <a:p>
            <a:pPr marL="317500">
              <a:lnSpc>
                <a:spcPct val="100000"/>
              </a:lnSpc>
              <a:spcBef>
                <a:spcPts val="960"/>
              </a:spcBef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Sample Scoring</a:t>
            </a:r>
            <a:r>
              <a:rPr dirty="0" sz="1600" spc="-4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Rubrics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53525" y="5076825"/>
            <a:ext cx="3321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221F1F"/>
                </a:solidFill>
                <a:latin typeface="Calibri"/>
                <a:cs typeface="Calibri"/>
              </a:rPr>
              <a:t>107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6475476"/>
            <a:ext cx="10703560" cy="106680"/>
          </a:xfrm>
          <a:custGeom>
            <a:avLst/>
            <a:gdLst/>
            <a:ahLst/>
            <a:cxnLst/>
            <a:rect l="l" t="t" r="r" b="b"/>
            <a:pathLst>
              <a:path w="10703560" h="106679">
                <a:moveTo>
                  <a:pt x="10703052" y="0"/>
                </a:moveTo>
                <a:lnTo>
                  <a:pt x="0" y="0"/>
                </a:lnTo>
                <a:lnTo>
                  <a:pt x="0" y="106680"/>
                </a:lnTo>
                <a:lnTo>
                  <a:pt x="10703052" y="106680"/>
                </a:lnTo>
                <a:lnTo>
                  <a:pt x="10703052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533349"/>
            <a:ext cx="12192000" cy="438784"/>
          </a:xfrm>
          <a:custGeom>
            <a:avLst/>
            <a:gdLst/>
            <a:ahLst/>
            <a:cxnLst/>
            <a:rect l="l" t="t" r="r" b="b"/>
            <a:pathLst>
              <a:path w="12192000" h="438784">
                <a:moveTo>
                  <a:pt x="0" y="0"/>
                </a:moveTo>
                <a:lnTo>
                  <a:pt x="0" y="438581"/>
                </a:lnTo>
                <a:lnTo>
                  <a:pt x="12191999" y="438581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68A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084884" y="569163"/>
            <a:ext cx="2708275" cy="41211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500" spc="-25"/>
              <a:t>TABLE </a:t>
            </a:r>
            <a:r>
              <a:rPr dirty="0" sz="2500" spc="15"/>
              <a:t>OF</a:t>
            </a:r>
            <a:r>
              <a:rPr dirty="0" sz="2500" spc="-50"/>
              <a:t> </a:t>
            </a:r>
            <a:r>
              <a:rPr dirty="0" sz="2500" spc="10"/>
              <a:t>CONTENTS</a:t>
            </a:r>
            <a:endParaRPr sz="2500"/>
          </a:p>
        </p:txBody>
      </p:sp>
      <p:sp>
        <p:nvSpPr>
          <p:cNvPr id="14" name="object 14"/>
          <p:cNvSpPr txBox="1"/>
          <p:nvPr/>
        </p:nvSpPr>
        <p:spPr>
          <a:xfrm>
            <a:off x="9612630" y="6473908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999978" y="6481368"/>
            <a:ext cx="1619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11</a:t>
            </a:r>
            <a:endParaRPr sz="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901" y="2114682"/>
            <a:ext cx="10222865" cy="418972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19100" marR="5080" indent="-407034">
              <a:lnSpc>
                <a:spcPct val="150000"/>
              </a:lnSpc>
              <a:spcBef>
                <a:spcPts val="95"/>
              </a:spcBef>
              <a:buSzPct val="75000"/>
              <a:buChar char="●"/>
              <a:tabLst>
                <a:tab pos="419100" algn="l"/>
                <a:tab pos="419734" algn="l"/>
              </a:tabLst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POs give useful guidance at the program level for the curriculum design, delivery and assessment of student  learning. </a:t>
            </a:r>
            <a:r>
              <a:rPr dirty="0" sz="1600" spc="-15">
                <a:solidFill>
                  <a:srgbClr val="221F1F"/>
                </a:solidFill>
                <a:latin typeface="Arial"/>
                <a:cs typeface="Arial"/>
              </a:rPr>
              <a:t>However,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they represent fairly high-level generic goals that are not directly measurable. Real  observability and measurability of the POs at course level is very difficult. </a:t>
            </a:r>
            <a:r>
              <a:rPr dirty="0" sz="1600" spc="-95">
                <a:solidFill>
                  <a:srgbClr val="221F1F"/>
                </a:solidFill>
                <a:latin typeface="Arial"/>
                <a:cs typeface="Arial"/>
              </a:rPr>
              <a:t>To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connect </a:t>
            </a:r>
            <a:r>
              <a:rPr dirty="0" sz="1600">
                <a:solidFill>
                  <a:srgbClr val="221F1F"/>
                </a:solidFill>
                <a:latin typeface="Arial"/>
                <a:cs typeface="Arial"/>
              </a:rPr>
              <a:t>high-level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learning  outcomes (POs) </a:t>
            </a:r>
            <a:r>
              <a:rPr dirty="0" sz="1600" spc="-10">
                <a:solidFill>
                  <a:srgbClr val="221F1F"/>
                </a:solidFill>
                <a:latin typeface="Arial"/>
                <a:cs typeface="Arial"/>
              </a:rPr>
              <a:t>with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course content, course outcomes and assessment, there is a necessity to bring further  clarity and specificity to the program outcomes [5]. This can be achieved through the following </a:t>
            </a:r>
            <a:r>
              <a:rPr dirty="0" sz="1600">
                <a:solidFill>
                  <a:srgbClr val="221F1F"/>
                </a:solidFill>
                <a:latin typeface="Arial"/>
                <a:cs typeface="Arial"/>
              </a:rPr>
              <a:t>two-step 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process of identifying Competencies and Performance Indicators</a:t>
            </a:r>
            <a:r>
              <a:rPr dirty="0" sz="1600" spc="7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(PI).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221F1F"/>
              </a:buClr>
              <a:buFont typeface="Arial"/>
              <a:buChar char="●"/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221F1F"/>
              </a:buClr>
              <a:buFont typeface="Arial"/>
              <a:buChar char="●"/>
            </a:pPr>
            <a:endParaRPr sz="1650">
              <a:latin typeface="Arial"/>
              <a:cs typeface="Arial"/>
            </a:endParaRPr>
          </a:p>
          <a:p>
            <a:pPr marL="419100" marR="235585" indent="-407034">
              <a:lnSpc>
                <a:spcPct val="150000"/>
              </a:lnSpc>
              <a:buSzPct val="75000"/>
              <a:buChar char="●"/>
              <a:tabLst>
                <a:tab pos="419100" algn="l"/>
                <a:tab pos="419734" algn="l"/>
              </a:tabLst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(1) Identify Competencies to be attained: For each PO define competencies –different abilities implied by  program outcome statement that </a:t>
            </a:r>
            <a:r>
              <a:rPr dirty="0" sz="1600" spc="-10">
                <a:solidFill>
                  <a:srgbClr val="221F1F"/>
                </a:solidFill>
                <a:latin typeface="Arial"/>
                <a:cs typeface="Arial"/>
              </a:rPr>
              <a:t>would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generally require different assessment measures. This helps us to  create a shared understanding of the competencies </a:t>
            </a:r>
            <a:r>
              <a:rPr dirty="0" sz="1600" spc="-10">
                <a:solidFill>
                  <a:srgbClr val="221F1F"/>
                </a:solidFill>
                <a:latin typeface="Arial"/>
                <a:cs typeface="Arial"/>
              </a:rPr>
              <a:t>we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want students to achieve. They serve as an  intermediate step to the creation of measurable</a:t>
            </a:r>
            <a:r>
              <a:rPr dirty="0" sz="1600" spc="8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indicators.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432777"/>
            <a:ext cx="12192000" cy="782955"/>
          </a:xfrm>
          <a:custGeom>
            <a:avLst/>
            <a:gdLst/>
            <a:ahLst/>
            <a:cxnLst/>
            <a:rect l="l" t="t" r="r" b="b"/>
            <a:pathLst>
              <a:path w="12192000" h="782955">
                <a:moveTo>
                  <a:pt x="0" y="0"/>
                </a:moveTo>
                <a:lnTo>
                  <a:pt x="0" y="782739"/>
                </a:lnTo>
                <a:lnTo>
                  <a:pt x="12191999" y="782739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68A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187444" y="417321"/>
            <a:ext cx="4474210" cy="796925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dirty="0" sz="2500" spc="-10"/>
              <a:t>ASSESSMENT</a:t>
            </a:r>
            <a:r>
              <a:rPr dirty="0" sz="2500" spc="-65"/>
              <a:t> </a:t>
            </a:r>
            <a:r>
              <a:rPr dirty="0" sz="2500" spc="-40"/>
              <a:t>STRATEGY</a:t>
            </a:r>
            <a:endParaRPr sz="2500"/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2500" spc="-5"/>
              <a:t>FOR </a:t>
            </a:r>
            <a:r>
              <a:rPr dirty="0" sz="2500" spc="-15"/>
              <a:t>OUTCOME-BASED</a:t>
            </a:r>
            <a:r>
              <a:rPr dirty="0" sz="2500" spc="-170"/>
              <a:t> </a:t>
            </a:r>
            <a:r>
              <a:rPr dirty="0" sz="2500" spc="-25"/>
              <a:t>EDUCATION</a:t>
            </a:r>
            <a:endParaRPr sz="2500"/>
          </a:p>
        </p:txBody>
      </p:sp>
      <p:sp>
        <p:nvSpPr>
          <p:cNvPr id="5" name="object 5"/>
          <p:cNvSpPr/>
          <p:nvPr/>
        </p:nvSpPr>
        <p:spPr>
          <a:xfrm>
            <a:off x="0" y="6475476"/>
            <a:ext cx="10703560" cy="106680"/>
          </a:xfrm>
          <a:custGeom>
            <a:avLst/>
            <a:gdLst/>
            <a:ahLst/>
            <a:cxnLst/>
            <a:rect l="l" t="t" r="r" b="b"/>
            <a:pathLst>
              <a:path w="10703560" h="106679">
                <a:moveTo>
                  <a:pt x="10703052" y="0"/>
                </a:moveTo>
                <a:lnTo>
                  <a:pt x="0" y="0"/>
                </a:lnTo>
                <a:lnTo>
                  <a:pt x="0" y="106680"/>
                </a:lnTo>
                <a:lnTo>
                  <a:pt x="10703052" y="106680"/>
                </a:lnTo>
                <a:lnTo>
                  <a:pt x="10703052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45782" y="1387094"/>
          <a:ext cx="10722610" cy="540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3560"/>
                <a:gridCol w="10159365"/>
              </a:tblGrid>
              <a:tr h="527176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2.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977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29497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24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Two-step </a:t>
                      </a:r>
                      <a:r>
                        <a:rPr dirty="0" sz="2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Process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dirty="0" sz="2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Bringing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Clarity to</a:t>
                      </a:r>
                      <a:r>
                        <a:rPr dirty="0" sz="24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977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9612630" y="6473908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25378" y="6481368"/>
            <a:ext cx="1111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35"/>
              </a:lnSpc>
            </a:pPr>
            <a:r>
              <a:rPr dirty="0" sz="650" spc="5">
                <a:solidFill>
                  <a:srgbClr val="221F1F"/>
                </a:solidFill>
                <a:latin typeface="Calibri"/>
                <a:cs typeface="Calibri"/>
              </a:rPr>
              <a:t>19</a:t>
            </a:r>
            <a:endParaRPr sz="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1450" y="751713"/>
            <a:ext cx="118554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 i="1">
                <a:solidFill>
                  <a:srgbClr val="0462C1"/>
                </a:solidFill>
                <a:latin typeface="Calibri"/>
                <a:cs typeface="Calibri"/>
              </a:rPr>
              <a:t>E</a:t>
            </a:r>
            <a:r>
              <a:rPr dirty="0" sz="2400" spc="-45" b="1" i="1">
                <a:solidFill>
                  <a:srgbClr val="0462C1"/>
                </a:solidFill>
                <a:latin typeface="Calibri"/>
                <a:cs typeface="Calibri"/>
              </a:rPr>
              <a:t>x</a:t>
            </a:r>
            <a:r>
              <a:rPr dirty="0" sz="2400" b="1" i="1">
                <a:solidFill>
                  <a:srgbClr val="0462C1"/>
                </a:solidFill>
                <a:latin typeface="Calibri"/>
                <a:cs typeface="Calibri"/>
              </a:rPr>
              <a:t>a</a:t>
            </a:r>
            <a:r>
              <a:rPr dirty="0" sz="2400" spc="5" b="1" i="1">
                <a:solidFill>
                  <a:srgbClr val="0462C1"/>
                </a:solidFill>
                <a:latin typeface="Calibri"/>
                <a:cs typeface="Calibri"/>
              </a:rPr>
              <a:t>m</a:t>
            </a:r>
            <a:r>
              <a:rPr dirty="0" sz="2400" b="1" i="1">
                <a:solidFill>
                  <a:srgbClr val="0462C1"/>
                </a:solidFill>
                <a:latin typeface="Calibri"/>
                <a:cs typeface="Calibri"/>
              </a:rPr>
              <a:t>ple: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4592" y="1265300"/>
            <a:ext cx="10106660" cy="46253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19100" indent="-407034">
              <a:lnSpc>
                <a:spcPct val="100000"/>
              </a:lnSpc>
              <a:spcBef>
                <a:spcPts val="95"/>
              </a:spcBef>
              <a:buSzPct val="75000"/>
              <a:buChar char="●"/>
              <a:tabLst>
                <a:tab pos="419100" algn="l"/>
                <a:tab pos="419734" algn="l"/>
              </a:tabLst>
            </a:pPr>
            <a:r>
              <a:rPr dirty="0" sz="1600" spc="-15">
                <a:solidFill>
                  <a:srgbClr val="0462C1"/>
                </a:solidFill>
                <a:latin typeface="Calibri"/>
                <a:cs typeface="Calibri"/>
              </a:rPr>
              <a:t>Program </a:t>
            </a:r>
            <a:r>
              <a:rPr dirty="0" sz="1600" spc="-10">
                <a:solidFill>
                  <a:srgbClr val="0462C1"/>
                </a:solidFill>
                <a:latin typeface="Calibri"/>
                <a:cs typeface="Calibri"/>
              </a:rPr>
              <a:t>Outcome </a:t>
            </a:r>
            <a:r>
              <a:rPr dirty="0" sz="1600" spc="-15">
                <a:solidFill>
                  <a:srgbClr val="0462C1"/>
                </a:solidFill>
                <a:latin typeface="Calibri"/>
                <a:cs typeface="Calibri"/>
              </a:rPr>
              <a:t>(Attribute</a:t>
            </a:r>
            <a:r>
              <a:rPr dirty="0" sz="1600" spc="4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0462C1"/>
                </a:solidFill>
                <a:latin typeface="Calibri"/>
                <a:cs typeface="Calibri"/>
              </a:rPr>
              <a:t>3)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462C1"/>
              </a:buClr>
              <a:buFont typeface="Calibri"/>
              <a:buChar char="●"/>
            </a:pPr>
            <a:endParaRPr sz="1900">
              <a:latin typeface="Calibri"/>
              <a:cs typeface="Calibri"/>
            </a:endParaRPr>
          </a:p>
          <a:p>
            <a:pPr marL="303530">
              <a:lnSpc>
                <a:spcPct val="100000"/>
              </a:lnSpc>
            </a:pPr>
            <a:r>
              <a:rPr dirty="0" sz="2400" spc="-5" b="1" i="1">
                <a:solidFill>
                  <a:srgbClr val="0462C1"/>
                </a:solidFill>
                <a:latin typeface="Calibri"/>
                <a:cs typeface="Calibri"/>
              </a:rPr>
              <a:t>Design:</a:t>
            </a:r>
            <a:endParaRPr sz="2400">
              <a:latin typeface="Calibri"/>
              <a:cs typeface="Calibri"/>
            </a:endParaRPr>
          </a:p>
          <a:p>
            <a:pPr marL="419100" marR="5080">
              <a:lnSpc>
                <a:spcPct val="150000"/>
              </a:lnSpc>
              <a:spcBef>
                <a:spcPts val="200"/>
              </a:spcBef>
            </a:pPr>
            <a:r>
              <a:rPr dirty="0" sz="1600" spc="-5">
                <a:solidFill>
                  <a:srgbClr val="0462C1"/>
                </a:solidFill>
                <a:latin typeface="Calibri"/>
                <a:cs typeface="Calibri"/>
              </a:rPr>
              <a:t>PO3: </a:t>
            </a:r>
            <a:r>
              <a:rPr dirty="0" sz="1600" spc="-10">
                <a:solidFill>
                  <a:srgbClr val="0462C1"/>
                </a:solidFill>
                <a:latin typeface="Calibri"/>
                <a:cs typeface="Calibri"/>
              </a:rPr>
              <a:t>Design/Development </a:t>
            </a:r>
            <a:r>
              <a:rPr dirty="0" sz="1600" spc="-5">
                <a:solidFill>
                  <a:srgbClr val="0462C1"/>
                </a:solidFill>
                <a:latin typeface="Calibri"/>
                <a:cs typeface="Calibri"/>
              </a:rPr>
              <a:t>of Solutions: Design solutions </a:t>
            </a:r>
            <a:r>
              <a:rPr dirty="0" sz="1600" spc="-15">
                <a:solidFill>
                  <a:srgbClr val="0462C1"/>
                </a:solidFill>
                <a:latin typeface="Calibri"/>
                <a:cs typeface="Calibri"/>
              </a:rPr>
              <a:t>for complex </a:t>
            </a:r>
            <a:r>
              <a:rPr dirty="0" sz="1600" spc="-5">
                <a:solidFill>
                  <a:srgbClr val="0462C1"/>
                </a:solidFill>
                <a:latin typeface="Calibri"/>
                <a:cs typeface="Calibri"/>
              </a:rPr>
              <a:t>engineering </a:t>
            </a:r>
            <a:r>
              <a:rPr dirty="0" sz="1600" spc="-10">
                <a:solidFill>
                  <a:srgbClr val="0462C1"/>
                </a:solidFill>
                <a:latin typeface="Calibri"/>
                <a:cs typeface="Calibri"/>
              </a:rPr>
              <a:t>problems </a:t>
            </a:r>
            <a:r>
              <a:rPr dirty="0" sz="1600" spc="-5">
                <a:solidFill>
                  <a:srgbClr val="0462C1"/>
                </a:solidFill>
                <a:latin typeface="Calibri"/>
                <a:cs typeface="Calibri"/>
              </a:rPr>
              <a:t>and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design system  components or processes that meet the specified needs </a:t>
            </a:r>
            <a:r>
              <a:rPr dirty="0" sz="1600" spc="-10">
                <a:solidFill>
                  <a:srgbClr val="221F1F"/>
                </a:solidFill>
                <a:latin typeface="Arial"/>
                <a:cs typeface="Arial"/>
              </a:rPr>
              <a:t>with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appropriate </a:t>
            </a:r>
            <a:r>
              <a:rPr dirty="0" sz="1600">
                <a:solidFill>
                  <a:srgbClr val="221F1F"/>
                </a:solidFill>
                <a:latin typeface="Arial"/>
                <a:cs typeface="Arial"/>
              </a:rPr>
              <a:t>consideratio</a:t>
            </a:r>
            <a:r>
              <a:rPr dirty="0" sz="1600">
                <a:solidFill>
                  <a:srgbClr val="221F1F"/>
                </a:solidFill>
                <a:latin typeface="Calibri"/>
                <a:cs typeface="Calibri"/>
              </a:rPr>
              <a:t>n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for public health and  </a:t>
            </a:r>
            <a:r>
              <a:rPr dirty="0" sz="1600" spc="-25">
                <a:solidFill>
                  <a:srgbClr val="221F1F"/>
                </a:solidFill>
                <a:latin typeface="Arial"/>
                <a:cs typeface="Arial"/>
              </a:rPr>
              <a:t>safety,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and cultural, societal, and environmental</a:t>
            </a:r>
            <a:r>
              <a:rPr dirty="0" sz="1600" spc="7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considerations.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00">
              <a:latin typeface="Arial"/>
              <a:cs typeface="Arial"/>
            </a:endParaRPr>
          </a:p>
          <a:p>
            <a:pPr marL="262255">
              <a:lnSpc>
                <a:spcPct val="100000"/>
              </a:lnSpc>
            </a:pPr>
            <a:r>
              <a:rPr dirty="0" sz="2400" spc="-5" b="1" i="1">
                <a:solidFill>
                  <a:srgbClr val="221F1F"/>
                </a:solidFill>
                <a:latin typeface="Arial"/>
                <a:cs typeface="Arial"/>
              </a:rPr>
              <a:t>Competencies</a:t>
            </a:r>
            <a:endParaRPr sz="2400">
              <a:latin typeface="Arial"/>
              <a:cs typeface="Arial"/>
            </a:endParaRPr>
          </a:p>
          <a:p>
            <a:pPr lvl="1" marL="690245" indent="-290195">
              <a:lnSpc>
                <a:spcPct val="100000"/>
              </a:lnSpc>
              <a:spcBef>
                <a:spcPts val="1160"/>
              </a:spcBef>
              <a:buSzPct val="75000"/>
              <a:buAutoNum type="arabicPeriod"/>
              <a:tabLst>
                <a:tab pos="690245" algn="l"/>
                <a:tab pos="690880" algn="l"/>
              </a:tabLst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Demonstrate an ability to define a complex, open-ended problem in engineering</a:t>
            </a:r>
            <a:r>
              <a:rPr dirty="0" sz="1600" spc="13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terms.</a:t>
            </a:r>
            <a:endParaRPr sz="1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221F1F"/>
              </a:buClr>
              <a:buFont typeface="Arial"/>
              <a:buAutoNum type="arabicPeriod"/>
            </a:pPr>
            <a:endParaRPr sz="1750">
              <a:latin typeface="Arial"/>
              <a:cs typeface="Arial"/>
            </a:endParaRPr>
          </a:p>
          <a:p>
            <a:pPr lvl="1" marL="690245" indent="-290195">
              <a:lnSpc>
                <a:spcPct val="100000"/>
              </a:lnSpc>
              <a:spcBef>
                <a:spcPts val="5"/>
              </a:spcBef>
              <a:buSzPct val="75000"/>
              <a:buAutoNum type="arabicPeriod"/>
              <a:tabLst>
                <a:tab pos="690245" algn="l"/>
                <a:tab pos="690880" algn="l"/>
              </a:tabLst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Demonstrate an ability to generate a diverse set of alternative design</a:t>
            </a:r>
            <a:r>
              <a:rPr dirty="0" sz="1600" spc="9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solutions.</a:t>
            </a:r>
            <a:endParaRPr sz="1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221F1F"/>
              </a:buClr>
              <a:buFont typeface="Arial"/>
              <a:buAutoNum type="arabicPeriod"/>
            </a:pPr>
            <a:endParaRPr sz="1750">
              <a:latin typeface="Arial"/>
              <a:cs typeface="Arial"/>
            </a:endParaRPr>
          </a:p>
          <a:p>
            <a:pPr lvl="1" marL="690245" indent="-290195">
              <a:lnSpc>
                <a:spcPct val="100000"/>
              </a:lnSpc>
              <a:buSzPct val="75000"/>
              <a:buAutoNum type="arabicPeriod"/>
              <a:tabLst>
                <a:tab pos="690245" algn="l"/>
                <a:tab pos="690880" algn="l"/>
              </a:tabLst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Demonstrate an ability to select the optimal design scheme for further</a:t>
            </a:r>
            <a:r>
              <a:rPr dirty="0" sz="1600" spc="11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development.</a:t>
            </a:r>
            <a:endParaRPr sz="1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221F1F"/>
              </a:buClr>
              <a:buFont typeface="Arial"/>
              <a:buAutoNum type="arabicPeriod"/>
            </a:pPr>
            <a:endParaRPr sz="1750">
              <a:latin typeface="Arial"/>
              <a:cs typeface="Arial"/>
            </a:endParaRPr>
          </a:p>
          <a:p>
            <a:pPr lvl="1" marL="690245" indent="-290195">
              <a:lnSpc>
                <a:spcPct val="100000"/>
              </a:lnSpc>
              <a:buSzPct val="75000"/>
              <a:buAutoNum type="arabicPeriod"/>
              <a:tabLst>
                <a:tab pos="690245" algn="l"/>
                <a:tab pos="690880" algn="l"/>
              </a:tabLst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Demonstrate an ability to advance an engineering design to the defined end</a:t>
            </a:r>
            <a:r>
              <a:rPr dirty="0" sz="1600" spc="8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state.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5044" y="6475476"/>
            <a:ext cx="10697210" cy="106680"/>
          </a:xfrm>
          <a:custGeom>
            <a:avLst/>
            <a:gdLst/>
            <a:ahLst/>
            <a:cxnLst/>
            <a:rect l="l" t="t" r="r" b="b"/>
            <a:pathLst>
              <a:path w="10697210" h="106679">
                <a:moveTo>
                  <a:pt x="0" y="106680"/>
                </a:moveTo>
                <a:lnTo>
                  <a:pt x="10696955" y="106680"/>
                </a:lnTo>
                <a:lnTo>
                  <a:pt x="10696956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38758" y="6481368"/>
            <a:ext cx="1619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20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51177" y="6473908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2517" y="474954"/>
            <a:ext cx="10330815" cy="13671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93370" marR="5080" indent="-281305">
              <a:lnSpc>
                <a:spcPct val="151800"/>
              </a:lnSpc>
              <a:spcBef>
                <a:spcPts val="95"/>
              </a:spcBef>
            </a:pPr>
            <a:r>
              <a:rPr dirty="0" sz="1100" spc="-5">
                <a:solidFill>
                  <a:srgbClr val="0462C1"/>
                </a:solidFill>
                <a:latin typeface="Calibri"/>
                <a:cs typeface="Calibri"/>
              </a:rPr>
              <a:t>(2)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Define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Performance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Indicators: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For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each of the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competencies identified, define performance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Indicators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(PIs)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that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are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explicit 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statements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of expectations </a:t>
            </a:r>
            <a:r>
              <a:rPr dirty="0" sz="1450" spc="10">
                <a:solidFill>
                  <a:srgbClr val="0462C1"/>
                </a:solidFill>
                <a:latin typeface="Calibri"/>
                <a:cs typeface="Calibri"/>
              </a:rPr>
              <a:t>of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student learning. They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can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act as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measuring</a:t>
            </a:r>
            <a:r>
              <a:rPr dirty="0" sz="1450" spc="335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tools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in assessment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to understand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extent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of 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attainment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of outcomes. They can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also be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designed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to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determine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appropriate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achievement level or competency of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each 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indicator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so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that instructors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can </a:t>
            </a:r>
            <a:r>
              <a:rPr dirty="0" sz="1450" spc="-10">
                <a:solidFill>
                  <a:srgbClr val="0462C1"/>
                </a:solidFill>
                <a:latin typeface="Calibri"/>
                <a:cs typeface="Calibri"/>
              </a:rPr>
              <a:t>target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and students can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achieve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acceptable level of</a:t>
            </a:r>
            <a:r>
              <a:rPr dirty="0" sz="1450" spc="204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450" spc="-10">
                <a:solidFill>
                  <a:srgbClr val="0462C1"/>
                </a:solidFill>
                <a:latin typeface="Calibri"/>
                <a:cs typeface="Calibri"/>
              </a:rPr>
              <a:t>proficiency.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30325" y="2074925"/>
            <a:ext cx="928369" cy="2692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 i="1">
                <a:solidFill>
                  <a:srgbClr val="221F1F"/>
                </a:solidFill>
                <a:latin typeface="Arial"/>
                <a:cs typeface="Arial"/>
              </a:rPr>
              <a:t>E</a:t>
            </a:r>
            <a:r>
              <a:rPr dirty="0" sz="1600" spc="-5" b="1" i="1">
                <a:solidFill>
                  <a:srgbClr val="221F1F"/>
                </a:solidFill>
                <a:latin typeface="Arial"/>
                <a:cs typeface="Arial"/>
              </a:rPr>
              <a:t>xa</a:t>
            </a:r>
            <a:r>
              <a:rPr dirty="0" sz="1600" spc="-5" b="1" i="1">
                <a:solidFill>
                  <a:srgbClr val="221F1F"/>
                </a:solidFill>
                <a:latin typeface="Arial"/>
                <a:cs typeface="Arial"/>
              </a:rPr>
              <a:t>mple: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0097" y="2322911"/>
            <a:ext cx="10642600" cy="3714115"/>
          </a:xfrm>
          <a:prstGeom prst="rect">
            <a:avLst/>
          </a:prstGeom>
        </p:spPr>
        <p:txBody>
          <a:bodyPr wrap="square" lIns="0" tIns="125730" rIns="0" bIns="0" rtlCol="0" vert="horz">
            <a:spAutoFit/>
          </a:bodyPr>
          <a:lstStyle/>
          <a:p>
            <a:pPr marL="605790">
              <a:lnSpc>
                <a:spcPct val="100000"/>
              </a:lnSpc>
              <a:spcBef>
                <a:spcPts val="990"/>
              </a:spcBef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For the Competency</a:t>
            </a:r>
            <a:r>
              <a:rPr dirty="0" sz="1450" spc="2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-2</a:t>
            </a:r>
            <a:endParaRPr sz="1450">
              <a:latin typeface="Arial"/>
              <a:cs typeface="Arial"/>
            </a:endParaRPr>
          </a:p>
          <a:p>
            <a:pPr marL="605790">
              <a:lnSpc>
                <a:spcPct val="100000"/>
              </a:lnSpc>
              <a:spcBef>
                <a:spcPts val="900"/>
              </a:spcBef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Demonstrate an ability to generate a diverse set of alternative design</a:t>
            </a:r>
            <a:r>
              <a:rPr dirty="0" sz="1450" spc="-2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solutions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150">
              <a:latin typeface="Arial"/>
              <a:cs typeface="Arial"/>
            </a:endParaRPr>
          </a:p>
          <a:p>
            <a:pPr marL="317500">
              <a:lnSpc>
                <a:spcPct val="100000"/>
              </a:lnSpc>
            </a:pPr>
            <a:r>
              <a:rPr dirty="0" sz="1700" spc="5" b="1" i="1">
                <a:solidFill>
                  <a:srgbClr val="221F1F"/>
                </a:solidFill>
                <a:latin typeface="Calibri"/>
                <a:cs typeface="Calibri"/>
              </a:rPr>
              <a:t>Performance</a:t>
            </a:r>
            <a:r>
              <a:rPr dirty="0" sz="1700" spc="-5" b="1" i="1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dirty="0" sz="1700" spc="5" b="1" i="1">
                <a:solidFill>
                  <a:srgbClr val="221F1F"/>
                </a:solidFill>
                <a:latin typeface="Calibri"/>
                <a:cs typeface="Calibri"/>
              </a:rPr>
              <a:t>Indicators:</a:t>
            </a:r>
            <a:endParaRPr sz="1700">
              <a:latin typeface="Calibri"/>
              <a:cs typeface="Calibri"/>
            </a:endParaRPr>
          </a:p>
          <a:p>
            <a:pPr marL="893444" indent="-280670">
              <a:lnSpc>
                <a:spcPct val="100000"/>
              </a:lnSpc>
              <a:spcBef>
                <a:spcPts val="969"/>
              </a:spcBef>
              <a:buSzPct val="75862"/>
              <a:buAutoNum type="arabicPeriod"/>
              <a:tabLst>
                <a:tab pos="893444" algn="l"/>
                <a:tab pos="894080" algn="l"/>
              </a:tabLst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Apply formal idea generation tools to develop multiple engineering design</a:t>
            </a:r>
            <a:r>
              <a:rPr dirty="0" sz="1450" spc="-5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solutions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221F1F"/>
              </a:buClr>
              <a:buFont typeface="Arial"/>
              <a:buAutoNum type="arabicPeriod"/>
            </a:pPr>
            <a:endParaRPr sz="1700">
              <a:latin typeface="Arial"/>
              <a:cs typeface="Arial"/>
            </a:endParaRPr>
          </a:p>
          <a:p>
            <a:pPr marL="893444" indent="-280670">
              <a:lnSpc>
                <a:spcPct val="100000"/>
              </a:lnSpc>
              <a:buSzPct val="75862"/>
              <a:buAutoNum type="arabicPeriod"/>
              <a:tabLst>
                <a:tab pos="893444" algn="l"/>
                <a:tab pos="894080" algn="l"/>
              </a:tabLst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Build models, prototypes, algorithms to develop a diverse set of design</a:t>
            </a:r>
            <a:r>
              <a:rPr dirty="0" sz="1450" spc="2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solutions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221F1F"/>
              </a:buClr>
              <a:buFont typeface="Arial"/>
              <a:buAutoNum type="arabicPeriod"/>
            </a:pPr>
            <a:endParaRPr sz="1700">
              <a:latin typeface="Arial"/>
              <a:cs typeface="Arial"/>
            </a:endParaRPr>
          </a:p>
          <a:p>
            <a:pPr algn="just" marL="893444" indent="-280670">
              <a:lnSpc>
                <a:spcPct val="100000"/>
              </a:lnSpc>
              <a:buSzPct val="75862"/>
              <a:buAutoNum type="arabicPeriod"/>
              <a:tabLst>
                <a:tab pos="894080" algn="l"/>
              </a:tabLst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Identify the functional and non-functional criteria for evaluation of alternate design</a:t>
            </a:r>
            <a:r>
              <a:rPr dirty="0" sz="1450" spc="-2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solutions.</a:t>
            </a:r>
            <a:endParaRPr sz="1450">
              <a:latin typeface="Arial"/>
              <a:cs typeface="Arial"/>
            </a:endParaRPr>
          </a:p>
          <a:p>
            <a:pPr algn="just" marL="12700" marR="5080">
              <a:lnSpc>
                <a:spcPct val="151700"/>
              </a:lnSpc>
              <a:spcBef>
                <a:spcPts val="1105"/>
              </a:spcBef>
            </a:pP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It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should be noted that, when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we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consider the program outcome,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it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looks like,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it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can be achieved only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in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Capstone project.  But if we consider the competencies and performance indicators,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we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start seeing the opportunities of addressing them (and  hence PO)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in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various courses of the</a:t>
            </a:r>
            <a:r>
              <a:rPr dirty="0" sz="1450" spc="2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program.</a:t>
            </a:r>
            <a:endParaRPr sz="14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95044" y="6475476"/>
            <a:ext cx="10697210" cy="106680"/>
          </a:xfrm>
          <a:custGeom>
            <a:avLst/>
            <a:gdLst/>
            <a:ahLst/>
            <a:cxnLst/>
            <a:rect l="l" t="t" r="r" b="b"/>
            <a:pathLst>
              <a:path w="10697210" h="106679">
                <a:moveTo>
                  <a:pt x="0" y="106680"/>
                </a:moveTo>
                <a:lnTo>
                  <a:pt x="10696955" y="106680"/>
                </a:lnTo>
                <a:lnTo>
                  <a:pt x="10696956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38758" y="6481368"/>
            <a:ext cx="1619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21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51177" y="6473908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454383" y="6475478"/>
            <a:ext cx="737870" cy="106680"/>
          </a:xfrm>
          <a:custGeom>
            <a:avLst/>
            <a:gdLst/>
            <a:ahLst/>
            <a:cxnLst/>
            <a:rect l="l" t="t" r="r" b="b"/>
            <a:pathLst>
              <a:path w="737870" h="106679">
                <a:moveTo>
                  <a:pt x="0" y="106461"/>
                </a:moveTo>
                <a:lnTo>
                  <a:pt x="737615" y="106461"/>
                </a:lnTo>
                <a:lnTo>
                  <a:pt x="737615" y="0"/>
                </a:lnTo>
                <a:lnTo>
                  <a:pt x="0" y="0"/>
                </a:lnTo>
                <a:lnTo>
                  <a:pt x="0" y="106461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703052" y="6472434"/>
            <a:ext cx="752475" cy="113030"/>
          </a:xfrm>
          <a:prstGeom prst="rect">
            <a:avLst/>
          </a:prstGeom>
          <a:solidFill>
            <a:srgbClr val="F68A1E"/>
          </a:solidFill>
        </p:spPr>
        <p:txBody>
          <a:bodyPr wrap="square" lIns="0" tIns="3810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30"/>
              </a:spcBef>
            </a:pPr>
            <a:r>
              <a:rPr dirty="0" sz="650">
                <a:solidFill>
                  <a:srgbClr val="221F1F"/>
                </a:solidFill>
                <a:latin typeface="Calibri"/>
                <a:cs typeface="Calibri"/>
              </a:rPr>
              <a:t>22</a:t>
            </a:r>
            <a:endParaRPr sz="65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587397" y="2389239"/>
            <a:ext cx="1397000" cy="529590"/>
            <a:chOff x="2587397" y="2389239"/>
            <a:chExt cx="1397000" cy="529590"/>
          </a:xfrm>
        </p:grpSpPr>
        <p:sp>
          <p:nvSpPr>
            <p:cNvPr id="6" name="object 6"/>
            <p:cNvSpPr/>
            <p:nvPr/>
          </p:nvSpPr>
          <p:spPr>
            <a:xfrm>
              <a:off x="2594610" y="2396451"/>
              <a:ext cx="1382395" cy="514984"/>
            </a:xfrm>
            <a:custGeom>
              <a:avLst/>
              <a:gdLst/>
              <a:ahLst/>
              <a:cxnLst/>
              <a:rect l="l" t="t" r="r" b="b"/>
              <a:pathLst>
                <a:path w="1382395" h="514985">
                  <a:moveTo>
                    <a:pt x="0" y="514642"/>
                  </a:moveTo>
                  <a:lnTo>
                    <a:pt x="1382267" y="514642"/>
                  </a:lnTo>
                  <a:lnTo>
                    <a:pt x="1382267" y="0"/>
                  </a:lnTo>
                  <a:lnTo>
                    <a:pt x="0" y="0"/>
                  </a:lnTo>
                  <a:lnTo>
                    <a:pt x="0" y="514642"/>
                  </a:lnTo>
                  <a:close/>
                </a:path>
              </a:pathLst>
            </a:custGeom>
            <a:ln w="14424">
              <a:solidFill>
                <a:srgbClr val="5296D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942844" y="2487168"/>
              <a:ext cx="684276" cy="36271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/>
          <p:cNvGrpSpPr/>
          <p:nvPr/>
        </p:nvGrpSpPr>
        <p:grpSpPr>
          <a:xfrm>
            <a:off x="4842917" y="2389239"/>
            <a:ext cx="1553210" cy="529590"/>
            <a:chOff x="4842917" y="2389239"/>
            <a:chExt cx="1553210" cy="529590"/>
          </a:xfrm>
        </p:grpSpPr>
        <p:sp>
          <p:nvSpPr>
            <p:cNvPr id="9" name="object 9"/>
            <p:cNvSpPr/>
            <p:nvPr/>
          </p:nvSpPr>
          <p:spPr>
            <a:xfrm>
              <a:off x="4850129" y="2396451"/>
              <a:ext cx="1538605" cy="514984"/>
            </a:xfrm>
            <a:custGeom>
              <a:avLst/>
              <a:gdLst/>
              <a:ahLst/>
              <a:cxnLst/>
              <a:rect l="l" t="t" r="r" b="b"/>
              <a:pathLst>
                <a:path w="1538604" h="514985">
                  <a:moveTo>
                    <a:pt x="0" y="514642"/>
                  </a:moveTo>
                  <a:lnTo>
                    <a:pt x="1538477" y="514642"/>
                  </a:lnTo>
                  <a:lnTo>
                    <a:pt x="1538477" y="0"/>
                  </a:lnTo>
                  <a:lnTo>
                    <a:pt x="0" y="0"/>
                  </a:lnTo>
                  <a:lnTo>
                    <a:pt x="0" y="514642"/>
                  </a:lnTo>
                  <a:close/>
                </a:path>
              </a:pathLst>
            </a:custGeom>
            <a:ln w="14424">
              <a:solidFill>
                <a:srgbClr val="5296D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5131307" y="2487168"/>
              <a:ext cx="975360" cy="36423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/>
          <p:nvPr/>
        </p:nvSpPr>
        <p:spPr>
          <a:xfrm>
            <a:off x="6457188" y="2598420"/>
            <a:ext cx="361188" cy="1097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12" name="object 12"/>
          <p:cNvGrpSpPr/>
          <p:nvPr/>
        </p:nvGrpSpPr>
        <p:grpSpPr>
          <a:xfrm>
            <a:off x="6965850" y="2389239"/>
            <a:ext cx="1753235" cy="529590"/>
            <a:chOff x="6965850" y="2389239"/>
            <a:chExt cx="1753235" cy="529590"/>
          </a:xfrm>
        </p:grpSpPr>
        <p:sp>
          <p:nvSpPr>
            <p:cNvPr id="13" name="object 13"/>
            <p:cNvSpPr/>
            <p:nvPr/>
          </p:nvSpPr>
          <p:spPr>
            <a:xfrm>
              <a:off x="6973062" y="2396451"/>
              <a:ext cx="1382395" cy="514984"/>
            </a:xfrm>
            <a:custGeom>
              <a:avLst/>
              <a:gdLst/>
              <a:ahLst/>
              <a:cxnLst/>
              <a:rect l="l" t="t" r="r" b="b"/>
              <a:pathLst>
                <a:path w="1382395" h="514985">
                  <a:moveTo>
                    <a:pt x="0" y="514642"/>
                  </a:moveTo>
                  <a:lnTo>
                    <a:pt x="1382268" y="514642"/>
                  </a:lnTo>
                  <a:lnTo>
                    <a:pt x="1382268" y="0"/>
                  </a:lnTo>
                  <a:lnTo>
                    <a:pt x="0" y="0"/>
                  </a:lnTo>
                  <a:lnTo>
                    <a:pt x="0" y="514642"/>
                  </a:lnTo>
                  <a:close/>
                </a:path>
              </a:pathLst>
            </a:custGeom>
            <a:ln w="14424">
              <a:solidFill>
                <a:srgbClr val="5296D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7220712" y="2488692"/>
              <a:ext cx="885444" cy="36118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8398764" y="2598420"/>
              <a:ext cx="320040" cy="109727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6" name="object 16"/>
          <p:cNvGrpSpPr/>
          <p:nvPr/>
        </p:nvGrpSpPr>
        <p:grpSpPr>
          <a:xfrm>
            <a:off x="8769095" y="2485605"/>
            <a:ext cx="1259205" cy="335280"/>
            <a:chOff x="8769095" y="2485605"/>
            <a:chExt cx="1259205" cy="335280"/>
          </a:xfrm>
        </p:grpSpPr>
        <p:sp>
          <p:nvSpPr>
            <p:cNvPr id="17" name="object 17"/>
            <p:cNvSpPr/>
            <p:nvPr/>
          </p:nvSpPr>
          <p:spPr>
            <a:xfrm>
              <a:off x="8769095" y="2485605"/>
              <a:ext cx="1259205" cy="335280"/>
            </a:xfrm>
            <a:custGeom>
              <a:avLst/>
              <a:gdLst/>
              <a:ahLst/>
              <a:cxnLst/>
              <a:rect l="l" t="t" r="r" b="b"/>
              <a:pathLst>
                <a:path w="1259204" h="335280">
                  <a:moveTo>
                    <a:pt x="1258608" y="0"/>
                  </a:moveTo>
                  <a:lnTo>
                    <a:pt x="0" y="0"/>
                  </a:lnTo>
                  <a:lnTo>
                    <a:pt x="0" y="334937"/>
                  </a:lnTo>
                  <a:lnTo>
                    <a:pt x="1258608" y="334937"/>
                  </a:lnTo>
                  <a:lnTo>
                    <a:pt x="1258608" y="0"/>
                  </a:lnTo>
                  <a:close/>
                </a:path>
              </a:pathLst>
            </a:custGeom>
            <a:solidFill>
              <a:srgbClr val="9CC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8977883" y="2602991"/>
              <a:ext cx="839724" cy="86867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9" name="object 19"/>
          <p:cNvGrpSpPr/>
          <p:nvPr/>
        </p:nvGrpSpPr>
        <p:grpSpPr>
          <a:xfrm>
            <a:off x="8932164" y="3096818"/>
            <a:ext cx="938530" cy="2532380"/>
            <a:chOff x="8932164" y="3096818"/>
            <a:chExt cx="938530" cy="2532380"/>
          </a:xfrm>
        </p:grpSpPr>
        <p:sp>
          <p:nvSpPr>
            <p:cNvPr id="20" name="object 20"/>
            <p:cNvSpPr/>
            <p:nvPr/>
          </p:nvSpPr>
          <p:spPr>
            <a:xfrm>
              <a:off x="8932164" y="3096818"/>
              <a:ext cx="938530" cy="2532380"/>
            </a:xfrm>
            <a:custGeom>
              <a:avLst/>
              <a:gdLst/>
              <a:ahLst/>
              <a:cxnLst/>
              <a:rect l="l" t="t" r="r" b="b"/>
              <a:pathLst>
                <a:path w="938529" h="2532379">
                  <a:moveTo>
                    <a:pt x="937945" y="0"/>
                  </a:moveTo>
                  <a:lnTo>
                    <a:pt x="0" y="0"/>
                  </a:lnTo>
                  <a:lnTo>
                    <a:pt x="0" y="2532253"/>
                  </a:lnTo>
                  <a:lnTo>
                    <a:pt x="937945" y="2532253"/>
                  </a:lnTo>
                  <a:lnTo>
                    <a:pt x="937945" y="0"/>
                  </a:lnTo>
                  <a:close/>
                </a:path>
              </a:pathLst>
            </a:custGeom>
            <a:solidFill>
              <a:srgbClr val="9CC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9177528" y="3628643"/>
              <a:ext cx="448055" cy="1687068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9182100" y="3410711"/>
              <a:ext cx="185927" cy="178308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3" name="object 23"/>
          <p:cNvGrpSpPr/>
          <p:nvPr/>
        </p:nvGrpSpPr>
        <p:grpSpPr>
          <a:xfrm>
            <a:off x="2301239" y="3150107"/>
            <a:ext cx="4849495" cy="2446020"/>
            <a:chOff x="2301239" y="3150107"/>
            <a:chExt cx="4849495" cy="2446020"/>
          </a:xfrm>
        </p:grpSpPr>
        <p:sp>
          <p:nvSpPr>
            <p:cNvPr id="24" name="object 24"/>
            <p:cNvSpPr/>
            <p:nvPr/>
          </p:nvSpPr>
          <p:spPr>
            <a:xfrm>
              <a:off x="4901183" y="3224783"/>
              <a:ext cx="1642745" cy="402590"/>
            </a:xfrm>
            <a:custGeom>
              <a:avLst/>
              <a:gdLst/>
              <a:ahLst/>
              <a:cxnLst/>
              <a:rect l="l" t="t" r="r" b="b"/>
              <a:pathLst>
                <a:path w="1642745" h="402589">
                  <a:moveTo>
                    <a:pt x="1561591" y="0"/>
                  </a:moveTo>
                  <a:lnTo>
                    <a:pt x="80644" y="0"/>
                  </a:lnTo>
                  <a:lnTo>
                    <a:pt x="49402" y="4063"/>
                  </a:lnTo>
                  <a:lnTo>
                    <a:pt x="23749" y="15366"/>
                  </a:lnTo>
                  <a:lnTo>
                    <a:pt x="6350" y="31876"/>
                  </a:lnTo>
                  <a:lnTo>
                    <a:pt x="0" y="52196"/>
                  </a:lnTo>
                  <a:lnTo>
                    <a:pt x="0" y="349885"/>
                  </a:lnTo>
                  <a:lnTo>
                    <a:pt x="6350" y="370204"/>
                  </a:lnTo>
                  <a:lnTo>
                    <a:pt x="23749" y="386714"/>
                  </a:lnTo>
                  <a:lnTo>
                    <a:pt x="49402" y="398017"/>
                  </a:lnTo>
                  <a:lnTo>
                    <a:pt x="80644" y="402081"/>
                  </a:lnTo>
                  <a:lnTo>
                    <a:pt x="1561591" y="402081"/>
                  </a:lnTo>
                  <a:lnTo>
                    <a:pt x="1592833" y="398017"/>
                  </a:lnTo>
                  <a:lnTo>
                    <a:pt x="1618488" y="386714"/>
                  </a:lnTo>
                  <a:lnTo>
                    <a:pt x="1635887" y="370204"/>
                  </a:lnTo>
                  <a:lnTo>
                    <a:pt x="1642237" y="349885"/>
                  </a:lnTo>
                  <a:lnTo>
                    <a:pt x="1642237" y="52196"/>
                  </a:lnTo>
                  <a:lnTo>
                    <a:pt x="1635887" y="31876"/>
                  </a:lnTo>
                  <a:lnTo>
                    <a:pt x="1618488" y="15366"/>
                  </a:lnTo>
                  <a:lnTo>
                    <a:pt x="1592833" y="4063"/>
                  </a:lnTo>
                  <a:lnTo>
                    <a:pt x="1561591" y="0"/>
                  </a:lnTo>
                  <a:close/>
                </a:path>
              </a:pathLst>
            </a:custGeom>
            <a:solidFill>
              <a:srgbClr val="B9DEB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4901945" y="3225545"/>
              <a:ext cx="1642745" cy="402590"/>
            </a:xfrm>
            <a:custGeom>
              <a:avLst/>
              <a:gdLst/>
              <a:ahLst/>
              <a:cxnLst/>
              <a:rect l="l" t="t" r="r" b="b"/>
              <a:pathLst>
                <a:path w="1642745" h="402589">
                  <a:moveTo>
                    <a:pt x="80644" y="0"/>
                  </a:moveTo>
                  <a:lnTo>
                    <a:pt x="1561591" y="0"/>
                  </a:lnTo>
                  <a:lnTo>
                    <a:pt x="1592833" y="4063"/>
                  </a:lnTo>
                  <a:lnTo>
                    <a:pt x="1618487" y="15366"/>
                  </a:lnTo>
                  <a:lnTo>
                    <a:pt x="1635886" y="31876"/>
                  </a:lnTo>
                  <a:lnTo>
                    <a:pt x="1642236" y="52196"/>
                  </a:lnTo>
                  <a:lnTo>
                    <a:pt x="1642236" y="349884"/>
                  </a:lnTo>
                  <a:lnTo>
                    <a:pt x="1635886" y="370204"/>
                  </a:lnTo>
                  <a:lnTo>
                    <a:pt x="1618487" y="386714"/>
                  </a:lnTo>
                  <a:lnTo>
                    <a:pt x="1592833" y="398017"/>
                  </a:lnTo>
                  <a:lnTo>
                    <a:pt x="1561591" y="402081"/>
                  </a:lnTo>
                  <a:lnTo>
                    <a:pt x="80644" y="402081"/>
                  </a:lnTo>
                  <a:lnTo>
                    <a:pt x="49402" y="398017"/>
                  </a:lnTo>
                  <a:lnTo>
                    <a:pt x="23749" y="386714"/>
                  </a:lnTo>
                  <a:lnTo>
                    <a:pt x="6350" y="370204"/>
                  </a:lnTo>
                  <a:lnTo>
                    <a:pt x="0" y="349884"/>
                  </a:lnTo>
                  <a:lnTo>
                    <a:pt x="0" y="52196"/>
                  </a:lnTo>
                  <a:lnTo>
                    <a:pt x="6350" y="31876"/>
                  </a:lnTo>
                  <a:lnTo>
                    <a:pt x="23749" y="15366"/>
                  </a:lnTo>
                  <a:lnTo>
                    <a:pt x="49402" y="4063"/>
                  </a:lnTo>
                  <a:lnTo>
                    <a:pt x="80644" y="0"/>
                  </a:lnTo>
                  <a:close/>
                </a:path>
              </a:pathLst>
            </a:custGeom>
            <a:ln w="14424">
              <a:solidFill>
                <a:srgbClr val="5296D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5224272" y="3297935"/>
              <a:ext cx="193928" cy="105283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5438520" y="3323335"/>
              <a:ext cx="132333" cy="77469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5593842" y="3304793"/>
              <a:ext cx="333375" cy="256540"/>
            </a:xfrm>
            <a:custGeom>
              <a:avLst/>
              <a:gdLst/>
              <a:ahLst/>
              <a:cxnLst/>
              <a:rect l="l" t="t" r="r" b="b"/>
              <a:pathLst>
                <a:path w="333375" h="256539">
                  <a:moveTo>
                    <a:pt x="66040" y="155194"/>
                  </a:moveTo>
                  <a:lnTo>
                    <a:pt x="46736" y="155194"/>
                  </a:lnTo>
                  <a:lnTo>
                    <a:pt x="45466" y="161036"/>
                  </a:lnTo>
                  <a:lnTo>
                    <a:pt x="41275" y="165481"/>
                  </a:lnTo>
                  <a:lnTo>
                    <a:pt x="26924" y="171704"/>
                  </a:lnTo>
                  <a:lnTo>
                    <a:pt x="17018" y="173355"/>
                  </a:lnTo>
                  <a:lnTo>
                    <a:pt x="4318" y="173609"/>
                  </a:lnTo>
                  <a:lnTo>
                    <a:pt x="4318" y="185547"/>
                  </a:lnTo>
                  <a:lnTo>
                    <a:pt x="38735" y="185547"/>
                  </a:lnTo>
                  <a:lnTo>
                    <a:pt x="38735" y="256286"/>
                  </a:lnTo>
                  <a:lnTo>
                    <a:pt x="66040" y="256286"/>
                  </a:lnTo>
                  <a:lnTo>
                    <a:pt x="66040" y="155194"/>
                  </a:lnTo>
                  <a:close/>
                </a:path>
                <a:path w="333375" h="256539">
                  <a:moveTo>
                    <a:pt x="80391" y="57912"/>
                  </a:moveTo>
                  <a:lnTo>
                    <a:pt x="79883" y="47752"/>
                  </a:lnTo>
                  <a:lnTo>
                    <a:pt x="78613" y="39243"/>
                  </a:lnTo>
                  <a:lnTo>
                    <a:pt x="76581" y="33020"/>
                  </a:lnTo>
                  <a:lnTo>
                    <a:pt x="76454" y="32385"/>
                  </a:lnTo>
                  <a:lnTo>
                    <a:pt x="74168" y="28448"/>
                  </a:lnTo>
                  <a:lnTo>
                    <a:pt x="73406" y="27178"/>
                  </a:lnTo>
                  <a:lnTo>
                    <a:pt x="68707" y="21463"/>
                  </a:lnTo>
                  <a:lnTo>
                    <a:pt x="60833" y="18542"/>
                  </a:lnTo>
                  <a:lnTo>
                    <a:pt x="52832" y="18542"/>
                  </a:lnTo>
                  <a:lnTo>
                    <a:pt x="52832" y="69215"/>
                  </a:lnTo>
                  <a:lnTo>
                    <a:pt x="51943" y="76327"/>
                  </a:lnTo>
                  <a:lnTo>
                    <a:pt x="48387" y="81915"/>
                  </a:lnTo>
                  <a:lnTo>
                    <a:pt x="45085" y="83312"/>
                  </a:lnTo>
                  <a:lnTo>
                    <a:pt x="34925" y="83312"/>
                  </a:lnTo>
                  <a:lnTo>
                    <a:pt x="26289" y="45720"/>
                  </a:lnTo>
                  <a:lnTo>
                    <a:pt x="27305" y="39751"/>
                  </a:lnTo>
                  <a:lnTo>
                    <a:pt x="31242" y="34290"/>
                  </a:lnTo>
                  <a:lnTo>
                    <a:pt x="34925" y="33020"/>
                  </a:lnTo>
                  <a:lnTo>
                    <a:pt x="45085" y="33020"/>
                  </a:lnTo>
                  <a:lnTo>
                    <a:pt x="48387" y="34417"/>
                  </a:lnTo>
                  <a:lnTo>
                    <a:pt x="51943" y="40386"/>
                  </a:lnTo>
                  <a:lnTo>
                    <a:pt x="52578" y="45720"/>
                  </a:lnTo>
                  <a:lnTo>
                    <a:pt x="52832" y="69215"/>
                  </a:lnTo>
                  <a:lnTo>
                    <a:pt x="52832" y="18542"/>
                  </a:lnTo>
                  <a:lnTo>
                    <a:pt x="43815" y="18542"/>
                  </a:lnTo>
                  <a:lnTo>
                    <a:pt x="38989" y="19304"/>
                  </a:lnTo>
                  <a:lnTo>
                    <a:pt x="30988" y="22606"/>
                  </a:lnTo>
                  <a:lnTo>
                    <a:pt x="27940" y="25146"/>
                  </a:lnTo>
                  <a:lnTo>
                    <a:pt x="25654" y="28448"/>
                  </a:lnTo>
                  <a:lnTo>
                    <a:pt x="25654" y="20574"/>
                  </a:lnTo>
                  <a:lnTo>
                    <a:pt x="0" y="20574"/>
                  </a:lnTo>
                  <a:lnTo>
                    <a:pt x="0" y="121412"/>
                  </a:lnTo>
                  <a:lnTo>
                    <a:pt x="27178" y="121412"/>
                  </a:lnTo>
                  <a:lnTo>
                    <a:pt x="27178" y="89662"/>
                  </a:lnTo>
                  <a:lnTo>
                    <a:pt x="29337" y="92456"/>
                  </a:lnTo>
                  <a:lnTo>
                    <a:pt x="32385" y="94488"/>
                  </a:lnTo>
                  <a:lnTo>
                    <a:pt x="39878" y="97282"/>
                  </a:lnTo>
                  <a:lnTo>
                    <a:pt x="44577" y="98044"/>
                  </a:lnTo>
                  <a:lnTo>
                    <a:pt x="61214" y="98044"/>
                  </a:lnTo>
                  <a:lnTo>
                    <a:pt x="70091" y="89662"/>
                  </a:lnTo>
                  <a:lnTo>
                    <a:pt x="76835" y="83312"/>
                  </a:lnTo>
                  <a:lnTo>
                    <a:pt x="78613" y="77216"/>
                  </a:lnTo>
                  <a:lnTo>
                    <a:pt x="80010" y="67310"/>
                  </a:lnTo>
                  <a:lnTo>
                    <a:pt x="80391" y="57912"/>
                  </a:lnTo>
                  <a:close/>
                </a:path>
                <a:path w="333375" h="256539">
                  <a:moveTo>
                    <a:pt x="137477" y="238252"/>
                  </a:moveTo>
                  <a:lnTo>
                    <a:pt x="111379" y="238252"/>
                  </a:lnTo>
                  <a:lnTo>
                    <a:pt x="111379" y="256286"/>
                  </a:lnTo>
                  <a:lnTo>
                    <a:pt x="137477" y="256286"/>
                  </a:lnTo>
                  <a:lnTo>
                    <a:pt x="137477" y="238252"/>
                  </a:lnTo>
                  <a:close/>
                </a:path>
                <a:path w="333375" h="256539">
                  <a:moveTo>
                    <a:pt x="178435" y="48768"/>
                  </a:moveTo>
                  <a:lnTo>
                    <a:pt x="151257" y="19177"/>
                  </a:lnTo>
                  <a:lnTo>
                    <a:pt x="151257" y="40132"/>
                  </a:lnTo>
                  <a:lnTo>
                    <a:pt x="151257" y="48768"/>
                  </a:lnTo>
                  <a:lnTo>
                    <a:pt x="124968" y="48768"/>
                  </a:lnTo>
                  <a:lnTo>
                    <a:pt x="124841" y="40132"/>
                  </a:lnTo>
                  <a:lnTo>
                    <a:pt x="125730" y="36957"/>
                  </a:lnTo>
                  <a:lnTo>
                    <a:pt x="129794" y="32893"/>
                  </a:lnTo>
                  <a:lnTo>
                    <a:pt x="133223" y="31877"/>
                  </a:lnTo>
                  <a:lnTo>
                    <a:pt x="143002" y="31877"/>
                  </a:lnTo>
                  <a:lnTo>
                    <a:pt x="146431" y="32893"/>
                  </a:lnTo>
                  <a:lnTo>
                    <a:pt x="150368" y="36830"/>
                  </a:lnTo>
                  <a:lnTo>
                    <a:pt x="151257" y="40132"/>
                  </a:lnTo>
                  <a:lnTo>
                    <a:pt x="151257" y="19177"/>
                  </a:lnTo>
                  <a:lnTo>
                    <a:pt x="145923" y="18542"/>
                  </a:lnTo>
                  <a:lnTo>
                    <a:pt x="131191" y="18542"/>
                  </a:lnTo>
                  <a:lnTo>
                    <a:pt x="97282" y="67310"/>
                  </a:lnTo>
                  <a:lnTo>
                    <a:pt x="98044" y="75311"/>
                  </a:lnTo>
                  <a:lnTo>
                    <a:pt x="130810" y="98044"/>
                  </a:lnTo>
                  <a:lnTo>
                    <a:pt x="151892" y="98044"/>
                  </a:lnTo>
                  <a:lnTo>
                    <a:pt x="161925" y="96012"/>
                  </a:lnTo>
                  <a:lnTo>
                    <a:pt x="174625" y="87884"/>
                  </a:lnTo>
                  <a:lnTo>
                    <a:pt x="176149" y="84963"/>
                  </a:lnTo>
                  <a:lnTo>
                    <a:pt x="177800" y="81661"/>
                  </a:lnTo>
                  <a:lnTo>
                    <a:pt x="177673" y="70104"/>
                  </a:lnTo>
                  <a:lnTo>
                    <a:pt x="152273" y="70104"/>
                  </a:lnTo>
                  <a:lnTo>
                    <a:pt x="152273" y="75311"/>
                  </a:lnTo>
                  <a:lnTo>
                    <a:pt x="151130" y="79121"/>
                  </a:lnTo>
                  <a:lnTo>
                    <a:pt x="146812" y="83820"/>
                  </a:lnTo>
                  <a:lnTo>
                    <a:pt x="143383" y="84963"/>
                  </a:lnTo>
                  <a:lnTo>
                    <a:pt x="133604" y="84963"/>
                  </a:lnTo>
                  <a:lnTo>
                    <a:pt x="130048" y="83439"/>
                  </a:lnTo>
                  <a:lnTo>
                    <a:pt x="125984" y="77724"/>
                  </a:lnTo>
                  <a:lnTo>
                    <a:pt x="124968" y="72771"/>
                  </a:lnTo>
                  <a:lnTo>
                    <a:pt x="125095" y="61341"/>
                  </a:lnTo>
                  <a:lnTo>
                    <a:pt x="125222" y="60706"/>
                  </a:lnTo>
                  <a:lnTo>
                    <a:pt x="178435" y="60706"/>
                  </a:lnTo>
                  <a:lnTo>
                    <a:pt x="178435" y="48768"/>
                  </a:lnTo>
                  <a:close/>
                </a:path>
                <a:path w="333375" h="256539">
                  <a:moveTo>
                    <a:pt x="221361" y="155194"/>
                  </a:moveTo>
                  <a:lnTo>
                    <a:pt x="202057" y="155194"/>
                  </a:lnTo>
                  <a:lnTo>
                    <a:pt x="200787" y="161036"/>
                  </a:lnTo>
                  <a:lnTo>
                    <a:pt x="196596" y="165481"/>
                  </a:lnTo>
                  <a:lnTo>
                    <a:pt x="182245" y="171704"/>
                  </a:lnTo>
                  <a:lnTo>
                    <a:pt x="172339" y="173355"/>
                  </a:lnTo>
                  <a:lnTo>
                    <a:pt x="159639" y="173609"/>
                  </a:lnTo>
                  <a:lnTo>
                    <a:pt x="159639" y="185547"/>
                  </a:lnTo>
                  <a:lnTo>
                    <a:pt x="193929" y="185547"/>
                  </a:lnTo>
                  <a:lnTo>
                    <a:pt x="193929" y="256286"/>
                  </a:lnTo>
                  <a:lnTo>
                    <a:pt x="221361" y="256286"/>
                  </a:lnTo>
                  <a:lnTo>
                    <a:pt x="221361" y="155194"/>
                  </a:lnTo>
                  <a:close/>
                </a:path>
                <a:path w="333375" h="256539">
                  <a:moveTo>
                    <a:pt x="238887" y="20574"/>
                  </a:moveTo>
                  <a:lnTo>
                    <a:pt x="227711" y="20574"/>
                  </a:lnTo>
                  <a:lnTo>
                    <a:pt x="227711" y="0"/>
                  </a:lnTo>
                  <a:lnTo>
                    <a:pt x="200533" y="0"/>
                  </a:lnTo>
                  <a:lnTo>
                    <a:pt x="200533" y="20574"/>
                  </a:lnTo>
                  <a:lnTo>
                    <a:pt x="189992" y="20574"/>
                  </a:lnTo>
                  <a:lnTo>
                    <a:pt x="189992" y="33528"/>
                  </a:lnTo>
                  <a:lnTo>
                    <a:pt x="200533" y="33528"/>
                  </a:lnTo>
                  <a:lnTo>
                    <a:pt x="200533" y="86106"/>
                  </a:lnTo>
                  <a:lnTo>
                    <a:pt x="202311" y="90932"/>
                  </a:lnTo>
                  <a:lnTo>
                    <a:pt x="209042" y="95504"/>
                  </a:lnTo>
                  <a:lnTo>
                    <a:pt x="215392" y="96647"/>
                  </a:lnTo>
                  <a:lnTo>
                    <a:pt x="224409" y="96647"/>
                  </a:lnTo>
                  <a:lnTo>
                    <a:pt x="238887" y="96012"/>
                  </a:lnTo>
                  <a:lnTo>
                    <a:pt x="238887" y="82423"/>
                  </a:lnTo>
                  <a:lnTo>
                    <a:pt x="232791" y="82550"/>
                  </a:lnTo>
                  <a:lnTo>
                    <a:pt x="230632" y="82042"/>
                  </a:lnTo>
                  <a:lnTo>
                    <a:pt x="228346" y="79756"/>
                  </a:lnTo>
                  <a:lnTo>
                    <a:pt x="227711" y="77216"/>
                  </a:lnTo>
                  <a:lnTo>
                    <a:pt x="227711" y="33528"/>
                  </a:lnTo>
                  <a:lnTo>
                    <a:pt x="238887" y="33528"/>
                  </a:lnTo>
                  <a:lnTo>
                    <a:pt x="238887" y="20574"/>
                  </a:lnTo>
                  <a:close/>
                </a:path>
                <a:path w="333375" h="256539">
                  <a:moveTo>
                    <a:pt x="333248" y="48768"/>
                  </a:moveTo>
                  <a:lnTo>
                    <a:pt x="306197" y="19177"/>
                  </a:lnTo>
                  <a:lnTo>
                    <a:pt x="306197" y="40132"/>
                  </a:lnTo>
                  <a:lnTo>
                    <a:pt x="306197" y="48768"/>
                  </a:lnTo>
                  <a:lnTo>
                    <a:pt x="279781" y="48768"/>
                  </a:lnTo>
                  <a:lnTo>
                    <a:pt x="279654" y="40132"/>
                  </a:lnTo>
                  <a:lnTo>
                    <a:pt x="280670" y="36957"/>
                  </a:lnTo>
                  <a:lnTo>
                    <a:pt x="284607" y="32893"/>
                  </a:lnTo>
                  <a:lnTo>
                    <a:pt x="288036" y="31877"/>
                  </a:lnTo>
                  <a:lnTo>
                    <a:pt x="297815" y="31877"/>
                  </a:lnTo>
                  <a:lnTo>
                    <a:pt x="301244" y="32893"/>
                  </a:lnTo>
                  <a:lnTo>
                    <a:pt x="305181" y="36830"/>
                  </a:lnTo>
                  <a:lnTo>
                    <a:pt x="306197" y="40132"/>
                  </a:lnTo>
                  <a:lnTo>
                    <a:pt x="306197" y="19177"/>
                  </a:lnTo>
                  <a:lnTo>
                    <a:pt x="300863" y="18542"/>
                  </a:lnTo>
                  <a:lnTo>
                    <a:pt x="286131" y="18542"/>
                  </a:lnTo>
                  <a:lnTo>
                    <a:pt x="252095" y="67310"/>
                  </a:lnTo>
                  <a:lnTo>
                    <a:pt x="252857" y="75311"/>
                  </a:lnTo>
                  <a:lnTo>
                    <a:pt x="285623" y="98044"/>
                  </a:lnTo>
                  <a:lnTo>
                    <a:pt x="306705" y="98044"/>
                  </a:lnTo>
                  <a:lnTo>
                    <a:pt x="316738" y="96012"/>
                  </a:lnTo>
                  <a:lnTo>
                    <a:pt x="329565" y="87884"/>
                  </a:lnTo>
                  <a:lnTo>
                    <a:pt x="331089" y="84963"/>
                  </a:lnTo>
                  <a:lnTo>
                    <a:pt x="332740" y="81661"/>
                  </a:lnTo>
                  <a:lnTo>
                    <a:pt x="332486" y="70104"/>
                  </a:lnTo>
                  <a:lnTo>
                    <a:pt x="307086" y="70104"/>
                  </a:lnTo>
                  <a:lnTo>
                    <a:pt x="307086" y="75311"/>
                  </a:lnTo>
                  <a:lnTo>
                    <a:pt x="306070" y="79121"/>
                  </a:lnTo>
                  <a:lnTo>
                    <a:pt x="301625" y="83820"/>
                  </a:lnTo>
                  <a:lnTo>
                    <a:pt x="298196" y="84963"/>
                  </a:lnTo>
                  <a:lnTo>
                    <a:pt x="288417" y="84963"/>
                  </a:lnTo>
                  <a:lnTo>
                    <a:pt x="284988" y="83439"/>
                  </a:lnTo>
                  <a:lnTo>
                    <a:pt x="280797" y="77724"/>
                  </a:lnTo>
                  <a:lnTo>
                    <a:pt x="279781" y="72771"/>
                  </a:lnTo>
                  <a:lnTo>
                    <a:pt x="279908" y="61341"/>
                  </a:lnTo>
                  <a:lnTo>
                    <a:pt x="280035" y="60706"/>
                  </a:lnTo>
                  <a:lnTo>
                    <a:pt x="333248" y="60706"/>
                  </a:lnTo>
                  <a:lnTo>
                    <a:pt x="333248" y="48768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5947918" y="3323335"/>
              <a:ext cx="77216" cy="77469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6044692" y="3323335"/>
              <a:ext cx="175641" cy="102742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2301239" y="4162043"/>
              <a:ext cx="4251960" cy="515112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4539996" y="3427094"/>
              <a:ext cx="29845" cy="1907539"/>
            </a:xfrm>
            <a:custGeom>
              <a:avLst/>
              <a:gdLst/>
              <a:ahLst/>
              <a:cxnLst/>
              <a:rect l="l" t="t" r="r" b="b"/>
              <a:pathLst>
                <a:path w="29845" h="1907539">
                  <a:moveTo>
                    <a:pt x="29591" y="9525"/>
                  </a:moveTo>
                  <a:lnTo>
                    <a:pt x="14732" y="9525"/>
                  </a:lnTo>
                  <a:lnTo>
                    <a:pt x="0" y="0"/>
                  </a:lnTo>
                  <a:lnTo>
                    <a:pt x="0" y="1897888"/>
                  </a:lnTo>
                  <a:lnTo>
                    <a:pt x="0" y="1907413"/>
                  </a:lnTo>
                  <a:lnTo>
                    <a:pt x="14732" y="1907413"/>
                  </a:lnTo>
                  <a:lnTo>
                    <a:pt x="29591" y="1897888"/>
                  </a:lnTo>
                  <a:lnTo>
                    <a:pt x="29591" y="1888363"/>
                  </a:lnTo>
                  <a:lnTo>
                    <a:pt x="29591" y="9525"/>
                  </a:lnTo>
                  <a:close/>
                </a:path>
              </a:pathLst>
            </a:custGeom>
            <a:solidFill>
              <a:srgbClr val="5296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4709922" y="5275072"/>
              <a:ext cx="113537" cy="99694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4562449" y="5314949"/>
              <a:ext cx="275590" cy="19050"/>
            </a:xfrm>
            <a:custGeom>
              <a:avLst/>
              <a:gdLst/>
              <a:ahLst/>
              <a:cxnLst/>
              <a:rect l="l" t="t" r="r" b="b"/>
              <a:pathLst>
                <a:path w="275589" h="19050">
                  <a:moveTo>
                    <a:pt x="147472" y="0"/>
                  </a:moveTo>
                  <a:lnTo>
                    <a:pt x="7137" y="0"/>
                  </a:lnTo>
                  <a:lnTo>
                    <a:pt x="7137" y="10160"/>
                  </a:lnTo>
                  <a:lnTo>
                    <a:pt x="0" y="10160"/>
                  </a:lnTo>
                  <a:lnTo>
                    <a:pt x="0" y="19050"/>
                  </a:lnTo>
                  <a:lnTo>
                    <a:pt x="147472" y="19050"/>
                  </a:lnTo>
                  <a:lnTo>
                    <a:pt x="147472" y="10160"/>
                  </a:lnTo>
                  <a:lnTo>
                    <a:pt x="147472" y="0"/>
                  </a:lnTo>
                  <a:close/>
                </a:path>
                <a:path w="275589" h="19050">
                  <a:moveTo>
                    <a:pt x="275005" y="10160"/>
                  </a:moveTo>
                  <a:lnTo>
                    <a:pt x="273926" y="10160"/>
                  </a:lnTo>
                  <a:lnTo>
                    <a:pt x="273926" y="0"/>
                  </a:lnTo>
                  <a:lnTo>
                    <a:pt x="159664" y="0"/>
                  </a:lnTo>
                  <a:lnTo>
                    <a:pt x="159664" y="10160"/>
                  </a:lnTo>
                  <a:lnTo>
                    <a:pt x="159664" y="19050"/>
                  </a:lnTo>
                  <a:lnTo>
                    <a:pt x="275005" y="19050"/>
                  </a:lnTo>
                  <a:lnTo>
                    <a:pt x="275005" y="10160"/>
                  </a:lnTo>
                  <a:close/>
                </a:path>
              </a:pathLst>
            </a:custGeom>
            <a:solidFill>
              <a:srgbClr val="5296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4539995" y="3377183"/>
              <a:ext cx="297823" cy="99694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6542531" y="3150107"/>
              <a:ext cx="608330" cy="551180"/>
            </a:xfrm>
            <a:custGeom>
              <a:avLst/>
              <a:gdLst/>
              <a:ahLst/>
              <a:cxnLst/>
              <a:rect l="l" t="t" r="r" b="b"/>
              <a:pathLst>
                <a:path w="608329" h="551179">
                  <a:moveTo>
                    <a:pt x="536956" y="0"/>
                  </a:moveTo>
                  <a:lnTo>
                    <a:pt x="536956" y="20319"/>
                  </a:lnTo>
                  <a:lnTo>
                    <a:pt x="304800" y="20319"/>
                  </a:lnTo>
                  <a:lnTo>
                    <a:pt x="304800" y="270763"/>
                  </a:lnTo>
                  <a:lnTo>
                    <a:pt x="0" y="270763"/>
                  </a:lnTo>
                  <a:lnTo>
                    <a:pt x="0" y="280288"/>
                  </a:lnTo>
                  <a:lnTo>
                    <a:pt x="304800" y="280288"/>
                  </a:lnTo>
                  <a:lnTo>
                    <a:pt x="304800" y="530732"/>
                  </a:lnTo>
                  <a:lnTo>
                    <a:pt x="536956" y="530732"/>
                  </a:lnTo>
                  <a:lnTo>
                    <a:pt x="536956" y="551179"/>
                  </a:lnTo>
                  <a:lnTo>
                    <a:pt x="607695" y="526033"/>
                  </a:lnTo>
                  <a:lnTo>
                    <a:pt x="536956" y="500887"/>
                  </a:lnTo>
                  <a:lnTo>
                    <a:pt x="536956" y="521207"/>
                  </a:lnTo>
                  <a:lnTo>
                    <a:pt x="319532" y="521207"/>
                  </a:lnTo>
                  <a:lnTo>
                    <a:pt x="319532" y="280288"/>
                  </a:lnTo>
                  <a:lnTo>
                    <a:pt x="536956" y="280288"/>
                  </a:lnTo>
                  <a:lnTo>
                    <a:pt x="536956" y="300736"/>
                  </a:lnTo>
                  <a:lnTo>
                    <a:pt x="607822" y="275589"/>
                  </a:lnTo>
                  <a:lnTo>
                    <a:pt x="536956" y="250443"/>
                  </a:lnTo>
                  <a:lnTo>
                    <a:pt x="536956" y="270763"/>
                  </a:lnTo>
                  <a:lnTo>
                    <a:pt x="319532" y="270763"/>
                  </a:lnTo>
                  <a:lnTo>
                    <a:pt x="319532" y="29844"/>
                  </a:lnTo>
                  <a:lnTo>
                    <a:pt x="536956" y="29844"/>
                  </a:lnTo>
                  <a:lnTo>
                    <a:pt x="536956" y="50291"/>
                  </a:lnTo>
                  <a:lnTo>
                    <a:pt x="607695" y="25145"/>
                  </a:lnTo>
                  <a:lnTo>
                    <a:pt x="536956" y="0"/>
                  </a:lnTo>
                  <a:close/>
                </a:path>
              </a:pathLst>
            </a:custGeom>
            <a:solidFill>
              <a:srgbClr val="5296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4901183" y="5119115"/>
              <a:ext cx="1642745" cy="400685"/>
            </a:xfrm>
            <a:custGeom>
              <a:avLst/>
              <a:gdLst/>
              <a:ahLst/>
              <a:cxnLst/>
              <a:rect l="l" t="t" r="r" b="b"/>
              <a:pathLst>
                <a:path w="1642745" h="400685">
                  <a:moveTo>
                    <a:pt x="1561591" y="0"/>
                  </a:moveTo>
                  <a:lnTo>
                    <a:pt x="80644" y="0"/>
                  </a:lnTo>
                  <a:lnTo>
                    <a:pt x="49402" y="4063"/>
                  </a:lnTo>
                  <a:lnTo>
                    <a:pt x="23749" y="15239"/>
                  </a:lnTo>
                  <a:lnTo>
                    <a:pt x="6350" y="31749"/>
                  </a:lnTo>
                  <a:lnTo>
                    <a:pt x="0" y="51942"/>
                  </a:lnTo>
                  <a:lnTo>
                    <a:pt x="0" y="348614"/>
                  </a:lnTo>
                  <a:lnTo>
                    <a:pt x="6350" y="368807"/>
                  </a:lnTo>
                  <a:lnTo>
                    <a:pt x="23749" y="385317"/>
                  </a:lnTo>
                  <a:lnTo>
                    <a:pt x="49402" y="396493"/>
                  </a:lnTo>
                  <a:lnTo>
                    <a:pt x="80644" y="400557"/>
                  </a:lnTo>
                  <a:lnTo>
                    <a:pt x="1561591" y="400557"/>
                  </a:lnTo>
                  <a:lnTo>
                    <a:pt x="1592833" y="396493"/>
                  </a:lnTo>
                  <a:lnTo>
                    <a:pt x="1618488" y="385317"/>
                  </a:lnTo>
                  <a:lnTo>
                    <a:pt x="1635887" y="368807"/>
                  </a:lnTo>
                  <a:lnTo>
                    <a:pt x="1642237" y="348614"/>
                  </a:lnTo>
                  <a:lnTo>
                    <a:pt x="1642237" y="51942"/>
                  </a:lnTo>
                  <a:lnTo>
                    <a:pt x="1635887" y="31749"/>
                  </a:lnTo>
                  <a:lnTo>
                    <a:pt x="1618488" y="15239"/>
                  </a:lnTo>
                  <a:lnTo>
                    <a:pt x="1592833" y="4063"/>
                  </a:lnTo>
                  <a:lnTo>
                    <a:pt x="1561591" y="0"/>
                  </a:lnTo>
                  <a:close/>
                </a:path>
              </a:pathLst>
            </a:custGeom>
            <a:solidFill>
              <a:srgbClr val="B9DEB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4901945" y="5119877"/>
              <a:ext cx="1642745" cy="400685"/>
            </a:xfrm>
            <a:custGeom>
              <a:avLst/>
              <a:gdLst/>
              <a:ahLst/>
              <a:cxnLst/>
              <a:rect l="l" t="t" r="r" b="b"/>
              <a:pathLst>
                <a:path w="1642745" h="400685">
                  <a:moveTo>
                    <a:pt x="80644" y="0"/>
                  </a:moveTo>
                  <a:lnTo>
                    <a:pt x="1561591" y="0"/>
                  </a:lnTo>
                  <a:lnTo>
                    <a:pt x="1592833" y="4064"/>
                  </a:lnTo>
                  <a:lnTo>
                    <a:pt x="1618487" y="15240"/>
                  </a:lnTo>
                  <a:lnTo>
                    <a:pt x="1635886" y="31750"/>
                  </a:lnTo>
                  <a:lnTo>
                    <a:pt x="1642236" y="51943"/>
                  </a:lnTo>
                  <a:lnTo>
                    <a:pt x="1642236" y="348615"/>
                  </a:lnTo>
                  <a:lnTo>
                    <a:pt x="1635886" y="368808"/>
                  </a:lnTo>
                  <a:lnTo>
                    <a:pt x="1618487" y="385318"/>
                  </a:lnTo>
                  <a:lnTo>
                    <a:pt x="1592833" y="396494"/>
                  </a:lnTo>
                  <a:lnTo>
                    <a:pt x="1561591" y="400558"/>
                  </a:lnTo>
                  <a:lnTo>
                    <a:pt x="80644" y="400558"/>
                  </a:lnTo>
                  <a:lnTo>
                    <a:pt x="49402" y="396494"/>
                  </a:lnTo>
                  <a:lnTo>
                    <a:pt x="23749" y="385318"/>
                  </a:lnTo>
                  <a:lnTo>
                    <a:pt x="6350" y="368808"/>
                  </a:lnTo>
                  <a:lnTo>
                    <a:pt x="0" y="348615"/>
                  </a:lnTo>
                  <a:lnTo>
                    <a:pt x="0" y="51943"/>
                  </a:lnTo>
                  <a:lnTo>
                    <a:pt x="6350" y="31750"/>
                  </a:lnTo>
                  <a:lnTo>
                    <a:pt x="23749" y="15240"/>
                  </a:lnTo>
                  <a:lnTo>
                    <a:pt x="49402" y="4064"/>
                  </a:lnTo>
                  <a:lnTo>
                    <a:pt x="80644" y="0"/>
                  </a:lnTo>
                  <a:close/>
                </a:path>
              </a:pathLst>
            </a:custGeom>
            <a:ln w="14424">
              <a:solidFill>
                <a:srgbClr val="5296D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5224272" y="5187695"/>
              <a:ext cx="193928" cy="105156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5438520" y="5213095"/>
              <a:ext cx="132333" cy="77343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5593842" y="5194566"/>
              <a:ext cx="239395" cy="255904"/>
            </a:xfrm>
            <a:custGeom>
              <a:avLst/>
              <a:gdLst/>
              <a:ahLst/>
              <a:cxnLst/>
              <a:rect l="l" t="t" r="r" b="b"/>
              <a:pathLst>
                <a:path w="239395" h="255904">
                  <a:moveTo>
                    <a:pt x="66040" y="154927"/>
                  </a:moveTo>
                  <a:lnTo>
                    <a:pt x="46736" y="154927"/>
                  </a:lnTo>
                  <a:lnTo>
                    <a:pt x="45466" y="160769"/>
                  </a:lnTo>
                  <a:lnTo>
                    <a:pt x="41275" y="165214"/>
                  </a:lnTo>
                  <a:lnTo>
                    <a:pt x="26924" y="171437"/>
                  </a:lnTo>
                  <a:lnTo>
                    <a:pt x="17018" y="173088"/>
                  </a:lnTo>
                  <a:lnTo>
                    <a:pt x="4318" y="173342"/>
                  </a:lnTo>
                  <a:lnTo>
                    <a:pt x="4318" y="185153"/>
                  </a:lnTo>
                  <a:lnTo>
                    <a:pt x="38735" y="185153"/>
                  </a:lnTo>
                  <a:lnTo>
                    <a:pt x="38735" y="255892"/>
                  </a:lnTo>
                  <a:lnTo>
                    <a:pt x="66040" y="255892"/>
                  </a:lnTo>
                  <a:lnTo>
                    <a:pt x="66040" y="154927"/>
                  </a:lnTo>
                  <a:close/>
                </a:path>
                <a:path w="239395" h="255904">
                  <a:moveTo>
                    <a:pt x="80391" y="57772"/>
                  </a:moveTo>
                  <a:lnTo>
                    <a:pt x="79883" y="47612"/>
                  </a:lnTo>
                  <a:lnTo>
                    <a:pt x="78613" y="39103"/>
                  </a:lnTo>
                  <a:lnTo>
                    <a:pt x="76581" y="32893"/>
                  </a:lnTo>
                  <a:lnTo>
                    <a:pt x="76454" y="32245"/>
                  </a:lnTo>
                  <a:lnTo>
                    <a:pt x="74168" y="28308"/>
                  </a:lnTo>
                  <a:lnTo>
                    <a:pt x="73406" y="27165"/>
                  </a:lnTo>
                  <a:lnTo>
                    <a:pt x="68707" y="21323"/>
                  </a:lnTo>
                  <a:lnTo>
                    <a:pt x="60833" y="18402"/>
                  </a:lnTo>
                  <a:lnTo>
                    <a:pt x="52832" y="18402"/>
                  </a:lnTo>
                  <a:lnTo>
                    <a:pt x="52832" y="69075"/>
                  </a:lnTo>
                  <a:lnTo>
                    <a:pt x="51943" y="76187"/>
                  </a:lnTo>
                  <a:lnTo>
                    <a:pt x="48387" y="81775"/>
                  </a:lnTo>
                  <a:lnTo>
                    <a:pt x="45085" y="83172"/>
                  </a:lnTo>
                  <a:lnTo>
                    <a:pt x="34925" y="83172"/>
                  </a:lnTo>
                  <a:lnTo>
                    <a:pt x="26289" y="45580"/>
                  </a:lnTo>
                  <a:lnTo>
                    <a:pt x="27305" y="39611"/>
                  </a:lnTo>
                  <a:lnTo>
                    <a:pt x="31242" y="34277"/>
                  </a:lnTo>
                  <a:lnTo>
                    <a:pt x="34925" y="32893"/>
                  </a:lnTo>
                  <a:lnTo>
                    <a:pt x="45085" y="32893"/>
                  </a:lnTo>
                  <a:lnTo>
                    <a:pt x="48387" y="34404"/>
                  </a:lnTo>
                  <a:lnTo>
                    <a:pt x="51943" y="40246"/>
                  </a:lnTo>
                  <a:lnTo>
                    <a:pt x="52578" y="45580"/>
                  </a:lnTo>
                  <a:lnTo>
                    <a:pt x="52832" y="69075"/>
                  </a:lnTo>
                  <a:lnTo>
                    <a:pt x="52832" y="18402"/>
                  </a:lnTo>
                  <a:lnTo>
                    <a:pt x="43815" y="18402"/>
                  </a:lnTo>
                  <a:lnTo>
                    <a:pt x="38989" y="19291"/>
                  </a:lnTo>
                  <a:lnTo>
                    <a:pt x="30988" y="22606"/>
                  </a:lnTo>
                  <a:lnTo>
                    <a:pt x="27940" y="25133"/>
                  </a:lnTo>
                  <a:lnTo>
                    <a:pt x="25654" y="28308"/>
                  </a:lnTo>
                  <a:lnTo>
                    <a:pt x="25654" y="20434"/>
                  </a:lnTo>
                  <a:lnTo>
                    <a:pt x="0" y="20434"/>
                  </a:lnTo>
                  <a:lnTo>
                    <a:pt x="0" y="121145"/>
                  </a:lnTo>
                  <a:lnTo>
                    <a:pt x="27178" y="121145"/>
                  </a:lnTo>
                  <a:lnTo>
                    <a:pt x="27178" y="89522"/>
                  </a:lnTo>
                  <a:lnTo>
                    <a:pt x="29337" y="92316"/>
                  </a:lnTo>
                  <a:lnTo>
                    <a:pt x="32385" y="94348"/>
                  </a:lnTo>
                  <a:lnTo>
                    <a:pt x="39878" y="97142"/>
                  </a:lnTo>
                  <a:lnTo>
                    <a:pt x="44577" y="97904"/>
                  </a:lnTo>
                  <a:lnTo>
                    <a:pt x="61214" y="97904"/>
                  </a:lnTo>
                  <a:lnTo>
                    <a:pt x="70091" y="89522"/>
                  </a:lnTo>
                  <a:lnTo>
                    <a:pt x="76835" y="83172"/>
                  </a:lnTo>
                  <a:lnTo>
                    <a:pt x="78613" y="77076"/>
                  </a:lnTo>
                  <a:lnTo>
                    <a:pt x="80010" y="67170"/>
                  </a:lnTo>
                  <a:lnTo>
                    <a:pt x="80391" y="57772"/>
                  </a:lnTo>
                  <a:close/>
                </a:path>
                <a:path w="239395" h="255904">
                  <a:moveTo>
                    <a:pt x="137477" y="237883"/>
                  </a:moveTo>
                  <a:lnTo>
                    <a:pt x="111379" y="237883"/>
                  </a:lnTo>
                  <a:lnTo>
                    <a:pt x="111379" y="255892"/>
                  </a:lnTo>
                  <a:lnTo>
                    <a:pt x="137477" y="255892"/>
                  </a:lnTo>
                  <a:lnTo>
                    <a:pt x="137477" y="237883"/>
                  </a:lnTo>
                  <a:close/>
                </a:path>
                <a:path w="239395" h="255904">
                  <a:moveTo>
                    <a:pt x="178435" y="48628"/>
                  </a:moveTo>
                  <a:lnTo>
                    <a:pt x="151384" y="19164"/>
                  </a:lnTo>
                  <a:lnTo>
                    <a:pt x="151384" y="48628"/>
                  </a:lnTo>
                  <a:lnTo>
                    <a:pt x="124968" y="48628"/>
                  </a:lnTo>
                  <a:lnTo>
                    <a:pt x="124841" y="39992"/>
                  </a:lnTo>
                  <a:lnTo>
                    <a:pt x="125730" y="36817"/>
                  </a:lnTo>
                  <a:lnTo>
                    <a:pt x="129794" y="32893"/>
                  </a:lnTo>
                  <a:lnTo>
                    <a:pt x="133223" y="31864"/>
                  </a:lnTo>
                  <a:lnTo>
                    <a:pt x="143002" y="31864"/>
                  </a:lnTo>
                  <a:lnTo>
                    <a:pt x="146431" y="32753"/>
                  </a:lnTo>
                  <a:lnTo>
                    <a:pt x="150368" y="36690"/>
                  </a:lnTo>
                  <a:lnTo>
                    <a:pt x="151257" y="39992"/>
                  </a:lnTo>
                  <a:lnTo>
                    <a:pt x="151384" y="48628"/>
                  </a:lnTo>
                  <a:lnTo>
                    <a:pt x="151384" y="19164"/>
                  </a:lnTo>
                  <a:lnTo>
                    <a:pt x="145923" y="18529"/>
                  </a:lnTo>
                  <a:lnTo>
                    <a:pt x="131191" y="18529"/>
                  </a:lnTo>
                  <a:lnTo>
                    <a:pt x="97282" y="67297"/>
                  </a:lnTo>
                  <a:lnTo>
                    <a:pt x="98044" y="75171"/>
                  </a:lnTo>
                  <a:lnTo>
                    <a:pt x="130810" y="97904"/>
                  </a:lnTo>
                  <a:lnTo>
                    <a:pt x="151892" y="97904"/>
                  </a:lnTo>
                  <a:lnTo>
                    <a:pt x="161925" y="95872"/>
                  </a:lnTo>
                  <a:lnTo>
                    <a:pt x="174625" y="87744"/>
                  </a:lnTo>
                  <a:lnTo>
                    <a:pt x="176149" y="84823"/>
                  </a:lnTo>
                  <a:lnTo>
                    <a:pt x="177800" y="81521"/>
                  </a:lnTo>
                  <a:lnTo>
                    <a:pt x="177673" y="69964"/>
                  </a:lnTo>
                  <a:lnTo>
                    <a:pt x="152273" y="69964"/>
                  </a:lnTo>
                  <a:lnTo>
                    <a:pt x="152273" y="75171"/>
                  </a:lnTo>
                  <a:lnTo>
                    <a:pt x="151130" y="78981"/>
                  </a:lnTo>
                  <a:lnTo>
                    <a:pt x="146812" y="83680"/>
                  </a:lnTo>
                  <a:lnTo>
                    <a:pt x="143383" y="84823"/>
                  </a:lnTo>
                  <a:lnTo>
                    <a:pt x="133604" y="84823"/>
                  </a:lnTo>
                  <a:lnTo>
                    <a:pt x="130048" y="83426"/>
                  </a:lnTo>
                  <a:lnTo>
                    <a:pt x="125984" y="77584"/>
                  </a:lnTo>
                  <a:lnTo>
                    <a:pt x="124968" y="72631"/>
                  </a:lnTo>
                  <a:lnTo>
                    <a:pt x="125095" y="61201"/>
                  </a:lnTo>
                  <a:lnTo>
                    <a:pt x="125222" y="60566"/>
                  </a:lnTo>
                  <a:lnTo>
                    <a:pt x="178435" y="60566"/>
                  </a:lnTo>
                  <a:lnTo>
                    <a:pt x="178435" y="48628"/>
                  </a:lnTo>
                  <a:close/>
                </a:path>
                <a:path w="239395" h="255904">
                  <a:moveTo>
                    <a:pt x="238887" y="20434"/>
                  </a:moveTo>
                  <a:lnTo>
                    <a:pt x="227711" y="20434"/>
                  </a:lnTo>
                  <a:lnTo>
                    <a:pt x="227711" y="0"/>
                  </a:lnTo>
                  <a:lnTo>
                    <a:pt x="200533" y="0"/>
                  </a:lnTo>
                  <a:lnTo>
                    <a:pt x="200533" y="20434"/>
                  </a:lnTo>
                  <a:lnTo>
                    <a:pt x="189992" y="20434"/>
                  </a:lnTo>
                  <a:lnTo>
                    <a:pt x="189992" y="33388"/>
                  </a:lnTo>
                  <a:lnTo>
                    <a:pt x="200533" y="33388"/>
                  </a:lnTo>
                  <a:lnTo>
                    <a:pt x="200533" y="85966"/>
                  </a:lnTo>
                  <a:lnTo>
                    <a:pt x="202311" y="90665"/>
                  </a:lnTo>
                  <a:lnTo>
                    <a:pt x="209042" y="95364"/>
                  </a:lnTo>
                  <a:lnTo>
                    <a:pt x="215392" y="96507"/>
                  </a:lnTo>
                  <a:lnTo>
                    <a:pt x="224409" y="96507"/>
                  </a:lnTo>
                  <a:lnTo>
                    <a:pt x="238887" y="95872"/>
                  </a:lnTo>
                  <a:lnTo>
                    <a:pt x="238887" y="82283"/>
                  </a:lnTo>
                  <a:lnTo>
                    <a:pt x="232791" y="82410"/>
                  </a:lnTo>
                  <a:lnTo>
                    <a:pt x="230632" y="81902"/>
                  </a:lnTo>
                  <a:lnTo>
                    <a:pt x="228346" y="79616"/>
                  </a:lnTo>
                  <a:lnTo>
                    <a:pt x="227711" y="77076"/>
                  </a:lnTo>
                  <a:lnTo>
                    <a:pt x="227711" y="33388"/>
                  </a:lnTo>
                  <a:lnTo>
                    <a:pt x="238887" y="33388"/>
                  </a:lnTo>
                  <a:lnTo>
                    <a:pt x="238887" y="20434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5752464" y="5349493"/>
              <a:ext cx="87375" cy="102869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5846063" y="5213095"/>
              <a:ext cx="81280" cy="79375"/>
            </a:xfrm>
            <a:custGeom>
              <a:avLst/>
              <a:gdLst/>
              <a:ahLst/>
              <a:cxnLst/>
              <a:rect l="l" t="t" r="r" b="b"/>
              <a:pathLst>
                <a:path w="81279" h="79375">
                  <a:moveTo>
                    <a:pt x="48640" y="0"/>
                  </a:moveTo>
                  <a:lnTo>
                    <a:pt x="33909" y="0"/>
                  </a:lnTo>
                  <a:lnTo>
                    <a:pt x="0" y="48767"/>
                  </a:lnTo>
                  <a:lnTo>
                    <a:pt x="27305" y="78739"/>
                  </a:lnTo>
                  <a:lnTo>
                    <a:pt x="33400" y="79374"/>
                  </a:lnTo>
                  <a:lnTo>
                    <a:pt x="54483" y="79374"/>
                  </a:lnTo>
                  <a:lnTo>
                    <a:pt x="64643" y="77342"/>
                  </a:lnTo>
                  <a:lnTo>
                    <a:pt x="77343" y="69214"/>
                  </a:lnTo>
                  <a:lnTo>
                    <a:pt x="78866" y="66293"/>
                  </a:lnTo>
                  <a:lnTo>
                    <a:pt x="36195" y="66293"/>
                  </a:lnTo>
                  <a:lnTo>
                    <a:pt x="32765" y="64896"/>
                  </a:lnTo>
                  <a:lnTo>
                    <a:pt x="28575" y="59054"/>
                  </a:lnTo>
                  <a:lnTo>
                    <a:pt x="27559" y="54101"/>
                  </a:lnTo>
                  <a:lnTo>
                    <a:pt x="27812" y="42671"/>
                  </a:lnTo>
                  <a:lnTo>
                    <a:pt x="27939" y="42036"/>
                  </a:lnTo>
                  <a:lnTo>
                    <a:pt x="81152" y="42036"/>
                  </a:lnTo>
                  <a:lnTo>
                    <a:pt x="81152" y="30098"/>
                  </a:lnTo>
                  <a:lnTo>
                    <a:pt x="27559" y="30098"/>
                  </a:lnTo>
                  <a:lnTo>
                    <a:pt x="27559" y="21462"/>
                  </a:lnTo>
                  <a:lnTo>
                    <a:pt x="28448" y="18287"/>
                  </a:lnTo>
                  <a:lnTo>
                    <a:pt x="32512" y="14350"/>
                  </a:lnTo>
                  <a:lnTo>
                    <a:pt x="35813" y="13334"/>
                  </a:lnTo>
                  <a:lnTo>
                    <a:pt x="53975" y="13334"/>
                  </a:lnTo>
                  <a:lnTo>
                    <a:pt x="53975" y="634"/>
                  </a:lnTo>
                  <a:lnTo>
                    <a:pt x="48640" y="0"/>
                  </a:lnTo>
                  <a:close/>
                </a:path>
                <a:path w="81279" h="79375">
                  <a:moveTo>
                    <a:pt x="80263" y="51434"/>
                  </a:moveTo>
                  <a:lnTo>
                    <a:pt x="54863" y="51434"/>
                  </a:lnTo>
                  <a:lnTo>
                    <a:pt x="54863" y="56641"/>
                  </a:lnTo>
                  <a:lnTo>
                    <a:pt x="53848" y="60451"/>
                  </a:lnTo>
                  <a:lnTo>
                    <a:pt x="49402" y="65150"/>
                  </a:lnTo>
                  <a:lnTo>
                    <a:pt x="45974" y="66293"/>
                  </a:lnTo>
                  <a:lnTo>
                    <a:pt x="78866" y="66293"/>
                  </a:lnTo>
                  <a:lnTo>
                    <a:pt x="80518" y="62991"/>
                  </a:lnTo>
                  <a:lnTo>
                    <a:pt x="80263" y="51434"/>
                  </a:lnTo>
                  <a:close/>
                </a:path>
                <a:path w="81279" h="79375">
                  <a:moveTo>
                    <a:pt x="53975" y="634"/>
                  </a:moveTo>
                  <a:lnTo>
                    <a:pt x="53975" y="30098"/>
                  </a:lnTo>
                  <a:lnTo>
                    <a:pt x="81152" y="30098"/>
                  </a:lnTo>
                  <a:lnTo>
                    <a:pt x="77470" y="13334"/>
                  </a:lnTo>
                  <a:lnTo>
                    <a:pt x="75946" y="11048"/>
                  </a:lnTo>
                  <a:lnTo>
                    <a:pt x="53975" y="634"/>
                  </a:lnTo>
                  <a:close/>
                </a:path>
                <a:path w="81279" h="79375">
                  <a:moveTo>
                    <a:pt x="53975" y="13334"/>
                  </a:moveTo>
                  <a:lnTo>
                    <a:pt x="45593" y="13334"/>
                  </a:lnTo>
                  <a:lnTo>
                    <a:pt x="49022" y="14223"/>
                  </a:lnTo>
                  <a:lnTo>
                    <a:pt x="52959" y="18160"/>
                  </a:lnTo>
                  <a:lnTo>
                    <a:pt x="53975" y="21462"/>
                  </a:lnTo>
                  <a:lnTo>
                    <a:pt x="53975" y="13334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5947918" y="5213095"/>
              <a:ext cx="77216" cy="77343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6044692" y="5212968"/>
              <a:ext cx="175641" cy="102615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6542519" y="4183379"/>
              <a:ext cx="608330" cy="1412240"/>
            </a:xfrm>
            <a:custGeom>
              <a:avLst/>
              <a:gdLst/>
              <a:ahLst/>
              <a:cxnLst/>
              <a:rect l="l" t="t" r="r" b="b"/>
              <a:pathLst>
                <a:path w="608329" h="1412239">
                  <a:moveTo>
                    <a:pt x="607834" y="1136650"/>
                  </a:moveTo>
                  <a:lnTo>
                    <a:pt x="536968" y="1111504"/>
                  </a:lnTo>
                  <a:lnTo>
                    <a:pt x="536968" y="1131824"/>
                  </a:lnTo>
                  <a:lnTo>
                    <a:pt x="319544" y="1131824"/>
                  </a:lnTo>
                  <a:lnTo>
                    <a:pt x="319544" y="890905"/>
                  </a:lnTo>
                  <a:lnTo>
                    <a:pt x="536968" y="890905"/>
                  </a:lnTo>
                  <a:lnTo>
                    <a:pt x="536968" y="911352"/>
                  </a:lnTo>
                  <a:lnTo>
                    <a:pt x="607707" y="886206"/>
                  </a:lnTo>
                  <a:lnTo>
                    <a:pt x="536968" y="861060"/>
                  </a:lnTo>
                  <a:lnTo>
                    <a:pt x="536968" y="881380"/>
                  </a:lnTo>
                  <a:lnTo>
                    <a:pt x="304812" y="881380"/>
                  </a:lnTo>
                  <a:lnTo>
                    <a:pt x="304812" y="1131824"/>
                  </a:lnTo>
                  <a:lnTo>
                    <a:pt x="0" y="1131824"/>
                  </a:lnTo>
                  <a:lnTo>
                    <a:pt x="0" y="1141349"/>
                  </a:lnTo>
                  <a:lnTo>
                    <a:pt x="304812" y="1141349"/>
                  </a:lnTo>
                  <a:lnTo>
                    <a:pt x="304812" y="1391793"/>
                  </a:lnTo>
                  <a:lnTo>
                    <a:pt x="536968" y="1391793"/>
                  </a:lnTo>
                  <a:lnTo>
                    <a:pt x="536968" y="1412176"/>
                  </a:lnTo>
                  <a:lnTo>
                    <a:pt x="607707" y="1387094"/>
                  </a:lnTo>
                  <a:lnTo>
                    <a:pt x="536968" y="1361948"/>
                  </a:lnTo>
                  <a:lnTo>
                    <a:pt x="536968" y="1382268"/>
                  </a:lnTo>
                  <a:lnTo>
                    <a:pt x="319544" y="1382268"/>
                  </a:lnTo>
                  <a:lnTo>
                    <a:pt x="319544" y="1141349"/>
                  </a:lnTo>
                  <a:lnTo>
                    <a:pt x="536968" y="1141349"/>
                  </a:lnTo>
                  <a:lnTo>
                    <a:pt x="536968" y="1161796"/>
                  </a:lnTo>
                  <a:lnTo>
                    <a:pt x="607834" y="1136650"/>
                  </a:lnTo>
                  <a:close/>
                </a:path>
                <a:path w="608329" h="1412239">
                  <a:moveTo>
                    <a:pt x="607961" y="25146"/>
                  </a:moveTo>
                  <a:lnTo>
                    <a:pt x="594499" y="20320"/>
                  </a:lnTo>
                  <a:lnTo>
                    <a:pt x="537095" y="0"/>
                  </a:lnTo>
                  <a:lnTo>
                    <a:pt x="537095" y="20320"/>
                  </a:lnTo>
                  <a:lnTo>
                    <a:pt x="312178" y="20320"/>
                  </a:lnTo>
                  <a:lnTo>
                    <a:pt x="308292" y="20320"/>
                  </a:lnTo>
                  <a:lnTo>
                    <a:pt x="304812" y="20320"/>
                  </a:lnTo>
                  <a:lnTo>
                    <a:pt x="304812" y="25146"/>
                  </a:lnTo>
                  <a:lnTo>
                    <a:pt x="308292" y="22872"/>
                  </a:lnTo>
                  <a:lnTo>
                    <a:pt x="308292" y="25400"/>
                  </a:lnTo>
                  <a:lnTo>
                    <a:pt x="309181" y="25400"/>
                  </a:lnTo>
                  <a:lnTo>
                    <a:pt x="309181" y="27940"/>
                  </a:lnTo>
                  <a:lnTo>
                    <a:pt x="304812" y="25146"/>
                  </a:lnTo>
                  <a:lnTo>
                    <a:pt x="304812" y="389382"/>
                  </a:lnTo>
                  <a:lnTo>
                    <a:pt x="304812" y="394208"/>
                  </a:lnTo>
                  <a:lnTo>
                    <a:pt x="312178" y="394208"/>
                  </a:lnTo>
                  <a:lnTo>
                    <a:pt x="315925" y="391795"/>
                  </a:lnTo>
                  <a:lnTo>
                    <a:pt x="315925" y="393700"/>
                  </a:lnTo>
                  <a:lnTo>
                    <a:pt x="537095" y="393700"/>
                  </a:lnTo>
                  <a:lnTo>
                    <a:pt x="537095" y="414528"/>
                  </a:lnTo>
                  <a:lnTo>
                    <a:pt x="594499" y="394208"/>
                  </a:lnTo>
                  <a:lnTo>
                    <a:pt x="607961" y="389382"/>
                  </a:lnTo>
                  <a:lnTo>
                    <a:pt x="594499" y="384683"/>
                  </a:lnTo>
                  <a:lnTo>
                    <a:pt x="537095" y="364363"/>
                  </a:lnTo>
                  <a:lnTo>
                    <a:pt x="537095" y="384810"/>
                  </a:lnTo>
                  <a:lnTo>
                    <a:pt x="319671" y="384810"/>
                  </a:lnTo>
                  <a:lnTo>
                    <a:pt x="319671" y="389382"/>
                  </a:lnTo>
                  <a:lnTo>
                    <a:pt x="319671" y="389890"/>
                  </a:lnTo>
                  <a:lnTo>
                    <a:pt x="318871" y="389890"/>
                  </a:lnTo>
                  <a:lnTo>
                    <a:pt x="319671" y="389382"/>
                  </a:lnTo>
                  <a:lnTo>
                    <a:pt x="319671" y="384810"/>
                  </a:lnTo>
                  <a:lnTo>
                    <a:pt x="319671" y="384683"/>
                  </a:lnTo>
                  <a:lnTo>
                    <a:pt x="319671" y="30480"/>
                  </a:lnTo>
                  <a:lnTo>
                    <a:pt x="319671" y="29845"/>
                  </a:lnTo>
                  <a:lnTo>
                    <a:pt x="537095" y="29845"/>
                  </a:lnTo>
                  <a:lnTo>
                    <a:pt x="537095" y="50165"/>
                  </a:lnTo>
                  <a:lnTo>
                    <a:pt x="594499" y="29845"/>
                  </a:lnTo>
                  <a:lnTo>
                    <a:pt x="607961" y="25146"/>
                  </a:lnTo>
                  <a:close/>
                </a:path>
              </a:pathLst>
            </a:custGeom>
            <a:solidFill>
              <a:srgbClr val="5296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6542531" y="4390643"/>
              <a:ext cx="313690" cy="0"/>
            </a:xfrm>
            <a:custGeom>
              <a:avLst/>
              <a:gdLst/>
              <a:ahLst/>
              <a:cxnLst/>
              <a:rect l="l" t="t" r="r" b="b"/>
              <a:pathLst>
                <a:path w="313690" h="0">
                  <a:moveTo>
                    <a:pt x="0" y="0"/>
                  </a:moveTo>
                  <a:lnTo>
                    <a:pt x="313309" y="0"/>
                  </a:lnTo>
                </a:path>
              </a:pathLst>
            </a:custGeom>
            <a:ln w="9624">
              <a:solidFill>
                <a:srgbClr val="5296D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8" name="object 48"/>
          <p:cNvGrpSpPr/>
          <p:nvPr/>
        </p:nvGrpSpPr>
        <p:grpSpPr>
          <a:xfrm>
            <a:off x="7208519" y="3081527"/>
            <a:ext cx="1034415" cy="182880"/>
            <a:chOff x="7208519" y="3081527"/>
            <a:chExt cx="1034415" cy="182880"/>
          </a:xfrm>
        </p:grpSpPr>
        <p:sp>
          <p:nvSpPr>
            <p:cNvPr id="49" name="object 49"/>
            <p:cNvSpPr/>
            <p:nvPr/>
          </p:nvSpPr>
          <p:spPr>
            <a:xfrm>
              <a:off x="7208519" y="3081527"/>
              <a:ext cx="1034415" cy="182880"/>
            </a:xfrm>
            <a:custGeom>
              <a:avLst/>
              <a:gdLst/>
              <a:ahLst/>
              <a:cxnLst/>
              <a:rect l="l" t="t" r="r" b="b"/>
              <a:pathLst>
                <a:path w="1034415" h="182879">
                  <a:moveTo>
                    <a:pt x="997965" y="0"/>
                  </a:moveTo>
                  <a:lnTo>
                    <a:pt x="36449" y="0"/>
                  </a:lnTo>
                  <a:lnTo>
                    <a:pt x="22225" y="1905"/>
                  </a:lnTo>
                  <a:lnTo>
                    <a:pt x="10668" y="6985"/>
                  </a:lnTo>
                  <a:lnTo>
                    <a:pt x="2921" y="14477"/>
                  </a:lnTo>
                  <a:lnTo>
                    <a:pt x="0" y="23622"/>
                  </a:lnTo>
                  <a:lnTo>
                    <a:pt x="0" y="158623"/>
                  </a:lnTo>
                  <a:lnTo>
                    <a:pt x="2921" y="167894"/>
                  </a:lnTo>
                  <a:lnTo>
                    <a:pt x="10668" y="175387"/>
                  </a:lnTo>
                  <a:lnTo>
                    <a:pt x="22225" y="180467"/>
                  </a:lnTo>
                  <a:lnTo>
                    <a:pt x="36449" y="182372"/>
                  </a:lnTo>
                  <a:lnTo>
                    <a:pt x="997965" y="182372"/>
                  </a:lnTo>
                  <a:lnTo>
                    <a:pt x="1012062" y="180467"/>
                  </a:lnTo>
                  <a:lnTo>
                    <a:pt x="1023747" y="175387"/>
                  </a:lnTo>
                  <a:lnTo>
                    <a:pt x="1031494" y="167894"/>
                  </a:lnTo>
                  <a:lnTo>
                    <a:pt x="1034414" y="158623"/>
                  </a:lnTo>
                  <a:lnTo>
                    <a:pt x="1034414" y="23622"/>
                  </a:lnTo>
                  <a:lnTo>
                    <a:pt x="1031494" y="14477"/>
                  </a:lnTo>
                  <a:lnTo>
                    <a:pt x="1023747" y="6985"/>
                  </a:lnTo>
                  <a:lnTo>
                    <a:pt x="1012062" y="1905"/>
                  </a:lnTo>
                  <a:lnTo>
                    <a:pt x="997965" y="0"/>
                  </a:lnTo>
                  <a:close/>
                </a:path>
              </a:pathLst>
            </a:custGeom>
            <a:solidFill>
              <a:srgbClr val="F8AA8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7431023" y="3123310"/>
              <a:ext cx="93725" cy="99822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7544054" y="3122675"/>
              <a:ext cx="476250" cy="100965"/>
            </a:xfrm>
            <a:custGeom>
              <a:avLst/>
              <a:gdLst/>
              <a:ahLst/>
              <a:cxnLst/>
              <a:rect l="l" t="t" r="r" b="b"/>
              <a:pathLst>
                <a:path w="476250" h="100964">
                  <a:moveTo>
                    <a:pt x="29019" y="711"/>
                  </a:moveTo>
                  <a:lnTo>
                    <a:pt x="0" y="711"/>
                  </a:lnTo>
                  <a:lnTo>
                    <a:pt x="0" y="100457"/>
                  </a:lnTo>
                  <a:lnTo>
                    <a:pt x="29019" y="100457"/>
                  </a:lnTo>
                  <a:lnTo>
                    <a:pt x="29019" y="711"/>
                  </a:lnTo>
                  <a:close/>
                </a:path>
                <a:path w="476250" h="100964">
                  <a:moveTo>
                    <a:pt x="165227" y="0"/>
                  </a:moveTo>
                  <a:lnTo>
                    <a:pt x="145923" y="0"/>
                  </a:lnTo>
                  <a:lnTo>
                    <a:pt x="144653" y="5715"/>
                  </a:lnTo>
                  <a:lnTo>
                    <a:pt x="140462" y="10160"/>
                  </a:lnTo>
                  <a:lnTo>
                    <a:pt x="126111" y="16383"/>
                  </a:lnTo>
                  <a:lnTo>
                    <a:pt x="116205" y="18034"/>
                  </a:lnTo>
                  <a:lnTo>
                    <a:pt x="103378" y="18288"/>
                  </a:lnTo>
                  <a:lnTo>
                    <a:pt x="103378" y="30099"/>
                  </a:lnTo>
                  <a:lnTo>
                    <a:pt x="137795" y="30099"/>
                  </a:lnTo>
                  <a:lnTo>
                    <a:pt x="137795" y="100457"/>
                  </a:lnTo>
                  <a:lnTo>
                    <a:pt x="165227" y="100457"/>
                  </a:lnTo>
                  <a:lnTo>
                    <a:pt x="165227" y="0"/>
                  </a:lnTo>
                  <a:close/>
                </a:path>
                <a:path w="476250" h="100964">
                  <a:moveTo>
                    <a:pt x="236689" y="82562"/>
                  </a:moveTo>
                  <a:lnTo>
                    <a:pt x="210566" y="82562"/>
                  </a:lnTo>
                  <a:lnTo>
                    <a:pt x="210566" y="100457"/>
                  </a:lnTo>
                  <a:lnTo>
                    <a:pt x="236689" y="100457"/>
                  </a:lnTo>
                  <a:lnTo>
                    <a:pt x="236689" y="82562"/>
                  </a:lnTo>
                  <a:close/>
                </a:path>
                <a:path w="476250" h="100964">
                  <a:moveTo>
                    <a:pt x="320675" y="0"/>
                  </a:moveTo>
                  <a:lnTo>
                    <a:pt x="301498" y="0"/>
                  </a:lnTo>
                  <a:lnTo>
                    <a:pt x="300101" y="5715"/>
                  </a:lnTo>
                  <a:lnTo>
                    <a:pt x="295910" y="10160"/>
                  </a:lnTo>
                  <a:lnTo>
                    <a:pt x="281559" y="16383"/>
                  </a:lnTo>
                  <a:lnTo>
                    <a:pt x="271653" y="18034"/>
                  </a:lnTo>
                  <a:lnTo>
                    <a:pt x="258953" y="18288"/>
                  </a:lnTo>
                  <a:lnTo>
                    <a:pt x="258953" y="30099"/>
                  </a:lnTo>
                  <a:lnTo>
                    <a:pt x="293370" y="30099"/>
                  </a:lnTo>
                  <a:lnTo>
                    <a:pt x="293370" y="100457"/>
                  </a:lnTo>
                  <a:lnTo>
                    <a:pt x="320675" y="100457"/>
                  </a:lnTo>
                  <a:lnTo>
                    <a:pt x="320675" y="0"/>
                  </a:lnTo>
                  <a:close/>
                </a:path>
                <a:path w="476250" h="100964">
                  <a:moveTo>
                    <a:pt x="392264" y="82562"/>
                  </a:moveTo>
                  <a:lnTo>
                    <a:pt x="366141" y="82562"/>
                  </a:lnTo>
                  <a:lnTo>
                    <a:pt x="366141" y="100457"/>
                  </a:lnTo>
                  <a:lnTo>
                    <a:pt x="392264" y="100457"/>
                  </a:lnTo>
                  <a:lnTo>
                    <a:pt x="392264" y="82562"/>
                  </a:lnTo>
                  <a:close/>
                </a:path>
                <a:path w="476250" h="100964">
                  <a:moveTo>
                    <a:pt x="476123" y="0"/>
                  </a:moveTo>
                  <a:lnTo>
                    <a:pt x="456946" y="0"/>
                  </a:lnTo>
                  <a:lnTo>
                    <a:pt x="455676" y="5715"/>
                  </a:lnTo>
                  <a:lnTo>
                    <a:pt x="451358" y="10160"/>
                  </a:lnTo>
                  <a:lnTo>
                    <a:pt x="437134" y="16383"/>
                  </a:lnTo>
                  <a:lnTo>
                    <a:pt x="427101" y="18034"/>
                  </a:lnTo>
                  <a:lnTo>
                    <a:pt x="414401" y="18288"/>
                  </a:lnTo>
                  <a:lnTo>
                    <a:pt x="414401" y="30099"/>
                  </a:lnTo>
                  <a:lnTo>
                    <a:pt x="448818" y="30099"/>
                  </a:lnTo>
                  <a:lnTo>
                    <a:pt x="448818" y="100457"/>
                  </a:lnTo>
                  <a:lnTo>
                    <a:pt x="476123" y="100457"/>
                  </a:lnTo>
                  <a:lnTo>
                    <a:pt x="476123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2" name="object 52"/>
          <p:cNvGrpSpPr/>
          <p:nvPr/>
        </p:nvGrpSpPr>
        <p:grpSpPr>
          <a:xfrm>
            <a:off x="7208519" y="3334511"/>
            <a:ext cx="1034415" cy="182880"/>
            <a:chOff x="7208519" y="3334511"/>
            <a:chExt cx="1034415" cy="182880"/>
          </a:xfrm>
        </p:grpSpPr>
        <p:sp>
          <p:nvSpPr>
            <p:cNvPr id="53" name="object 53"/>
            <p:cNvSpPr/>
            <p:nvPr/>
          </p:nvSpPr>
          <p:spPr>
            <a:xfrm>
              <a:off x="7208519" y="3334511"/>
              <a:ext cx="1034415" cy="182880"/>
            </a:xfrm>
            <a:custGeom>
              <a:avLst/>
              <a:gdLst/>
              <a:ahLst/>
              <a:cxnLst/>
              <a:rect l="l" t="t" r="r" b="b"/>
              <a:pathLst>
                <a:path w="1034415" h="182879">
                  <a:moveTo>
                    <a:pt x="997965" y="0"/>
                  </a:moveTo>
                  <a:lnTo>
                    <a:pt x="36449" y="0"/>
                  </a:lnTo>
                  <a:lnTo>
                    <a:pt x="22225" y="1904"/>
                  </a:lnTo>
                  <a:lnTo>
                    <a:pt x="10668" y="6985"/>
                  </a:lnTo>
                  <a:lnTo>
                    <a:pt x="2921" y="14477"/>
                  </a:lnTo>
                  <a:lnTo>
                    <a:pt x="0" y="23622"/>
                  </a:lnTo>
                  <a:lnTo>
                    <a:pt x="0" y="158623"/>
                  </a:lnTo>
                  <a:lnTo>
                    <a:pt x="2921" y="167893"/>
                  </a:lnTo>
                  <a:lnTo>
                    <a:pt x="10668" y="175387"/>
                  </a:lnTo>
                  <a:lnTo>
                    <a:pt x="22225" y="180466"/>
                  </a:lnTo>
                  <a:lnTo>
                    <a:pt x="36449" y="182372"/>
                  </a:lnTo>
                  <a:lnTo>
                    <a:pt x="997965" y="182372"/>
                  </a:lnTo>
                  <a:lnTo>
                    <a:pt x="1012062" y="180466"/>
                  </a:lnTo>
                  <a:lnTo>
                    <a:pt x="1023747" y="175387"/>
                  </a:lnTo>
                  <a:lnTo>
                    <a:pt x="1031494" y="167893"/>
                  </a:lnTo>
                  <a:lnTo>
                    <a:pt x="1034414" y="158623"/>
                  </a:lnTo>
                  <a:lnTo>
                    <a:pt x="1034414" y="23622"/>
                  </a:lnTo>
                  <a:lnTo>
                    <a:pt x="1031494" y="14477"/>
                  </a:lnTo>
                  <a:lnTo>
                    <a:pt x="1023747" y="6985"/>
                  </a:lnTo>
                  <a:lnTo>
                    <a:pt x="1012062" y="1904"/>
                  </a:lnTo>
                  <a:lnTo>
                    <a:pt x="997965" y="0"/>
                  </a:lnTo>
                  <a:close/>
                </a:path>
              </a:pathLst>
            </a:custGeom>
            <a:solidFill>
              <a:srgbClr val="F8AA8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7420355" y="3376294"/>
              <a:ext cx="93472" cy="99821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7533005" y="3375659"/>
              <a:ext cx="391795" cy="100965"/>
            </a:xfrm>
            <a:custGeom>
              <a:avLst/>
              <a:gdLst/>
              <a:ahLst/>
              <a:cxnLst/>
              <a:rect l="l" t="t" r="r" b="b"/>
              <a:pathLst>
                <a:path w="391795" h="100964">
                  <a:moveTo>
                    <a:pt x="28943" y="711"/>
                  </a:moveTo>
                  <a:lnTo>
                    <a:pt x="0" y="711"/>
                  </a:lnTo>
                  <a:lnTo>
                    <a:pt x="0" y="100457"/>
                  </a:lnTo>
                  <a:lnTo>
                    <a:pt x="28943" y="100457"/>
                  </a:lnTo>
                  <a:lnTo>
                    <a:pt x="28943" y="711"/>
                  </a:lnTo>
                  <a:close/>
                </a:path>
                <a:path w="391795" h="100964">
                  <a:moveTo>
                    <a:pt x="164846" y="0"/>
                  </a:moveTo>
                  <a:lnTo>
                    <a:pt x="145669" y="0"/>
                  </a:lnTo>
                  <a:lnTo>
                    <a:pt x="144399" y="5715"/>
                  </a:lnTo>
                  <a:lnTo>
                    <a:pt x="140208" y="10160"/>
                  </a:lnTo>
                  <a:lnTo>
                    <a:pt x="125857" y="16383"/>
                  </a:lnTo>
                  <a:lnTo>
                    <a:pt x="115951" y="18034"/>
                  </a:lnTo>
                  <a:lnTo>
                    <a:pt x="103251" y="18288"/>
                  </a:lnTo>
                  <a:lnTo>
                    <a:pt x="103251" y="30099"/>
                  </a:lnTo>
                  <a:lnTo>
                    <a:pt x="137541" y="30099"/>
                  </a:lnTo>
                  <a:lnTo>
                    <a:pt x="137541" y="100457"/>
                  </a:lnTo>
                  <a:lnTo>
                    <a:pt x="164846" y="100457"/>
                  </a:lnTo>
                  <a:lnTo>
                    <a:pt x="164846" y="0"/>
                  </a:lnTo>
                  <a:close/>
                </a:path>
                <a:path w="391795" h="100964">
                  <a:moveTo>
                    <a:pt x="236245" y="82562"/>
                  </a:moveTo>
                  <a:lnTo>
                    <a:pt x="210185" y="82562"/>
                  </a:lnTo>
                  <a:lnTo>
                    <a:pt x="210185" y="100457"/>
                  </a:lnTo>
                  <a:lnTo>
                    <a:pt x="236245" y="100457"/>
                  </a:lnTo>
                  <a:lnTo>
                    <a:pt x="236245" y="82562"/>
                  </a:lnTo>
                  <a:close/>
                </a:path>
                <a:path w="391795" h="100964">
                  <a:moveTo>
                    <a:pt x="319913" y="0"/>
                  </a:moveTo>
                  <a:lnTo>
                    <a:pt x="300736" y="0"/>
                  </a:lnTo>
                  <a:lnTo>
                    <a:pt x="299466" y="5715"/>
                  </a:lnTo>
                  <a:lnTo>
                    <a:pt x="295275" y="10160"/>
                  </a:lnTo>
                  <a:lnTo>
                    <a:pt x="280924" y="16383"/>
                  </a:lnTo>
                  <a:lnTo>
                    <a:pt x="271018" y="18034"/>
                  </a:lnTo>
                  <a:lnTo>
                    <a:pt x="258318" y="18288"/>
                  </a:lnTo>
                  <a:lnTo>
                    <a:pt x="258318" y="30099"/>
                  </a:lnTo>
                  <a:lnTo>
                    <a:pt x="292608" y="30099"/>
                  </a:lnTo>
                  <a:lnTo>
                    <a:pt x="292608" y="100457"/>
                  </a:lnTo>
                  <a:lnTo>
                    <a:pt x="319913" y="100457"/>
                  </a:lnTo>
                  <a:lnTo>
                    <a:pt x="319913" y="0"/>
                  </a:lnTo>
                  <a:close/>
                </a:path>
                <a:path w="391795" h="100964">
                  <a:moveTo>
                    <a:pt x="391312" y="82562"/>
                  </a:moveTo>
                  <a:lnTo>
                    <a:pt x="365252" y="82562"/>
                  </a:lnTo>
                  <a:lnTo>
                    <a:pt x="365252" y="100457"/>
                  </a:lnTo>
                  <a:lnTo>
                    <a:pt x="391312" y="100457"/>
                  </a:lnTo>
                  <a:lnTo>
                    <a:pt x="391312" y="82562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7945754" y="3375659"/>
              <a:ext cx="86487" cy="100456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7" name="object 57"/>
          <p:cNvGrpSpPr/>
          <p:nvPr/>
        </p:nvGrpSpPr>
        <p:grpSpPr>
          <a:xfrm>
            <a:off x="7208519" y="3573779"/>
            <a:ext cx="1034415" cy="180975"/>
            <a:chOff x="7208519" y="3573779"/>
            <a:chExt cx="1034415" cy="180975"/>
          </a:xfrm>
        </p:grpSpPr>
        <p:sp>
          <p:nvSpPr>
            <p:cNvPr id="58" name="object 58"/>
            <p:cNvSpPr/>
            <p:nvPr/>
          </p:nvSpPr>
          <p:spPr>
            <a:xfrm>
              <a:off x="7208519" y="3573779"/>
              <a:ext cx="1034415" cy="180975"/>
            </a:xfrm>
            <a:custGeom>
              <a:avLst/>
              <a:gdLst/>
              <a:ahLst/>
              <a:cxnLst/>
              <a:rect l="l" t="t" r="r" b="b"/>
              <a:pathLst>
                <a:path w="1034415" h="180975">
                  <a:moveTo>
                    <a:pt x="997965" y="0"/>
                  </a:moveTo>
                  <a:lnTo>
                    <a:pt x="36449" y="0"/>
                  </a:lnTo>
                  <a:lnTo>
                    <a:pt x="22225" y="1905"/>
                  </a:lnTo>
                  <a:lnTo>
                    <a:pt x="10668" y="6858"/>
                  </a:lnTo>
                  <a:lnTo>
                    <a:pt x="2921" y="14350"/>
                  </a:lnTo>
                  <a:lnTo>
                    <a:pt x="0" y="23495"/>
                  </a:lnTo>
                  <a:lnTo>
                    <a:pt x="0" y="157353"/>
                  </a:lnTo>
                  <a:lnTo>
                    <a:pt x="2921" y="166497"/>
                  </a:lnTo>
                  <a:lnTo>
                    <a:pt x="10668" y="173863"/>
                  </a:lnTo>
                  <a:lnTo>
                    <a:pt x="22225" y="178943"/>
                  </a:lnTo>
                  <a:lnTo>
                    <a:pt x="36449" y="180848"/>
                  </a:lnTo>
                  <a:lnTo>
                    <a:pt x="997965" y="180848"/>
                  </a:lnTo>
                  <a:lnTo>
                    <a:pt x="1012062" y="178943"/>
                  </a:lnTo>
                  <a:lnTo>
                    <a:pt x="1023747" y="173863"/>
                  </a:lnTo>
                  <a:lnTo>
                    <a:pt x="1031494" y="166497"/>
                  </a:lnTo>
                  <a:lnTo>
                    <a:pt x="1034414" y="157353"/>
                  </a:lnTo>
                  <a:lnTo>
                    <a:pt x="1034414" y="23495"/>
                  </a:lnTo>
                  <a:lnTo>
                    <a:pt x="1031494" y="14350"/>
                  </a:lnTo>
                  <a:lnTo>
                    <a:pt x="1023747" y="6858"/>
                  </a:lnTo>
                  <a:lnTo>
                    <a:pt x="1012062" y="1905"/>
                  </a:lnTo>
                  <a:lnTo>
                    <a:pt x="997965" y="0"/>
                  </a:lnTo>
                  <a:close/>
                </a:path>
              </a:pathLst>
            </a:custGeom>
            <a:solidFill>
              <a:srgbClr val="F8AA8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7418831" y="3614038"/>
              <a:ext cx="93725" cy="99441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7531862" y="3613403"/>
              <a:ext cx="392430" cy="100330"/>
            </a:xfrm>
            <a:custGeom>
              <a:avLst/>
              <a:gdLst/>
              <a:ahLst/>
              <a:cxnLst/>
              <a:rect l="l" t="t" r="r" b="b"/>
              <a:pathLst>
                <a:path w="392429" h="100329">
                  <a:moveTo>
                    <a:pt x="29006" y="673"/>
                  </a:moveTo>
                  <a:lnTo>
                    <a:pt x="0" y="673"/>
                  </a:lnTo>
                  <a:lnTo>
                    <a:pt x="0" y="100076"/>
                  </a:lnTo>
                  <a:lnTo>
                    <a:pt x="29006" y="100076"/>
                  </a:lnTo>
                  <a:lnTo>
                    <a:pt x="29006" y="673"/>
                  </a:lnTo>
                  <a:close/>
                </a:path>
                <a:path w="392429" h="100329">
                  <a:moveTo>
                    <a:pt x="165227" y="0"/>
                  </a:moveTo>
                  <a:lnTo>
                    <a:pt x="145923" y="0"/>
                  </a:lnTo>
                  <a:lnTo>
                    <a:pt x="144653" y="5715"/>
                  </a:lnTo>
                  <a:lnTo>
                    <a:pt x="140462" y="10160"/>
                  </a:lnTo>
                  <a:lnTo>
                    <a:pt x="126111" y="16383"/>
                  </a:lnTo>
                  <a:lnTo>
                    <a:pt x="116205" y="17907"/>
                  </a:lnTo>
                  <a:lnTo>
                    <a:pt x="103378" y="18288"/>
                  </a:lnTo>
                  <a:lnTo>
                    <a:pt x="103378" y="29972"/>
                  </a:lnTo>
                  <a:lnTo>
                    <a:pt x="137795" y="29972"/>
                  </a:lnTo>
                  <a:lnTo>
                    <a:pt x="137795" y="100076"/>
                  </a:lnTo>
                  <a:lnTo>
                    <a:pt x="165227" y="100076"/>
                  </a:lnTo>
                  <a:lnTo>
                    <a:pt x="165227" y="0"/>
                  </a:lnTo>
                  <a:close/>
                </a:path>
                <a:path w="392429" h="100329">
                  <a:moveTo>
                    <a:pt x="236689" y="82232"/>
                  </a:moveTo>
                  <a:lnTo>
                    <a:pt x="210566" y="82232"/>
                  </a:lnTo>
                  <a:lnTo>
                    <a:pt x="210566" y="100076"/>
                  </a:lnTo>
                  <a:lnTo>
                    <a:pt x="236689" y="100076"/>
                  </a:lnTo>
                  <a:lnTo>
                    <a:pt x="236689" y="82232"/>
                  </a:lnTo>
                  <a:close/>
                </a:path>
                <a:path w="392429" h="100329">
                  <a:moveTo>
                    <a:pt x="320675" y="0"/>
                  </a:moveTo>
                  <a:lnTo>
                    <a:pt x="301371" y="0"/>
                  </a:lnTo>
                  <a:lnTo>
                    <a:pt x="300101" y="5715"/>
                  </a:lnTo>
                  <a:lnTo>
                    <a:pt x="295910" y="10160"/>
                  </a:lnTo>
                  <a:lnTo>
                    <a:pt x="281559" y="16383"/>
                  </a:lnTo>
                  <a:lnTo>
                    <a:pt x="271653" y="17907"/>
                  </a:lnTo>
                  <a:lnTo>
                    <a:pt x="258953" y="18288"/>
                  </a:lnTo>
                  <a:lnTo>
                    <a:pt x="258953" y="29972"/>
                  </a:lnTo>
                  <a:lnTo>
                    <a:pt x="293243" y="29972"/>
                  </a:lnTo>
                  <a:lnTo>
                    <a:pt x="293243" y="100076"/>
                  </a:lnTo>
                  <a:lnTo>
                    <a:pt x="320675" y="100076"/>
                  </a:lnTo>
                  <a:lnTo>
                    <a:pt x="320675" y="0"/>
                  </a:lnTo>
                  <a:close/>
                </a:path>
                <a:path w="392429" h="100329">
                  <a:moveTo>
                    <a:pt x="392264" y="82232"/>
                  </a:moveTo>
                  <a:lnTo>
                    <a:pt x="366141" y="82232"/>
                  </a:lnTo>
                  <a:lnTo>
                    <a:pt x="366141" y="100076"/>
                  </a:lnTo>
                  <a:lnTo>
                    <a:pt x="392264" y="100076"/>
                  </a:lnTo>
                  <a:lnTo>
                    <a:pt x="392264" y="82232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7945246" y="3613403"/>
              <a:ext cx="87375" cy="101853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2" name="object 62"/>
          <p:cNvGrpSpPr/>
          <p:nvPr/>
        </p:nvGrpSpPr>
        <p:grpSpPr>
          <a:xfrm>
            <a:off x="7208519" y="4971288"/>
            <a:ext cx="1034415" cy="180975"/>
            <a:chOff x="7208519" y="4971288"/>
            <a:chExt cx="1034415" cy="180975"/>
          </a:xfrm>
        </p:grpSpPr>
        <p:sp>
          <p:nvSpPr>
            <p:cNvPr id="63" name="object 63"/>
            <p:cNvSpPr/>
            <p:nvPr/>
          </p:nvSpPr>
          <p:spPr>
            <a:xfrm>
              <a:off x="7208519" y="4971288"/>
              <a:ext cx="1034415" cy="180975"/>
            </a:xfrm>
            <a:custGeom>
              <a:avLst/>
              <a:gdLst/>
              <a:ahLst/>
              <a:cxnLst/>
              <a:rect l="l" t="t" r="r" b="b"/>
              <a:pathLst>
                <a:path w="1034415" h="180975">
                  <a:moveTo>
                    <a:pt x="997965" y="0"/>
                  </a:moveTo>
                  <a:lnTo>
                    <a:pt x="36449" y="0"/>
                  </a:lnTo>
                  <a:lnTo>
                    <a:pt x="22225" y="1905"/>
                  </a:lnTo>
                  <a:lnTo>
                    <a:pt x="10668" y="6857"/>
                  </a:lnTo>
                  <a:lnTo>
                    <a:pt x="2921" y="14350"/>
                  </a:lnTo>
                  <a:lnTo>
                    <a:pt x="0" y="23494"/>
                  </a:lnTo>
                  <a:lnTo>
                    <a:pt x="0" y="157353"/>
                  </a:lnTo>
                  <a:lnTo>
                    <a:pt x="2921" y="166497"/>
                  </a:lnTo>
                  <a:lnTo>
                    <a:pt x="10668" y="173862"/>
                  </a:lnTo>
                  <a:lnTo>
                    <a:pt x="22225" y="178943"/>
                  </a:lnTo>
                  <a:lnTo>
                    <a:pt x="36449" y="180848"/>
                  </a:lnTo>
                  <a:lnTo>
                    <a:pt x="997965" y="180848"/>
                  </a:lnTo>
                  <a:lnTo>
                    <a:pt x="1012062" y="178943"/>
                  </a:lnTo>
                  <a:lnTo>
                    <a:pt x="1023747" y="173862"/>
                  </a:lnTo>
                  <a:lnTo>
                    <a:pt x="1031494" y="166497"/>
                  </a:lnTo>
                  <a:lnTo>
                    <a:pt x="1034414" y="157353"/>
                  </a:lnTo>
                  <a:lnTo>
                    <a:pt x="1034414" y="23494"/>
                  </a:lnTo>
                  <a:lnTo>
                    <a:pt x="1031494" y="14350"/>
                  </a:lnTo>
                  <a:lnTo>
                    <a:pt x="1023747" y="6857"/>
                  </a:lnTo>
                  <a:lnTo>
                    <a:pt x="1012062" y="1905"/>
                  </a:lnTo>
                  <a:lnTo>
                    <a:pt x="997965" y="0"/>
                  </a:lnTo>
                  <a:close/>
                </a:path>
              </a:pathLst>
            </a:custGeom>
            <a:solidFill>
              <a:srgbClr val="F8AA8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7431023" y="5011547"/>
              <a:ext cx="93852" cy="99821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7544308" y="5010911"/>
              <a:ext cx="165735" cy="100965"/>
            </a:xfrm>
            <a:custGeom>
              <a:avLst/>
              <a:gdLst/>
              <a:ahLst/>
              <a:cxnLst/>
              <a:rect l="l" t="t" r="r" b="b"/>
              <a:pathLst>
                <a:path w="165734" h="100964">
                  <a:moveTo>
                    <a:pt x="29070" y="711"/>
                  </a:moveTo>
                  <a:lnTo>
                    <a:pt x="0" y="711"/>
                  </a:lnTo>
                  <a:lnTo>
                    <a:pt x="0" y="100457"/>
                  </a:lnTo>
                  <a:lnTo>
                    <a:pt x="29070" y="100457"/>
                  </a:lnTo>
                  <a:lnTo>
                    <a:pt x="29070" y="711"/>
                  </a:lnTo>
                  <a:close/>
                </a:path>
                <a:path w="165734" h="100964">
                  <a:moveTo>
                    <a:pt x="165481" y="0"/>
                  </a:moveTo>
                  <a:lnTo>
                    <a:pt x="146304" y="0"/>
                  </a:lnTo>
                  <a:lnTo>
                    <a:pt x="144907" y="5715"/>
                  </a:lnTo>
                  <a:lnTo>
                    <a:pt x="140716" y="10160"/>
                  </a:lnTo>
                  <a:lnTo>
                    <a:pt x="126365" y="16383"/>
                  </a:lnTo>
                  <a:lnTo>
                    <a:pt x="116459" y="18034"/>
                  </a:lnTo>
                  <a:lnTo>
                    <a:pt x="103632" y="18288"/>
                  </a:lnTo>
                  <a:lnTo>
                    <a:pt x="103632" y="30099"/>
                  </a:lnTo>
                  <a:lnTo>
                    <a:pt x="138049" y="30099"/>
                  </a:lnTo>
                  <a:lnTo>
                    <a:pt x="138049" y="100457"/>
                  </a:lnTo>
                  <a:lnTo>
                    <a:pt x="165481" y="100457"/>
                  </a:lnTo>
                  <a:lnTo>
                    <a:pt x="165481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7755635" y="5010913"/>
              <a:ext cx="265175" cy="102106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7" name="object 67"/>
          <p:cNvGrpSpPr/>
          <p:nvPr/>
        </p:nvGrpSpPr>
        <p:grpSpPr>
          <a:xfrm>
            <a:off x="7208519" y="5219700"/>
            <a:ext cx="1034415" cy="180975"/>
            <a:chOff x="7208519" y="5219700"/>
            <a:chExt cx="1034415" cy="180975"/>
          </a:xfrm>
        </p:grpSpPr>
        <p:sp>
          <p:nvSpPr>
            <p:cNvPr id="68" name="object 68"/>
            <p:cNvSpPr/>
            <p:nvPr/>
          </p:nvSpPr>
          <p:spPr>
            <a:xfrm>
              <a:off x="7208519" y="5219700"/>
              <a:ext cx="1034415" cy="180975"/>
            </a:xfrm>
            <a:custGeom>
              <a:avLst/>
              <a:gdLst/>
              <a:ahLst/>
              <a:cxnLst/>
              <a:rect l="l" t="t" r="r" b="b"/>
              <a:pathLst>
                <a:path w="1034415" h="180975">
                  <a:moveTo>
                    <a:pt x="997965" y="0"/>
                  </a:moveTo>
                  <a:lnTo>
                    <a:pt x="36449" y="0"/>
                  </a:lnTo>
                  <a:lnTo>
                    <a:pt x="22225" y="1905"/>
                  </a:lnTo>
                  <a:lnTo>
                    <a:pt x="10668" y="6857"/>
                  </a:lnTo>
                  <a:lnTo>
                    <a:pt x="2921" y="14350"/>
                  </a:lnTo>
                  <a:lnTo>
                    <a:pt x="0" y="23494"/>
                  </a:lnTo>
                  <a:lnTo>
                    <a:pt x="0" y="157353"/>
                  </a:lnTo>
                  <a:lnTo>
                    <a:pt x="2921" y="166497"/>
                  </a:lnTo>
                  <a:lnTo>
                    <a:pt x="10668" y="173862"/>
                  </a:lnTo>
                  <a:lnTo>
                    <a:pt x="22225" y="178943"/>
                  </a:lnTo>
                  <a:lnTo>
                    <a:pt x="36449" y="180847"/>
                  </a:lnTo>
                  <a:lnTo>
                    <a:pt x="997965" y="180847"/>
                  </a:lnTo>
                  <a:lnTo>
                    <a:pt x="1012062" y="178943"/>
                  </a:lnTo>
                  <a:lnTo>
                    <a:pt x="1023747" y="173862"/>
                  </a:lnTo>
                  <a:lnTo>
                    <a:pt x="1031494" y="166497"/>
                  </a:lnTo>
                  <a:lnTo>
                    <a:pt x="1034414" y="157353"/>
                  </a:lnTo>
                  <a:lnTo>
                    <a:pt x="1034414" y="23494"/>
                  </a:lnTo>
                  <a:lnTo>
                    <a:pt x="1031494" y="14350"/>
                  </a:lnTo>
                  <a:lnTo>
                    <a:pt x="1023747" y="6857"/>
                  </a:lnTo>
                  <a:lnTo>
                    <a:pt x="1012062" y="1905"/>
                  </a:lnTo>
                  <a:lnTo>
                    <a:pt x="997965" y="0"/>
                  </a:lnTo>
                  <a:close/>
                </a:path>
              </a:pathLst>
            </a:custGeom>
            <a:solidFill>
              <a:srgbClr val="F8AA8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7420355" y="5258434"/>
              <a:ext cx="93345" cy="101346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7533005" y="5257799"/>
              <a:ext cx="165100" cy="102235"/>
            </a:xfrm>
            <a:custGeom>
              <a:avLst/>
              <a:gdLst/>
              <a:ahLst/>
              <a:cxnLst/>
              <a:rect l="l" t="t" r="r" b="b"/>
              <a:pathLst>
                <a:path w="165100" h="102235">
                  <a:moveTo>
                    <a:pt x="28917" y="596"/>
                  </a:moveTo>
                  <a:lnTo>
                    <a:pt x="0" y="596"/>
                  </a:lnTo>
                  <a:lnTo>
                    <a:pt x="0" y="101854"/>
                  </a:lnTo>
                  <a:lnTo>
                    <a:pt x="28917" y="101854"/>
                  </a:lnTo>
                  <a:lnTo>
                    <a:pt x="28917" y="596"/>
                  </a:lnTo>
                  <a:close/>
                </a:path>
                <a:path w="165100" h="102235">
                  <a:moveTo>
                    <a:pt x="164592" y="0"/>
                  </a:moveTo>
                  <a:lnTo>
                    <a:pt x="145415" y="0"/>
                  </a:lnTo>
                  <a:lnTo>
                    <a:pt x="144145" y="5842"/>
                  </a:lnTo>
                  <a:lnTo>
                    <a:pt x="139954" y="10414"/>
                  </a:lnTo>
                  <a:lnTo>
                    <a:pt x="125730" y="16637"/>
                  </a:lnTo>
                  <a:lnTo>
                    <a:pt x="115824" y="18288"/>
                  </a:lnTo>
                  <a:lnTo>
                    <a:pt x="103124" y="18542"/>
                  </a:lnTo>
                  <a:lnTo>
                    <a:pt x="103124" y="30607"/>
                  </a:lnTo>
                  <a:lnTo>
                    <a:pt x="137414" y="30607"/>
                  </a:lnTo>
                  <a:lnTo>
                    <a:pt x="137414" y="101981"/>
                  </a:lnTo>
                  <a:lnTo>
                    <a:pt x="164592" y="101981"/>
                  </a:lnTo>
                  <a:lnTo>
                    <a:pt x="164592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7743443" y="5257800"/>
              <a:ext cx="289559" cy="103631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2" name="object 72"/>
          <p:cNvGrpSpPr/>
          <p:nvPr/>
        </p:nvGrpSpPr>
        <p:grpSpPr>
          <a:xfrm>
            <a:off x="7208519" y="5457444"/>
            <a:ext cx="1034415" cy="182880"/>
            <a:chOff x="7208519" y="5457444"/>
            <a:chExt cx="1034415" cy="182880"/>
          </a:xfrm>
        </p:grpSpPr>
        <p:sp>
          <p:nvSpPr>
            <p:cNvPr id="73" name="object 73"/>
            <p:cNvSpPr/>
            <p:nvPr/>
          </p:nvSpPr>
          <p:spPr>
            <a:xfrm>
              <a:off x="7208519" y="5457444"/>
              <a:ext cx="1034415" cy="182880"/>
            </a:xfrm>
            <a:custGeom>
              <a:avLst/>
              <a:gdLst/>
              <a:ahLst/>
              <a:cxnLst/>
              <a:rect l="l" t="t" r="r" b="b"/>
              <a:pathLst>
                <a:path w="1034415" h="182879">
                  <a:moveTo>
                    <a:pt x="997965" y="0"/>
                  </a:moveTo>
                  <a:lnTo>
                    <a:pt x="36449" y="0"/>
                  </a:lnTo>
                  <a:lnTo>
                    <a:pt x="22225" y="1904"/>
                  </a:lnTo>
                  <a:lnTo>
                    <a:pt x="10668" y="6984"/>
                  </a:lnTo>
                  <a:lnTo>
                    <a:pt x="2921" y="14477"/>
                  </a:lnTo>
                  <a:lnTo>
                    <a:pt x="0" y="23621"/>
                  </a:lnTo>
                  <a:lnTo>
                    <a:pt x="0" y="158686"/>
                  </a:lnTo>
                  <a:lnTo>
                    <a:pt x="2921" y="167868"/>
                  </a:lnTo>
                  <a:lnTo>
                    <a:pt x="10668" y="175386"/>
                  </a:lnTo>
                  <a:lnTo>
                    <a:pt x="22225" y="180466"/>
                  </a:lnTo>
                  <a:lnTo>
                    <a:pt x="36449" y="182333"/>
                  </a:lnTo>
                  <a:lnTo>
                    <a:pt x="997965" y="182333"/>
                  </a:lnTo>
                  <a:lnTo>
                    <a:pt x="1012062" y="180466"/>
                  </a:lnTo>
                  <a:lnTo>
                    <a:pt x="1023747" y="175386"/>
                  </a:lnTo>
                  <a:lnTo>
                    <a:pt x="1031494" y="167868"/>
                  </a:lnTo>
                  <a:lnTo>
                    <a:pt x="1034414" y="158686"/>
                  </a:lnTo>
                  <a:lnTo>
                    <a:pt x="1034414" y="23621"/>
                  </a:lnTo>
                  <a:lnTo>
                    <a:pt x="1031494" y="14477"/>
                  </a:lnTo>
                  <a:lnTo>
                    <a:pt x="1023747" y="6984"/>
                  </a:lnTo>
                  <a:lnTo>
                    <a:pt x="1012062" y="1904"/>
                  </a:lnTo>
                  <a:lnTo>
                    <a:pt x="997965" y="0"/>
                  </a:lnTo>
                  <a:close/>
                </a:path>
              </a:pathLst>
            </a:custGeom>
            <a:solidFill>
              <a:srgbClr val="F8AA8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7418831" y="5497703"/>
              <a:ext cx="93852" cy="99783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7532116" y="5497067"/>
              <a:ext cx="165735" cy="100965"/>
            </a:xfrm>
            <a:custGeom>
              <a:avLst/>
              <a:gdLst/>
              <a:ahLst/>
              <a:cxnLst/>
              <a:rect l="l" t="t" r="r" b="b"/>
              <a:pathLst>
                <a:path w="165734" h="100964">
                  <a:moveTo>
                    <a:pt x="29083" y="673"/>
                  </a:moveTo>
                  <a:lnTo>
                    <a:pt x="0" y="673"/>
                  </a:lnTo>
                  <a:lnTo>
                    <a:pt x="0" y="100406"/>
                  </a:lnTo>
                  <a:lnTo>
                    <a:pt x="29083" y="100406"/>
                  </a:lnTo>
                  <a:lnTo>
                    <a:pt x="29083" y="673"/>
                  </a:lnTo>
                  <a:close/>
                </a:path>
                <a:path w="165734" h="100964">
                  <a:moveTo>
                    <a:pt x="165481" y="0"/>
                  </a:moveTo>
                  <a:lnTo>
                    <a:pt x="146304" y="0"/>
                  </a:lnTo>
                  <a:lnTo>
                    <a:pt x="144907" y="5715"/>
                  </a:lnTo>
                  <a:lnTo>
                    <a:pt x="140716" y="10160"/>
                  </a:lnTo>
                  <a:lnTo>
                    <a:pt x="126365" y="16383"/>
                  </a:lnTo>
                  <a:lnTo>
                    <a:pt x="116459" y="18034"/>
                  </a:lnTo>
                  <a:lnTo>
                    <a:pt x="103632" y="18288"/>
                  </a:lnTo>
                  <a:lnTo>
                    <a:pt x="103632" y="30099"/>
                  </a:lnTo>
                  <a:lnTo>
                    <a:pt x="138049" y="30099"/>
                  </a:lnTo>
                  <a:lnTo>
                    <a:pt x="138049" y="100406"/>
                  </a:lnTo>
                  <a:lnTo>
                    <a:pt x="165481" y="100406"/>
                  </a:lnTo>
                  <a:lnTo>
                    <a:pt x="165481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7741919" y="5497068"/>
              <a:ext cx="291083" cy="102107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7" name="object 77"/>
          <p:cNvGrpSpPr/>
          <p:nvPr/>
        </p:nvGrpSpPr>
        <p:grpSpPr>
          <a:xfrm>
            <a:off x="7208519" y="4131564"/>
            <a:ext cx="1034415" cy="180975"/>
            <a:chOff x="7208519" y="4131564"/>
            <a:chExt cx="1034415" cy="180975"/>
          </a:xfrm>
        </p:grpSpPr>
        <p:sp>
          <p:nvSpPr>
            <p:cNvPr id="78" name="object 78"/>
            <p:cNvSpPr/>
            <p:nvPr/>
          </p:nvSpPr>
          <p:spPr>
            <a:xfrm>
              <a:off x="7208519" y="4131564"/>
              <a:ext cx="1034415" cy="180975"/>
            </a:xfrm>
            <a:custGeom>
              <a:avLst/>
              <a:gdLst/>
              <a:ahLst/>
              <a:cxnLst/>
              <a:rect l="l" t="t" r="r" b="b"/>
              <a:pathLst>
                <a:path w="1034415" h="180975">
                  <a:moveTo>
                    <a:pt x="997965" y="0"/>
                  </a:moveTo>
                  <a:lnTo>
                    <a:pt x="36449" y="0"/>
                  </a:lnTo>
                  <a:lnTo>
                    <a:pt x="22225" y="1905"/>
                  </a:lnTo>
                  <a:lnTo>
                    <a:pt x="10668" y="6858"/>
                  </a:lnTo>
                  <a:lnTo>
                    <a:pt x="2921" y="14350"/>
                  </a:lnTo>
                  <a:lnTo>
                    <a:pt x="0" y="23494"/>
                  </a:lnTo>
                  <a:lnTo>
                    <a:pt x="0" y="157353"/>
                  </a:lnTo>
                  <a:lnTo>
                    <a:pt x="2921" y="166497"/>
                  </a:lnTo>
                  <a:lnTo>
                    <a:pt x="10668" y="173862"/>
                  </a:lnTo>
                  <a:lnTo>
                    <a:pt x="22225" y="178943"/>
                  </a:lnTo>
                  <a:lnTo>
                    <a:pt x="36449" y="180848"/>
                  </a:lnTo>
                  <a:lnTo>
                    <a:pt x="997965" y="180848"/>
                  </a:lnTo>
                  <a:lnTo>
                    <a:pt x="1012062" y="178943"/>
                  </a:lnTo>
                  <a:lnTo>
                    <a:pt x="1023747" y="173862"/>
                  </a:lnTo>
                  <a:lnTo>
                    <a:pt x="1031494" y="166497"/>
                  </a:lnTo>
                  <a:lnTo>
                    <a:pt x="1034414" y="157353"/>
                  </a:lnTo>
                  <a:lnTo>
                    <a:pt x="1034414" y="23494"/>
                  </a:lnTo>
                  <a:lnTo>
                    <a:pt x="1031494" y="14350"/>
                  </a:lnTo>
                  <a:lnTo>
                    <a:pt x="1023747" y="6858"/>
                  </a:lnTo>
                  <a:lnTo>
                    <a:pt x="1012062" y="1905"/>
                  </a:lnTo>
                  <a:lnTo>
                    <a:pt x="997965" y="0"/>
                  </a:lnTo>
                  <a:close/>
                </a:path>
              </a:pathLst>
            </a:custGeom>
            <a:solidFill>
              <a:srgbClr val="9CC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7431023" y="4171823"/>
              <a:ext cx="93852" cy="101345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7544308" y="4171187"/>
              <a:ext cx="165735" cy="102235"/>
            </a:xfrm>
            <a:custGeom>
              <a:avLst/>
              <a:gdLst/>
              <a:ahLst/>
              <a:cxnLst/>
              <a:rect l="l" t="t" r="r" b="b"/>
              <a:pathLst>
                <a:path w="165734" h="102235">
                  <a:moveTo>
                    <a:pt x="29070" y="596"/>
                  </a:moveTo>
                  <a:lnTo>
                    <a:pt x="0" y="596"/>
                  </a:lnTo>
                  <a:lnTo>
                    <a:pt x="0" y="101854"/>
                  </a:lnTo>
                  <a:lnTo>
                    <a:pt x="29070" y="101854"/>
                  </a:lnTo>
                  <a:lnTo>
                    <a:pt x="29070" y="596"/>
                  </a:lnTo>
                  <a:close/>
                </a:path>
                <a:path w="165734" h="102235">
                  <a:moveTo>
                    <a:pt x="165481" y="0"/>
                  </a:moveTo>
                  <a:lnTo>
                    <a:pt x="146304" y="0"/>
                  </a:lnTo>
                  <a:lnTo>
                    <a:pt x="144907" y="5842"/>
                  </a:lnTo>
                  <a:lnTo>
                    <a:pt x="140716" y="10414"/>
                  </a:lnTo>
                  <a:lnTo>
                    <a:pt x="126365" y="16637"/>
                  </a:lnTo>
                  <a:lnTo>
                    <a:pt x="116459" y="18288"/>
                  </a:lnTo>
                  <a:lnTo>
                    <a:pt x="103632" y="18542"/>
                  </a:lnTo>
                  <a:lnTo>
                    <a:pt x="103632" y="30607"/>
                  </a:lnTo>
                  <a:lnTo>
                    <a:pt x="138049" y="30607"/>
                  </a:lnTo>
                  <a:lnTo>
                    <a:pt x="138049" y="101981"/>
                  </a:lnTo>
                  <a:lnTo>
                    <a:pt x="165481" y="101981"/>
                  </a:lnTo>
                  <a:lnTo>
                    <a:pt x="165481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7755635" y="4171189"/>
              <a:ext cx="265175" cy="102106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2" name="object 82"/>
          <p:cNvGrpSpPr/>
          <p:nvPr/>
        </p:nvGrpSpPr>
        <p:grpSpPr>
          <a:xfrm>
            <a:off x="7208519" y="4485132"/>
            <a:ext cx="1034415" cy="180975"/>
            <a:chOff x="7208519" y="4485132"/>
            <a:chExt cx="1034415" cy="180975"/>
          </a:xfrm>
        </p:grpSpPr>
        <p:sp>
          <p:nvSpPr>
            <p:cNvPr id="83" name="object 83"/>
            <p:cNvSpPr/>
            <p:nvPr/>
          </p:nvSpPr>
          <p:spPr>
            <a:xfrm>
              <a:off x="7208519" y="4485132"/>
              <a:ext cx="1034415" cy="180975"/>
            </a:xfrm>
            <a:custGeom>
              <a:avLst/>
              <a:gdLst/>
              <a:ahLst/>
              <a:cxnLst/>
              <a:rect l="l" t="t" r="r" b="b"/>
              <a:pathLst>
                <a:path w="1034415" h="180975">
                  <a:moveTo>
                    <a:pt x="997965" y="0"/>
                  </a:moveTo>
                  <a:lnTo>
                    <a:pt x="36449" y="0"/>
                  </a:lnTo>
                  <a:lnTo>
                    <a:pt x="22225" y="1905"/>
                  </a:lnTo>
                  <a:lnTo>
                    <a:pt x="10668" y="6858"/>
                  </a:lnTo>
                  <a:lnTo>
                    <a:pt x="2921" y="14351"/>
                  </a:lnTo>
                  <a:lnTo>
                    <a:pt x="0" y="23495"/>
                  </a:lnTo>
                  <a:lnTo>
                    <a:pt x="0" y="157353"/>
                  </a:lnTo>
                  <a:lnTo>
                    <a:pt x="2921" y="166497"/>
                  </a:lnTo>
                  <a:lnTo>
                    <a:pt x="10668" y="173863"/>
                  </a:lnTo>
                  <a:lnTo>
                    <a:pt x="22225" y="178943"/>
                  </a:lnTo>
                  <a:lnTo>
                    <a:pt x="36449" y="180848"/>
                  </a:lnTo>
                  <a:lnTo>
                    <a:pt x="997965" y="180848"/>
                  </a:lnTo>
                  <a:lnTo>
                    <a:pt x="1012062" y="178943"/>
                  </a:lnTo>
                  <a:lnTo>
                    <a:pt x="1023747" y="173863"/>
                  </a:lnTo>
                  <a:lnTo>
                    <a:pt x="1031494" y="166497"/>
                  </a:lnTo>
                  <a:lnTo>
                    <a:pt x="1034414" y="157353"/>
                  </a:lnTo>
                  <a:lnTo>
                    <a:pt x="1034414" y="23495"/>
                  </a:lnTo>
                  <a:lnTo>
                    <a:pt x="1031494" y="14351"/>
                  </a:lnTo>
                  <a:lnTo>
                    <a:pt x="1023747" y="6858"/>
                  </a:lnTo>
                  <a:lnTo>
                    <a:pt x="1012062" y="1905"/>
                  </a:lnTo>
                  <a:lnTo>
                    <a:pt x="997965" y="0"/>
                  </a:lnTo>
                  <a:close/>
                </a:path>
              </a:pathLst>
            </a:custGeom>
            <a:solidFill>
              <a:srgbClr val="9CC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7420355" y="4525391"/>
              <a:ext cx="93345" cy="99821"/>
            </a:xfrm>
            <a:prstGeom prst="rect">
              <a:avLst/>
            </a:prstGeom>
            <a:blipFill>
              <a:blip r:embed="rId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7533005" y="4524755"/>
              <a:ext cx="165100" cy="100965"/>
            </a:xfrm>
            <a:custGeom>
              <a:avLst/>
              <a:gdLst/>
              <a:ahLst/>
              <a:cxnLst/>
              <a:rect l="l" t="t" r="r" b="b"/>
              <a:pathLst>
                <a:path w="165100" h="100964">
                  <a:moveTo>
                    <a:pt x="28917" y="711"/>
                  </a:moveTo>
                  <a:lnTo>
                    <a:pt x="0" y="711"/>
                  </a:lnTo>
                  <a:lnTo>
                    <a:pt x="0" y="100457"/>
                  </a:lnTo>
                  <a:lnTo>
                    <a:pt x="28917" y="100457"/>
                  </a:lnTo>
                  <a:lnTo>
                    <a:pt x="28917" y="711"/>
                  </a:lnTo>
                  <a:close/>
                </a:path>
                <a:path w="165100" h="100964">
                  <a:moveTo>
                    <a:pt x="164592" y="0"/>
                  </a:moveTo>
                  <a:lnTo>
                    <a:pt x="145415" y="0"/>
                  </a:lnTo>
                  <a:lnTo>
                    <a:pt x="144145" y="5715"/>
                  </a:lnTo>
                  <a:lnTo>
                    <a:pt x="139954" y="10160"/>
                  </a:lnTo>
                  <a:lnTo>
                    <a:pt x="125730" y="16383"/>
                  </a:lnTo>
                  <a:lnTo>
                    <a:pt x="115824" y="18034"/>
                  </a:lnTo>
                  <a:lnTo>
                    <a:pt x="103124" y="18288"/>
                  </a:lnTo>
                  <a:lnTo>
                    <a:pt x="103124" y="30099"/>
                  </a:lnTo>
                  <a:lnTo>
                    <a:pt x="137414" y="30099"/>
                  </a:lnTo>
                  <a:lnTo>
                    <a:pt x="137414" y="100457"/>
                  </a:lnTo>
                  <a:lnTo>
                    <a:pt x="164592" y="100457"/>
                  </a:lnTo>
                  <a:lnTo>
                    <a:pt x="164592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7743443" y="4524756"/>
              <a:ext cx="289559" cy="100583"/>
            </a:xfrm>
            <a:prstGeom prst="rect">
              <a:avLst/>
            </a:prstGeom>
            <a:blipFill>
              <a:blip r:embed="rId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7" name="object 87"/>
          <p:cNvSpPr/>
          <p:nvPr/>
        </p:nvSpPr>
        <p:spPr>
          <a:xfrm>
            <a:off x="4165091" y="2598420"/>
            <a:ext cx="359663" cy="109727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8398764" y="3371088"/>
            <a:ext cx="320040" cy="109727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8398764" y="4354067"/>
            <a:ext cx="320040" cy="1097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8398764" y="5256276"/>
            <a:ext cx="320040" cy="1097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 txBox="1"/>
          <p:nvPr/>
        </p:nvSpPr>
        <p:spPr>
          <a:xfrm>
            <a:off x="5219446" y="5780023"/>
            <a:ext cx="30918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221F1F"/>
                </a:solidFill>
                <a:latin typeface="Arial"/>
                <a:cs typeface="Arial"/>
              </a:rPr>
              <a:t>Connecting POs to</a:t>
            </a:r>
            <a:r>
              <a:rPr dirty="0" sz="1600" spc="-65" b="1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221F1F"/>
                </a:solidFill>
                <a:latin typeface="Arial"/>
                <a:cs typeface="Arial"/>
              </a:rPr>
              <a:t>Assessment</a:t>
            </a:r>
            <a:endParaRPr sz="160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8518906" y="6471920"/>
            <a:ext cx="1047750" cy="1282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93" name="object 93"/>
          <p:cNvSpPr txBox="1">
            <a:spLocks noGrp="1"/>
          </p:cNvSpPr>
          <p:nvPr>
            <p:ph type="title"/>
          </p:nvPr>
        </p:nvSpPr>
        <p:spPr>
          <a:xfrm>
            <a:off x="997102" y="688289"/>
            <a:ext cx="10340340" cy="2692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Once</a:t>
            </a:r>
            <a:r>
              <a:rPr dirty="0" sz="1600" spc="2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the</a:t>
            </a:r>
            <a:r>
              <a:rPr dirty="0" sz="1600" spc="2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above</a:t>
            </a:r>
            <a:r>
              <a:rPr dirty="0" sz="1600" spc="1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process</a:t>
            </a:r>
            <a:r>
              <a:rPr dirty="0" sz="1600" spc="1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is</a:t>
            </a:r>
            <a:r>
              <a:rPr dirty="0" sz="1600" spc="1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completed</a:t>
            </a:r>
            <a:r>
              <a:rPr dirty="0" sz="1600" spc="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for</a:t>
            </a:r>
            <a:r>
              <a:rPr dirty="0" sz="1600" spc="1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the</a:t>
            </a:r>
            <a:r>
              <a:rPr dirty="0" sz="1600" spc="2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program,</a:t>
            </a:r>
            <a:r>
              <a:rPr dirty="0" sz="1600" spc="3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the</a:t>
            </a:r>
            <a:r>
              <a:rPr dirty="0" sz="1600" spc="1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assessment</a:t>
            </a:r>
            <a:r>
              <a:rPr dirty="0" sz="1600" spc="1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of</a:t>
            </a:r>
            <a:r>
              <a:rPr dirty="0" sz="1600" spc="1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COs</a:t>
            </a:r>
            <a:r>
              <a:rPr dirty="0" sz="1600" spc="25" b="1">
                <a:latin typeface="Calibri"/>
                <a:cs typeface="Calibri"/>
              </a:rPr>
              <a:t> </a:t>
            </a:r>
            <a:r>
              <a:rPr dirty="0" sz="1600" spc="-15" b="1">
                <a:latin typeface="Calibri"/>
                <a:cs typeface="Calibri"/>
              </a:rPr>
              <a:t>for</a:t>
            </a:r>
            <a:r>
              <a:rPr dirty="0" sz="1600" spc="1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all</a:t>
            </a:r>
            <a:r>
              <a:rPr dirty="0" sz="1600" spc="2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the</a:t>
            </a:r>
            <a:r>
              <a:rPr dirty="0" sz="1600" spc="1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courses</a:t>
            </a:r>
            <a:r>
              <a:rPr dirty="0" sz="1600" spc="1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is</a:t>
            </a:r>
            <a:r>
              <a:rPr dirty="0" sz="1600" spc="1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designed</a:t>
            </a:r>
            <a:r>
              <a:rPr dirty="0" sz="1600" spc="5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by</a:t>
            </a:r>
            <a:r>
              <a:rPr dirty="0" sz="1600" spc="1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connecting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997102" y="932205"/>
            <a:ext cx="10344150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50000"/>
              </a:lnSpc>
              <a:spcBef>
                <a:spcPts val="100"/>
              </a:spcBef>
            </a:pPr>
            <a:r>
              <a:rPr dirty="0" sz="1600" spc="-5" b="1">
                <a:latin typeface="Calibri"/>
                <a:cs typeface="Calibri"/>
              </a:rPr>
              <a:t>assessment questions </a:t>
            </a:r>
            <a:r>
              <a:rPr dirty="0" sz="1600" b="1">
                <a:latin typeface="Calibri"/>
                <a:cs typeface="Calibri"/>
              </a:rPr>
              <a:t>(used </a:t>
            </a:r>
            <a:r>
              <a:rPr dirty="0" sz="1600" spc="-5" b="1">
                <a:latin typeface="Calibri"/>
                <a:cs typeface="Calibri"/>
              </a:rPr>
              <a:t>in various assessment tools) </a:t>
            </a:r>
            <a:r>
              <a:rPr dirty="0" sz="1600" spc="-10" b="1">
                <a:latin typeface="Calibri"/>
                <a:cs typeface="Calibri"/>
              </a:rPr>
              <a:t>to the PIs. By following </a:t>
            </a:r>
            <a:r>
              <a:rPr dirty="0" sz="1600" spc="-5" b="1">
                <a:latin typeface="Calibri"/>
                <a:cs typeface="Calibri"/>
              </a:rPr>
              <a:t>this </a:t>
            </a:r>
            <a:r>
              <a:rPr dirty="0" sz="1600" spc="-10" b="1">
                <a:latin typeface="Calibri"/>
                <a:cs typeface="Calibri"/>
              </a:rPr>
              <a:t>process, where examination  </a:t>
            </a:r>
            <a:r>
              <a:rPr dirty="0" sz="1600" spc="-5" b="1">
                <a:latin typeface="Calibri"/>
                <a:cs typeface="Calibri"/>
              </a:rPr>
              <a:t>questions </a:t>
            </a:r>
            <a:r>
              <a:rPr dirty="0" sz="1600" spc="-10" b="1">
                <a:latin typeface="Calibri"/>
                <a:cs typeface="Calibri"/>
              </a:rPr>
              <a:t>map </a:t>
            </a:r>
            <a:r>
              <a:rPr dirty="0" sz="1600" spc="-5" b="1">
                <a:latin typeface="Calibri"/>
                <a:cs typeface="Calibri"/>
              </a:rPr>
              <a:t>with </a:t>
            </a:r>
            <a:r>
              <a:rPr dirty="0" sz="1600" spc="-10" b="1">
                <a:latin typeface="Calibri"/>
                <a:cs typeface="Calibri"/>
              </a:rPr>
              <a:t>PIs, we </a:t>
            </a:r>
            <a:r>
              <a:rPr dirty="0" sz="1600" spc="-15" b="1">
                <a:latin typeface="Calibri"/>
                <a:cs typeface="Calibri"/>
              </a:rPr>
              <a:t>get </a:t>
            </a:r>
            <a:r>
              <a:rPr dirty="0" sz="1600" spc="-5" b="1">
                <a:latin typeface="Calibri"/>
                <a:cs typeface="Calibri"/>
              </a:rPr>
              <a:t>clarity and </a:t>
            </a:r>
            <a:r>
              <a:rPr dirty="0" sz="1600" spc="-15" b="1">
                <a:latin typeface="Calibri"/>
                <a:cs typeface="Calibri"/>
              </a:rPr>
              <a:t>better </a:t>
            </a:r>
            <a:r>
              <a:rPr dirty="0" sz="1600" spc="-5" b="1">
                <a:latin typeface="Calibri"/>
                <a:cs typeface="Calibri"/>
              </a:rPr>
              <a:t>resolution </a:t>
            </a:r>
            <a:r>
              <a:rPr dirty="0" sz="1600" spc="-10" b="1">
                <a:latin typeface="Calibri"/>
                <a:cs typeface="Calibri"/>
              </a:rPr>
              <a:t>for </a:t>
            </a:r>
            <a:r>
              <a:rPr dirty="0" sz="1600" spc="-5" b="1">
                <a:latin typeface="Calibri"/>
                <a:cs typeface="Calibri"/>
              </a:rPr>
              <a:t>the assessment </a:t>
            </a:r>
            <a:r>
              <a:rPr dirty="0" sz="1600" b="1">
                <a:latin typeface="Calibri"/>
                <a:cs typeface="Calibri"/>
              </a:rPr>
              <a:t>of </a:t>
            </a:r>
            <a:r>
              <a:rPr dirty="0" sz="1600" spc="-10" b="1">
                <a:latin typeface="Calibri"/>
                <a:cs typeface="Calibri"/>
              </a:rPr>
              <a:t>COs </a:t>
            </a:r>
            <a:r>
              <a:rPr dirty="0" sz="1600" b="1">
                <a:latin typeface="Calibri"/>
                <a:cs typeface="Calibri"/>
              </a:rPr>
              <a:t>and </a:t>
            </a:r>
            <a:r>
              <a:rPr dirty="0" sz="1600" spc="-5" b="1">
                <a:latin typeface="Calibri"/>
                <a:cs typeface="Calibri"/>
              </a:rPr>
              <a:t>POs. </a:t>
            </a:r>
            <a:r>
              <a:rPr dirty="0" sz="1600" spc="-10" b="1">
                <a:latin typeface="Calibri"/>
                <a:cs typeface="Calibri"/>
              </a:rPr>
              <a:t>The pictorial  representation </a:t>
            </a:r>
            <a:r>
              <a:rPr dirty="0" sz="1600" b="1">
                <a:latin typeface="Calibri"/>
                <a:cs typeface="Calibri"/>
              </a:rPr>
              <a:t>of </a:t>
            </a:r>
            <a:r>
              <a:rPr dirty="0" sz="1600" spc="-10" b="1">
                <a:latin typeface="Calibri"/>
                <a:cs typeface="Calibri"/>
              </a:rPr>
              <a:t>the process </a:t>
            </a:r>
            <a:r>
              <a:rPr dirty="0" sz="1600" spc="-5" b="1">
                <a:latin typeface="Calibri"/>
                <a:cs typeface="Calibri"/>
              </a:rPr>
              <a:t>is </a:t>
            </a:r>
            <a:r>
              <a:rPr dirty="0" sz="1600" spc="-10" b="1">
                <a:latin typeface="Calibri"/>
                <a:cs typeface="Calibri"/>
              </a:rPr>
              <a:t>given </a:t>
            </a:r>
            <a:r>
              <a:rPr dirty="0" sz="1600" spc="-5" b="1">
                <a:latin typeface="Calibri"/>
                <a:cs typeface="Calibri"/>
              </a:rPr>
              <a:t>in Figure</a:t>
            </a:r>
            <a:r>
              <a:rPr dirty="0" sz="1600" spc="9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below: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1"/>
            <a:ext cx="1489075" cy="111125"/>
            <a:chOff x="10703052" y="6472431"/>
            <a:chExt cx="1489075" cy="111125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1"/>
              <a:ext cx="752475" cy="111125"/>
            </a:xfrm>
            <a:custGeom>
              <a:avLst/>
              <a:gdLst/>
              <a:ahLst/>
              <a:cxnLst/>
              <a:rect l="l" t="t" r="r" b="b"/>
              <a:pathLst>
                <a:path w="752475" h="111125">
                  <a:moveTo>
                    <a:pt x="752246" y="0"/>
                  </a:moveTo>
                  <a:lnTo>
                    <a:pt x="0" y="0"/>
                  </a:lnTo>
                  <a:lnTo>
                    <a:pt x="0" y="111032"/>
                  </a:lnTo>
                  <a:lnTo>
                    <a:pt x="752246" y="111032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49490" y="298195"/>
          <a:ext cx="10718165" cy="4102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"/>
                <a:gridCol w="10045700"/>
              </a:tblGrid>
              <a:tr h="397509">
                <a:tc>
                  <a:txBody>
                    <a:bodyPr/>
                    <a:lstStyle/>
                    <a:p>
                      <a:pPr marL="290830">
                        <a:lnSpc>
                          <a:spcPts val="2840"/>
                        </a:lnSpc>
                        <a:spcBef>
                          <a:spcPts val="190"/>
                        </a:spcBef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29497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2840"/>
                        </a:lnSpc>
                        <a:spcBef>
                          <a:spcPts val="190"/>
                        </a:spcBef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Program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Outcomes – </a:t>
                      </a:r>
                      <a:r>
                        <a:rPr dirty="0" sz="2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Competencies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2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Performance</a:t>
                      </a:r>
                      <a:r>
                        <a:rPr dirty="0" sz="2400" spc="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Indicators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9607042" y="6480004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999978" y="6484721"/>
            <a:ext cx="1619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23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9968" y="782167"/>
            <a:ext cx="9705340" cy="695960"/>
          </a:xfrm>
          <a:prstGeom prst="rect">
            <a:avLst/>
          </a:prstGeom>
        </p:spPr>
        <p:txBody>
          <a:bodyPr wrap="square" lIns="0" tIns="12636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Following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table gives the suggestive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list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of competencies and associated performance indicators for each of the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PO</a:t>
            </a:r>
            <a:r>
              <a:rPr dirty="0" sz="1450" spc="12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in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u="heavy" sz="1450" spc="5" b="1" i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Arial"/>
                <a:cs typeface="Arial"/>
              </a:rPr>
              <a:t>Mechanical Engineering</a:t>
            </a:r>
            <a:r>
              <a:rPr dirty="0" u="heavy" sz="1450" spc="25" b="1" i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450" spc="5" b="1" i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Arial"/>
                <a:cs typeface="Arial"/>
              </a:rPr>
              <a:t>Program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.</a:t>
            </a:r>
            <a:endParaRPr sz="145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749490" y="1569719"/>
          <a:ext cx="10758805" cy="4572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3245"/>
                <a:gridCol w="4411345"/>
                <a:gridCol w="517525"/>
                <a:gridCol w="5248275"/>
              </a:tblGrid>
              <a:tr h="5527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PO 1: Engineering knowledge: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Apply the knowledge of mathematics, science, engineering fundamentals,</a:t>
                      </a:r>
                      <a:r>
                        <a:rPr dirty="0" sz="1300" spc="9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an engineering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specialisation for the solution of complex engineering</a:t>
                      </a:r>
                      <a:r>
                        <a:rPr dirty="0" sz="1300" spc="17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problems.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70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  <a:tc>
                  <a:txBody>
                    <a:bodyPr/>
                    <a:lstStyle/>
                    <a:p>
                      <a:pPr marL="21342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5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Competency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304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5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Indicators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304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</a:tr>
              <a:tr h="14593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L="19685">
                        <a:lnSpc>
                          <a:spcPct val="100000"/>
                        </a:lnSpc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1.1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 competence in mathematical</a:t>
                      </a:r>
                      <a:r>
                        <a:rPr dirty="0" sz="1300" spc="14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modelling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1.1.1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1.1.2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46355" marR="192405" indent="-9525">
                        <a:lnSpc>
                          <a:spcPct val="115399"/>
                        </a:lnSpc>
                        <a:spcBef>
                          <a:spcPts val="20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Apply mathematical techniques such as calculus, linear algebra, and  statistics to solve</a:t>
                      </a:r>
                      <a:r>
                        <a:rPr dirty="0" sz="1300" spc="5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problems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46355" marR="718185" indent="-9525">
                        <a:lnSpc>
                          <a:spcPct val="121500"/>
                        </a:lnSpc>
                        <a:spcBef>
                          <a:spcPts val="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Apply advanced mathematical techniques to model and solve  mechanical engineering</a:t>
                      </a:r>
                      <a:r>
                        <a:rPr dirty="0" sz="1300" spc="7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problems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540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  <a:tr h="6421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L="19685">
                        <a:lnSpc>
                          <a:spcPct val="100000"/>
                        </a:lnSpc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1.2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 competence in basic</a:t>
                      </a:r>
                      <a:r>
                        <a:rPr dirty="0" sz="1300" spc="10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sciences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5565">
                        <a:lnSpc>
                          <a:spcPct val="100000"/>
                        </a:lnSpc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1.2.1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Apply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laws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natural science to an engineering</a:t>
                      </a:r>
                      <a:r>
                        <a:rPr dirty="0" sz="1300" spc="16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problem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  <a:tr h="7076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L="19685">
                        <a:lnSpc>
                          <a:spcPct val="100000"/>
                        </a:lnSpc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1.3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 competence in engineering</a:t>
                      </a:r>
                      <a:r>
                        <a:rPr dirty="0" sz="1300" spc="15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fundamentals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5565">
                        <a:lnSpc>
                          <a:spcPct val="100000"/>
                        </a:lnSpc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1.3.1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Apply fundamental engineering concepts to solve</a:t>
                      </a:r>
                      <a:r>
                        <a:rPr dirty="0" sz="1300" spc="18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engineering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6355">
                        <a:lnSpc>
                          <a:spcPts val="1555"/>
                        </a:lnSpc>
                        <a:spcBef>
                          <a:spcPts val="229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problems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  <a:tr h="890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 marL="19685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1.4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 competence in specialized</a:t>
                      </a:r>
                      <a:r>
                        <a:rPr dirty="0" sz="1300" spc="1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engineering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300" spc="-5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knowledge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the</a:t>
                      </a:r>
                      <a:r>
                        <a:rPr dirty="0" sz="1300" spc="5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program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5565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1.4.1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Apply Mechanical engineering concepts to solve</a:t>
                      </a:r>
                      <a:r>
                        <a:rPr dirty="0" sz="1300" spc="17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engineering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635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problems.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1"/>
            <a:ext cx="1489075" cy="111125"/>
            <a:chOff x="10703052" y="6472431"/>
            <a:chExt cx="1489075" cy="111125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1"/>
              <a:ext cx="752475" cy="111125"/>
            </a:xfrm>
            <a:custGeom>
              <a:avLst/>
              <a:gdLst/>
              <a:ahLst/>
              <a:cxnLst/>
              <a:rect l="l" t="t" r="r" b="b"/>
              <a:pathLst>
                <a:path w="752475" h="111125">
                  <a:moveTo>
                    <a:pt x="752246" y="0"/>
                  </a:moveTo>
                  <a:lnTo>
                    <a:pt x="0" y="0"/>
                  </a:lnTo>
                  <a:lnTo>
                    <a:pt x="0" y="111032"/>
                  </a:lnTo>
                  <a:lnTo>
                    <a:pt x="752246" y="111032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66457" y="871982"/>
          <a:ext cx="10702290" cy="2594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8780"/>
                <a:gridCol w="2521585"/>
                <a:gridCol w="510540"/>
                <a:gridCol w="7252969"/>
              </a:tblGrid>
              <a:tr h="5984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dirty="0" sz="1300" spc="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2:</a:t>
                      </a:r>
                      <a:r>
                        <a:rPr dirty="0" sz="1300" spc="3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Problem</a:t>
                      </a:r>
                      <a:r>
                        <a:rPr dirty="0" sz="1300" spc="1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analysis:</a:t>
                      </a:r>
                      <a:r>
                        <a:rPr dirty="0" sz="1300" spc="9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Identify,</a:t>
                      </a:r>
                      <a:r>
                        <a:rPr dirty="0" sz="1300" spc="4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formulate,</a:t>
                      </a:r>
                      <a:r>
                        <a:rPr dirty="0" sz="1300" spc="5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research</a:t>
                      </a:r>
                      <a:r>
                        <a:rPr dirty="0" sz="1300" spc="3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literature,</a:t>
                      </a:r>
                      <a:r>
                        <a:rPr dirty="0" sz="1300" spc="4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300" spc="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analyse</a:t>
                      </a:r>
                      <a:r>
                        <a:rPr dirty="0" sz="1300" spc="4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complex</a:t>
                      </a:r>
                      <a:r>
                        <a:rPr dirty="0" sz="1300" spc="3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engineering</a:t>
                      </a:r>
                      <a:r>
                        <a:rPr dirty="0" sz="1300" spc="5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problems</a:t>
                      </a:r>
                      <a:r>
                        <a:rPr dirty="0" sz="1300" spc="3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reaching</a:t>
                      </a:r>
                      <a:r>
                        <a:rPr dirty="0" sz="1300" spc="6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substantiated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conclusions using first principles of mathematics, natural sciences, and engineering</a:t>
                      </a:r>
                      <a:r>
                        <a:rPr dirty="0" sz="1300" spc="27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sciences.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838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45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742315">
                        <a:lnSpc>
                          <a:spcPts val="1864"/>
                        </a:lnSpc>
                        <a:spcBef>
                          <a:spcPts val="755"/>
                        </a:spcBef>
                      </a:pPr>
                      <a:r>
                        <a:rPr dirty="0" sz="16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Competency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958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  <a:spcBef>
                          <a:spcPts val="755"/>
                        </a:spcBef>
                      </a:pPr>
                      <a:r>
                        <a:rPr dirty="0" sz="16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Indicators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958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  <a:tr h="16398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2.1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25400" marR="245110">
                        <a:lnSpc>
                          <a:spcPct val="114999"/>
                        </a:lnSpc>
                      </a:pPr>
                      <a:r>
                        <a:rPr dirty="0" sz="1300" spc="-5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Demonstrate an ability to 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identify and formulate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complex  engineering</a:t>
                      </a:r>
                      <a:r>
                        <a:rPr dirty="0" sz="1300" spc="4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problem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2.1.1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52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2.1.2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2.1.3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5875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Articulate problem statements and identify</a:t>
                      </a:r>
                      <a:r>
                        <a:rPr dirty="0" sz="1300" spc="14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objectives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Identify engineering systems, variables, and parameters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solve the</a:t>
                      </a:r>
                      <a:r>
                        <a:rPr dirty="0" sz="1300" spc="34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problems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139065" marR="441325" indent="-47625">
                        <a:lnSpc>
                          <a:spcPct val="206199"/>
                        </a:lnSpc>
                        <a:spcBef>
                          <a:spcPts val="10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Identify the mathematical, engineering and other relevant knowledge that applies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a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given 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problem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5875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9607042" y="6480004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999978" y="6484721"/>
            <a:ext cx="1619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24</a:t>
            </a:r>
            <a:endParaRPr sz="650">
              <a:latin typeface="Calibri"/>
              <a:cs typeface="Calibri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768032" y="3562286"/>
          <a:ext cx="10697210" cy="2132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8780"/>
                <a:gridCol w="2521585"/>
                <a:gridCol w="510540"/>
                <a:gridCol w="7252969"/>
              </a:tblGrid>
              <a:tr h="21224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2.2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400" marR="163830">
                        <a:lnSpc>
                          <a:spcPct val="150100"/>
                        </a:lnSpc>
                        <a:spcBef>
                          <a:spcPts val="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 an ability to 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formulate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 solution plan and  methodology for </a:t>
                      </a:r>
                      <a:r>
                        <a:rPr dirty="0" sz="1300" spc="-5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an engineering  problem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2.2.1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5250">
                        <a:lnSpc>
                          <a:spcPct val="100000"/>
                        </a:lnSpc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2.2.2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95250">
                        <a:lnSpc>
                          <a:spcPct val="100000"/>
                        </a:lnSpc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2.2.3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5250">
                        <a:lnSpc>
                          <a:spcPct val="100000"/>
                        </a:lnSpc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2.2.4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593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Reframe complex problems into interconnected</a:t>
                      </a:r>
                      <a:r>
                        <a:rPr dirty="0" sz="1300" spc="16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sub-problems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dirty="0" sz="1300" spc="-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Identify,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assemble and evaluate information and</a:t>
                      </a:r>
                      <a:r>
                        <a:rPr dirty="0" sz="1300" spc="24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resources.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Identify existing processes/solution</a:t>
                      </a:r>
                      <a:r>
                        <a:rPr dirty="0" sz="1300" spc="13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methods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solving the problem, including forming justified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approximations and</a:t>
                      </a:r>
                      <a:r>
                        <a:rPr dirty="0" sz="1300" spc="6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assumptions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Compare and contrast alternative solution processes to select the best</a:t>
                      </a:r>
                      <a:r>
                        <a:rPr dirty="0" sz="1300" spc="254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process.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593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1"/>
            <a:ext cx="1489075" cy="111125"/>
            <a:chOff x="10703052" y="6472431"/>
            <a:chExt cx="1489075" cy="111125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1"/>
              <a:ext cx="752475" cy="111125"/>
            </a:xfrm>
            <a:custGeom>
              <a:avLst/>
              <a:gdLst/>
              <a:ahLst/>
              <a:cxnLst/>
              <a:rect l="l" t="t" r="r" b="b"/>
              <a:pathLst>
                <a:path w="752475" h="111125">
                  <a:moveTo>
                    <a:pt x="752246" y="0"/>
                  </a:moveTo>
                  <a:lnTo>
                    <a:pt x="0" y="0"/>
                  </a:lnTo>
                  <a:lnTo>
                    <a:pt x="0" y="111032"/>
                  </a:lnTo>
                  <a:lnTo>
                    <a:pt x="752246" y="111032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11466" y="685482"/>
          <a:ext cx="10753725" cy="4581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2765"/>
                <a:gridCol w="3001010"/>
                <a:gridCol w="655320"/>
                <a:gridCol w="6550659"/>
              </a:tblGrid>
              <a:tr h="20292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2.3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 ability to</a:t>
                      </a:r>
                      <a:r>
                        <a:rPr dirty="0" sz="1300" spc="8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formulate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dirty="0" sz="1300" spc="-5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and interpret a</a:t>
                      </a:r>
                      <a:r>
                        <a:rPr dirty="0" sz="1300" spc="45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model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2.3.1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54940">
                        <a:lnSpc>
                          <a:spcPct val="100000"/>
                        </a:lnSpc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2.3.2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5875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45720" marR="550545">
                        <a:lnSpc>
                          <a:spcPts val="3120"/>
                        </a:lnSpc>
                        <a:spcBef>
                          <a:spcPts val="5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Combine scientific principles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engineering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concepts to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formulate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model/s  (mathematical or otherwise) of a system or process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that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is appropriate</a:t>
                      </a:r>
                      <a:r>
                        <a:rPr dirty="0" sz="1300" spc="7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terms of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applicability and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required</a:t>
                      </a:r>
                      <a:r>
                        <a:rPr dirty="0" sz="1300" spc="10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accuracy.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5720" marR="388620">
                        <a:lnSpc>
                          <a:spcPts val="3229"/>
                        </a:lnSpc>
                        <a:spcBef>
                          <a:spcPts val="370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Identify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assumptions (mathematical and physical)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necessary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allow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modeling of a  system at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level of accuracy</a:t>
                      </a:r>
                      <a:r>
                        <a:rPr dirty="0" sz="1300" spc="14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required.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  <a:tr h="546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  <a:tr h="3782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0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2.4.1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5875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Apply engineering mathematics and computations to solve mathematical</a:t>
                      </a:r>
                      <a:r>
                        <a:rPr dirty="0" sz="1300" spc="27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models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5875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BC187"/>
                    </a:solidFill>
                  </a:tcPr>
                </a:tc>
              </a:tr>
              <a:tr h="204513"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25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2.4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485"/>
                        </a:lnSpc>
                        <a:spcBef>
                          <a:spcPts val="25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 ability to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execute</a:t>
                      </a:r>
                      <a:r>
                        <a:rPr dirty="0" sz="1300" spc="13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</a:tr>
              <a:tr h="3536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solution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process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analyze</a:t>
                      </a:r>
                      <a:r>
                        <a:rPr dirty="0" sz="1300" spc="114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results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958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320">
                        <a:lnSpc>
                          <a:spcPts val="1440"/>
                        </a:lnSpc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2.4.2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1440"/>
                        </a:lnSpc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Produce and validate results through skilful use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contemporary engineering</a:t>
                      </a:r>
                      <a:r>
                        <a:rPr dirty="0" sz="1300" spc="3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tools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</a:tr>
              <a:tr h="3535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300" spc="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models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</a:tr>
              <a:tr h="4082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2.4.3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958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Identify sources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error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solution process, and limitations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solution.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958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</a:tr>
              <a:tr h="4095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32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2.4.4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958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Extract desired understanding and conclusions consistent with objectives</a:t>
                      </a:r>
                      <a:r>
                        <a:rPr dirty="0" sz="1300" spc="26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958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</a:tr>
              <a:tr h="378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limitations of the</a:t>
                      </a:r>
                      <a:r>
                        <a:rPr dirty="0" sz="1300" spc="4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analysis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9715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9607042" y="6480004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999978" y="6484721"/>
            <a:ext cx="1619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25</a:t>
            </a:r>
            <a:endParaRPr sz="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36447" y="811148"/>
          <a:ext cx="10772140" cy="41109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050"/>
                <a:gridCol w="4953000"/>
                <a:gridCol w="802639"/>
                <a:gridCol w="4596765"/>
              </a:tblGrid>
              <a:tr h="5300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6034" marR="5334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15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PO 8: </a:t>
                      </a:r>
                      <a:r>
                        <a:rPr dirty="0" sz="15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Ethics: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Apply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ethical principles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commit to professional ethics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responsibilities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norms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the engineering  practice.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856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  <a:tc>
                  <a:txBody>
                    <a:bodyPr/>
                    <a:lstStyle/>
                    <a:p>
                      <a:pPr marL="82105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7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Competency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7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Indicators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</a:tr>
              <a:tr h="1229614"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dirty="0" sz="1500" spc="-5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8.1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33019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 ability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recognize ethical</a:t>
                      </a:r>
                      <a:r>
                        <a:rPr dirty="0" sz="1500" spc="-7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dilemmas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33019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dirty="0" sz="150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8.1.1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33019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26670" marR="260350">
                        <a:lnSpc>
                          <a:spcPts val="2080"/>
                        </a:lnSpc>
                        <a:spcBef>
                          <a:spcPts val="9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Identify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situations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unethical professional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conduct  and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propose ethical</a:t>
                      </a:r>
                      <a:r>
                        <a:rPr dirty="0" sz="1500" spc="-5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alternatives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  <a:tr h="1952625"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500" spc="-5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8.2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330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 ability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apply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Code of</a:t>
                      </a:r>
                      <a:r>
                        <a:rPr dirty="0" sz="1500" spc="-10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Ethics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330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13995">
                        <a:lnSpc>
                          <a:spcPct val="100000"/>
                        </a:lnSpc>
                        <a:spcBef>
                          <a:spcPts val="1415"/>
                        </a:spcBef>
                      </a:pPr>
                      <a:r>
                        <a:rPr dirty="0" sz="150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8.2.1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13995">
                        <a:lnSpc>
                          <a:spcPct val="100000"/>
                        </a:lnSpc>
                      </a:pPr>
                      <a:r>
                        <a:rPr dirty="0" sz="150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8.2.2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7970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635" marR="482600" indent="51435">
                        <a:lnSpc>
                          <a:spcPts val="3600"/>
                        </a:lnSpc>
                        <a:spcBef>
                          <a:spcPts val="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Identify tenets of the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ASME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professional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code</a:t>
                      </a:r>
                      <a:r>
                        <a:rPr dirty="0" sz="1500" spc="-26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 ethics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635" marR="530860" indent="51435">
                        <a:lnSpc>
                          <a:spcPts val="2700"/>
                        </a:lnSpc>
                        <a:spcBef>
                          <a:spcPts val="145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Examine and apply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moral &amp; ethical principles to 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known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52069">
                        <a:lnSpc>
                          <a:spcPts val="1739"/>
                        </a:lnSpc>
                        <a:spcBef>
                          <a:spcPts val="755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case</a:t>
                      </a:r>
                      <a:r>
                        <a:rPr dirty="0" sz="1500" spc="-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studies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1495044" y="6475476"/>
            <a:ext cx="10697210" cy="106680"/>
          </a:xfrm>
          <a:custGeom>
            <a:avLst/>
            <a:gdLst/>
            <a:ahLst/>
            <a:cxnLst/>
            <a:rect l="l" t="t" r="r" b="b"/>
            <a:pathLst>
              <a:path w="10697210" h="106679">
                <a:moveTo>
                  <a:pt x="0" y="106680"/>
                </a:moveTo>
                <a:lnTo>
                  <a:pt x="10696955" y="106680"/>
                </a:lnTo>
                <a:lnTo>
                  <a:pt x="10696956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551177" y="6473908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4463" y="6483502"/>
            <a:ext cx="1111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35"/>
              </a:lnSpc>
            </a:pPr>
            <a:r>
              <a:rPr dirty="0" sz="650" spc="5">
                <a:solidFill>
                  <a:srgbClr val="221F1F"/>
                </a:solidFill>
                <a:latin typeface="Calibri"/>
                <a:cs typeface="Calibri"/>
              </a:rPr>
              <a:t>33</a:t>
            </a:r>
            <a:endParaRPr sz="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36447" y="367538"/>
          <a:ext cx="10743565" cy="546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7515"/>
                <a:gridCol w="2595245"/>
                <a:gridCol w="550545"/>
                <a:gridCol w="7141209"/>
              </a:tblGrid>
              <a:tr h="764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6034" marR="86995" indent="4572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PO 10: Communication: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Communicate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effectively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on complex engineering activities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engineering community and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society  at large, such as being able to comprehend and write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effective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reports and design documentation, make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effective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presentations, and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give 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receive clear</a:t>
                      </a:r>
                      <a:r>
                        <a:rPr dirty="0" sz="1300" spc="5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instructions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46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  <a:tc>
                  <a:txBody>
                    <a:bodyPr/>
                    <a:lstStyle/>
                    <a:p>
                      <a:pPr marL="67818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6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Competency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6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Indicators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</a:tr>
              <a:tr h="4193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10.1.1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5875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Read, understand and interpret technical and non-technical</a:t>
                      </a:r>
                      <a:r>
                        <a:rPr dirty="0" sz="1300" spc="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information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5875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BC187"/>
                    </a:solidFill>
                  </a:tcPr>
                </a:tc>
              </a:tr>
              <a:tr h="910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10.1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 an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ability</a:t>
                      </a:r>
                      <a:r>
                        <a:rPr dirty="0" sz="1300" spc="6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034" marR="210185">
                        <a:lnSpc>
                          <a:spcPct val="15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comprehend technical literature  and document project</a:t>
                      </a:r>
                      <a:r>
                        <a:rPr dirty="0" sz="1300" spc="6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work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10.1.2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10.1.3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4795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Produce </a:t>
                      </a:r>
                      <a:r>
                        <a:rPr dirty="0" sz="1300" spc="-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clear,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well-constructed, and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well-supported written engineering</a:t>
                      </a:r>
                      <a:r>
                        <a:rPr dirty="0" sz="1300" spc="29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documents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Create flow in a document or presentation - a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logical progression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ideas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so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dirty="0" sz="1300" spc="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4795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</a:tr>
              <a:tr h="3348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main point is</a:t>
                      </a:r>
                      <a:r>
                        <a:rPr dirty="0" sz="1300" spc="3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clear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  <a:tr h="5497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 competence</a:t>
                      </a:r>
                      <a:r>
                        <a:rPr dirty="0" sz="1300" spc="7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10.2.1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Listen to and comprehend information, instructions, and viewpoints of</a:t>
                      </a:r>
                      <a:r>
                        <a:rPr dirty="0" sz="1300" spc="26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others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BC187"/>
                    </a:solidFill>
                  </a:tcPr>
                </a:tc>
              </a:tr>
              <a:tr h="2984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10.2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listening, speaking,</a:t>
                      </a:r>
                      <a:r>
                        <a:rPr dirty="0" sz="1300" spc="5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10.2.2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Deliver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effective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oral presentations to technical and non-technical</a:t>
                      </a:r>
                      <a:r>
                        <a:rPr dirty="0" sz="1300" spc="254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audiences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</a:tr>
              <a:tr h="4249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presentation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39369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  <a:tr h="3612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0"/>
                        </a:lnSpc>
                        <a:spcBef>
                          <a:spcPts val="1255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10.3.1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593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1490"/>
                        </a:lnSpc>
                        <a:spcBef>
                          <a:spcPts val="125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Create engineering-standard figures, reports and drawings to complement</a:t>
                      </a:r>
                      <a:r>
                        <a:rPr dirty="0" sz="1300" spc="26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writing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593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BC187"/>
                    </a:solidFill>
                  </a:tcPr>
                </a:tc>
              </a:tr>
              <a:tr h="198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1450"/>
                        </a:lnSpc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ability</a:t>
                      </a:r>
                      <a:r>
                        <a:rPr dirty="0" sz="1300" spc="7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</a:tr>
              <a:tr h="3415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10.3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8509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integrate different modes</a:t>
                      </a:r>
                      <a:r>
                        <a:rPr dirty="0" sz="1300" spc="7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8509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ts val="153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300" spc="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presentations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</a:tr>
              <a:tr h="5048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communication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651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10.3.2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286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Use a variety of media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effectively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convey a message in a document or a</a:t>
                      </a:r>
                      <a:r>
                        <a:rPr dirty="0" sz="1300" spc="33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presentation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286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1495044" y="6475476"/>
            <a:ext cx="10697210" cy="106680"/>
          </a:xfrm>
          <a:custGeom>
            <a:avLst/>
            <a:gdLst/>
            <a:ahLst/>
            <a:cxnLst/>
            <a:rect l="l" t="t" r="r" b="b"/>
            <a:pathLst>
              <a:path w="10697210" h="106679">
                <a:moveTo>
                  <a:pt x="0" y="106680"/>
                </a:moveTo>
                <a:lnTo>
                  <a:pt x="10696955" y="106680"/>
                </a:lnTo>
                <a:lnTo>
                  <a:pt x="10696956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551177" y="6473908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4463" y="6483502"/>
            <a:ext cx="1111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35"/>
              </a:lnSpc>
            </a:pPr>
            <a:r>
              <a:rPr dirty="0" sz="650" spc="5">
                <a:solidFill>
                  <a:srgbClr val="221F1F"/>
                </a:solidFill>
                <a:latin typeface="Calibri"/>
                <a:cs typeface="Calibri"/>
              </a:rPr>
              <a:t>35</a:t>
            </a:r>
            <a:endParaRPr sz="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5994" y="438149"/>
            <a:ext cx="443357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90930" algn="l"/>
              </a:tabLst>
            </a:pPr>
            <a:r>
              <a:rPr dirty="0" spc="-10"/>
              <a:t>OB</a:t>
            </a:r>
            <a:r>
              <a:rPr dirty="0" spc="-5"/>
              <a:t>E</a:t>
            </a:r>
            <a:r>
              <a:rPr dirty="0"/>
              <a:t>	</a:t>
            </a:r>
            <a:r>
              <a:rPr dirty="0" spc="-30"/>
              <a:t>o</a:t>
            </a:r>
            <a:r>
              <a:rPr dirty="0" spc="-40"/>
              <a:t>v</a:t>
            </a:r>
            <a:r>
              <a:rPr dirty="0" spc="-10"/>
              <a:t>e</a:t>
            </a:r>
            <a:r>
              <a:rPr dirty="0" spc="30"/>
              <a:t>r</a:t>
            </a:r>
            <a:r>
              <a:rPr dirty="0" spc="-5"/>
              <a:t>view/model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02307" y="1993392"/>
            <a:ext cx="914400" cy="914400"/>
          </a:xfrm>
          <a:prstGeom prst="rect">
            <a:avLst/>
          </a:prstGeom>
          <a:ln w="12700">
            <a:solidFill>
              <a:srgbClr val="2E528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60020">
              <a:lnSpc>
                <a:spcPct val="100000"/>
              </a:lnSpc>
              <a:spcBef>
                <a:spcPts val="1080"/>
              </a:spcBef>
            </a:pPr>
            <a:r>
              <a:rPr dirty="0" sz="1800" spc="-5" b="1">
                <a:latin typeface="Calibri"/>
                <a:cs typeface="Calibri"/>
              </a:rPr>
              <a:t>VISION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3667" y="3320541"/>
            <a:ext cx="86804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MISSI</a:t>
            </a:r>
            <a:r>
              <a:rPr dirty="0" sz="1800" spc="-10" b="1">
                <a:latin typeface="Calibri"/>
                <a:cs typeface="Calibri"/>
              </a:rPr>
              <a:t>O</a:t>
            </a:r>
            <a:r>
              <a:rPr dirty="0" sz="1800" b="1">
                <a:latin typeface="Calibri"/>
                <a:cs typeface="Calibri"/>
              </a:rPr>
              <a:t>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88008" y="4482084"/>
            <a:ext cx="914400" cy="914400"/>
          </a:xfrm>
          <a:prstGeom prst="rect">
            <a:avLst/>
          </a:prstGeom>
          <a:ln w="12700">
            <a:solidFill>
              <a:srgbClr val="2E528F"/>
            </a:solidFill>
          </a:ln>
        </p:spPr>
        <p:txBody>
          <a:bodyPr wrap="square" lIns="0" tIns="119380" rIns="0" bIns="0" rtlCol="0" vert="horz">
            <a:spAutoFit/>
          </a:bodyPr>
          <a:lstStyle/>
          <a:p>
            <a:pPr marL="264795">
              <a:lnSpc>
                <a:spcPct val="100000"/>
              </a:lnSpc>
              <a:spcBef>
                <a:spcPts val="940"/>
              </a:spcBef>
            </a:pPr>
            <a:r>
              <a:rPr dirty="0" sz="1800" spc="-15" b="1">
                <a:latin typeface="Calibri"/>
                <a:cs typeface="Calibri"/>
              </a:rPr>
              <a:t>PEOs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16908" y="3429000"/>
            <a:ext cx="2929255" cy="647700"/>
          </a:xfrm>
          <a:prstGeom prst="rect">
            <a:avLst/>
          </a:prstGeom>
          <a:ln w="12700">
            <a:solidFill>
              <a:srgbClr val="2E528F"/>
            </a:solidFill>
          </a:ln>
        </p:spPr>
        <p:txBody>
          <a:bodyPr wrap="square" lIns="0" tIns="3111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245"/>
              </a:spcBef>
            </a:pPr>
            <a:r>
              <a:rPr dirty="0" sz="1800" spc="-15" b="1">
                <a:latin typeface="Calibri"/>
                <a:cs typeface="Calibri"/>
              </a:rPr>
              <a:t>OUTCOMES </a:t>
            </a:r>
            <a:r>
              <a:rPr dirty="0" sz="1800" b="1">
                <a:latin typeface="Calibri"/>
                <a:cs typeface="Calibri"/>
              </a:rPr>
              <a:t>– </a:t>
            </a:r>
            <a:r>
              <a:rPr dirty="0" sz="1800" spc="-5" b="1">
                <a:latin typeface="Calibri"/>
                <a:cs typeface="Calibri"/>
              </a:rPr>
              <a:t>POs </a:t>
            </a:r>
            <a:r>
              <a:rPr dirty="0" sz="1800" b="1">
                <a:latin typeface="Calibri"/>
                <a:cs typeface="Calibri"/>
              </a:rPr>
              <a:t>and</a:t>
            </a:r>
            <a:r>
              <a:rPr dirty="0" sz="1800" spc="-20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COs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96428" y="4003547"/>
            <a:ext cx="2392680" cy="914400"/>
          </a:xfrm>
          <a:prstGeom prst="rect">
            <a:avLst/>
          </a:prstGeom>
          <a:ln w="12700">
            <a:solidFill>
              <a:srgbClr val="2E528F"/>
            </a:solidFill>
          </a:ln>
        </p:spPr>
        <p:txBody>
          <a:bodyPr wrap="square" lIns="0" tIns="63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Times New Roman"/>
              <a:cs typeface="Times New Roman"/>
            </a:endParaRPr>
          </a:p>
          <a:p>
            <a:pPr marL="71120">
              <a:lnSpc>
                <a:spcPct val="100000"/>
              </a:lnSpc>
            </a:pPr>
            <a:r>
              <a:rPr dirty="0" sz="1800" spc="-30" b="1">
                <a:latin typeface="Calibri"/>
                <a:cs typeface="Calibri"/>
              </a:rPr>
              <a:t>RESULTS</a:t>
            </a:r>
            <a:r>
              <a:rPr dirty="0" sz="1800" b="1">
                <a:latin typeface="Calibri"/>
                <a:cs typeface="Calibri"/>
              </a:rPr>
              <a:t> </a:t>
            </a:r>
            <a:r>
              <a:rPr dirty="0" sz="1800" spc="-20" b="1">
                <a:latin typeface="Calibri"/>
                <a:cs typeface="Calibri"/>
              </a:rPr>
              <a:t>--&gt;ANALYSIS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05071" y="5055108"/>
            <a:ext cx="1864360" cy="1103630"/>
          </a:xfrm>
          <a:prstGeom prst="rect">
            <a:avLst/>
          </a:prstGeom>
          <a:ln w="12700">
            <a:solidFill>
              <a:srgbClr val="2E528F"/>
            </a:solidFill>
          </a:ln>
        </p:spPr>
        <p:txBody>
          <a:bodyPr wrap="square" lIns="0" tIns="74295" rIns="0" bIns="0" rtlCol="0" vert="horz">
            <a:spAutoFit/>
          </a:bodyPr>
          <a:lstStyle/>
          <a:p>
            <a:pPr marL="130175">
              <a:lnSpc>
                <a:spcPct val="100000"/>
              </a:lnSpc>
              <a:spcBef>
                <a:spcPts val="585"/>
              </a:spcBef>
            </a:pPr>
            <a:r>
              <a:rPr dirty="0" sz="1800" spc="-10" b="1">
                <a:latin typeface="Calibri"/>
                <a:cs typeface="Calibri"/>
              </a:rPr>
              <a:t>REALIZE</a:t>
            </a:r>
            <a:endParaRPr sz="1800">
              <a:latin typeface="Calibri"/>
              <a:cs typeface="Calibri"/>
            </a:endParaRPr>
          </a:p>
          <a:p>
            <a:pPr marL="130175">
              <a:lnSpc>
                <a:spcPct val="100000"/>
              </a:lnSpc>
            </a:pPr>
            <a:r>
              <a:rPr dirty="0" sz="1800" spc="-10" b="1">
                <a:latin typeface="Calibri"/>
                <a:cs typeface="Calibri"/>
              </a:rPr>
              <a:t>IMPROVEMENTS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325625" y="2907792"/>
            <a:ext cx="2891155" cy="2037080"/>
            <a:chOff x="1325625" y="2907792"/>
            <a:chExt cx="2891155" cy="2037080"/>
          </a:xfrm>
        </p:grpSpPr>
        <p:sp>
          <p:nvSpPr>
            <p:cNvPr id="10" name="object 10"/>
            <p:cNvSpPr/>
            <p:nvPr/>
          </p:nvSpPr>
          <p:spPr>
            <a:xfrm>
              <a:off x="1331975" y="3323844"/>
              <a:ext cx="1655445" cy="753110"/>
            </a:xfrm>
            <a:custGeom>
              <a:avLst/>
              <a:gdLst/>
              <a:ahLst/>
              <a:cxnLst/>
              <a:rect l="l" t="t" r="r" b="b"/>
              <a:pathLst>
                <a:path w="1655445" h="753110">
                  <a:moveTo>
                    <a:pt x="0" y="752855"/>
                  </a:moveTo>
                  <a:lnTo>
                    <a:pt x="1655064" y="752855"/>
                  </a:lnTo>
                  <a:lnTo>
                    <a:pt x="1655064" y="0"/>
                  </a:lnTo>
                  <a:lnTo>
                    <a:pt x="0" y="0"/>
                  </a:lnTo>
                  <a:lnTo>
                    <a:pt x="0" y="752855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973580" y="2907791"/>
              <a:ext cx="2243455" cy="2037080"/>
            </a:xfrm>
            <a:custGeom>
              <a:avLst/>
              <a:gdLst/>
              <a:ahLst/>
              <a:cxnLst/>
              <a:rect l="l" t="t" r="r" b="b"/>
              <a:pathLst>
                <a:path w="2243454" h="2037079">
                  <a:moveTo>
                    <a:pt x="76200" y="1498219"/>
                  </a:moveTo>
                  <a:lnTo>
                    <a:pt x="44450" y="1498219"/>
                  </a:lnTo>
                  <a:lnTo>
                    <a:pt x="44450" y="1168908"/>
                  </a:lnTo>
                  <a:lnTo>
                    <a:pt x="31750" y="1168908"/>
                  </a:lnTo>
                  <a:lnTo>
                    <a:pt x="31750" y="1498219"/>
                  </a:lnTo>
                  <a:lnTo>
                    <a:pt x="0" y="1498219"/>
                  </a:lnTo>
                  <a:lnTo>
                    <a:pt x="38100" y="1574419"/>
                  </a:lnTo>
                  <a:lnTo>
                    <a:pt x="69850" y="1510919"/>
                  </a:lnTo>
                  <a:lnTo>
                    <a:pt x="76200" y="1498219"/>
                  </a:lnTo>
                  <a:close/>
                </a:path>
                <a:path w="2243454" h="2037079">
                  <a:moveTo>
                    <a:pt x="76200" y="318262"/>
                  </a:moveTo>
                  <a:lnTo>
                    <a:pt x="44450" y="318262"/>
                  </a:lnTo>
                  <a:lnTo>
                    <a:pt x="44450" y="0"/>
                  </a:lnTo>
                  <a:lnTo>
                    <a:pt x="31750" y="0"/>
                  </a:lnTo>
                  <a:lnTo>
                    <a:pt x="31750" y="318262"/>
                  </a:lnTo>
                  <a:lnTo>
                    <a:pt x="0" y="318262"/>
                  </a:lnTo>
                  <a:lnTo>
                    <a:pt x="38100" y="394462"/>
                  </a:lnTo>
                  <a:lnTo>
                    <a:pt x="69850" y="330962"/>
                  </a:lnTo>
                  <a:lnTo>
                    <a:pt x="76200" y="318262"/>
                  </a:lnTo>
                  <a:close/>
                </a:path>
                <a:path w="2243454" h="2037079">
                  <a:moveTo>
                    <a:pt x="2242947" y="890016"/>
                  </a:moveTo>
                  <a:lnTo>
                    <a:pt x="2158365" y="900557"/>
                  </a:lnTo>
                  <a:lnTo>
                    <a:pt x="2175954" y="926922"/>
                  </a:lnTo>
                  <a:lnTo>
                    <a:pt x="525272" y="2026158"/>
                  </a:lnTo>
                  <a:lnTo>
                    <a:pt x="532384" y="2036699"/>
                  </a:lnTo>
                  <a:lnTo>
                    <a:pt x="2183028" y="937526"/>
                  </a:lnTo>
                  <a:lnTo>
                    <a:pt x="2200656" y="963930"/>
                  </a:lnTo>
                  <a:lnTo>
                    <a:pt x="2225865" y="919861"/>
                  </a:lnTo>
                  <a:lnTo>
                    <a:pt x="2242947" y="890016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8621268" y="2362200"/>
            <a:ext cx="1767839" cy="978535"/>
          </a:xfrm>
          <a:prstGeom prst="rect">
            <a:avLst/>
          </a:prstGeom>
          <a:ln w="12700">
            <a:solidFill>
              <a:srgbClr val="2E528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92075">
              <a:lnSpc>
                <a:spcPts val="1410"/>
              </a:lnSpc>
            </a:pPr>
            <a:r>
              <a:rPr dirty="0" sz="1600" spc="-10" b="1">
                <a:latin typeface="Calibri"/>
                <a:cs typeface="Calibri"/>
              </a:rPr>
              <a:t>MEASUREMENT</a:t>
            </a:r>
            <a:endParaRPr sz="1600">
              <a:latin typeface="Calibri"/>
              <a:cs typeface="Calibri"/>
            </a:endParaRPr>
          </a:p>
          <a:p>
            <a:pPr marL="92075" marR="552450">
              <a:lnSpc>
                <a:spcPct val="100000"/>
              </a:lnSpc>
            </a:pPr>
            <a:r>
              <a:rPr dirty="0" sz="1600" spc="-5" b="1">
                <a:latin typeface="Calibri"/>
                <a:cs typeface="Calibri"/>
              </a:rPr>
              <a:t>METHODS;  </a:t>
            </a:r>
            <a:r>
              <a:rPr dirty="0" sz="1600" spc="-5" b="1">
                <a:latin typeface="Calibri"/>
                <a:cs typeface="Calibri"/>
              </a:rPr>
              <a:t>ASS</a:t>
            </a:r>
            <a:r>
              <a:rPr dirty="0" sz="1600" spc="-15" b="1">
                <a:latin typeface="Calibri"/>
                <a:cs typeface="Calibri"/>
              </a:rPr>
              <a:t>E</a:t>
            </a:r>
            <a:r>
              <a:rPr dirty="0" sz="1600" spc="-5" b="1">
                <a:latin typeface="Calibri"/>
                <a:cs typeface="Calibri"/>
              </a:rPr>
              <a:t>SSMENT  </a:t>
            </a:r>
            <a:r>
              <a:rPr dirty="0" sz="1600" spc="-10" b="1">
                <a:latin typeface="Calibri"/>
                <a:cs typeface="Calibri"/>
              </a:rPr>
              <a:t>CRITERIA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14943" y="5606796"/>
            <a:ext cx="1865630" cy="715010"/>
          </a:xfrm>
          <a:prstGeom prst="rect">
            <a:avLst/>
          </a:prstGeom>
          <a:ln w="12700">
            <a:solidFill>
              <a:srgbClr val="2E528F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60"/>
              </a:spcBef>
            </a:pPr>
            <a:r>
              <a:rPr dirty="0" sz="1800" b="1">
                <a:latin typeface="Calibri"/>
                <a:cs typeface="Calibri"/>
              </a:rPr>
              <a:t>IDENTIFY </a:t>
            </a:r>
            <a:r>
              <a:rPr dirty="0" sz="1800" spc="-10" b="1">
                <a:latin typeface="Calibri"/>
                <a:cs typeface="Calibri"/>
              </a:rPr>
              <a:t>ACTION</a:t>
            </a:r>
            <a:r>
              <a:rPr dirty="0" sz="1800" spc="-95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;  </a:t>
            </a:r>
            <a:r>
              <a:rPr dirty="0" sz="1800" spc="-5" b="1">
                <a:latin typeface="Calibri"/>
                <a:cs typeface="Calibri"/>
              </a:rPr>
              <a:t>IMPLEMENT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142353" y="2732532"/>
            <a:ext cx="1478915" cy="1071880"/>
          </a:xfrm>
          <a:custGeom>
            <a:avLst/>
            <a:gdLst/>
            <a:ahLst/>
            <a:cxnLst/>
            <a:rect l="l" t="t" r="r" b="b"/>
            <a:pathLst>
              <a:path w="1478915" h="1071879">
                <a:moveTo>
                  <a:pt x="1413333" y="39477"/>
                </a:moveTo>
                <a:lnTo>
                  <a:pt x="0" y="1061338"/>
                </a:lnTo>
                <a:lnTo>
                  <a:pt x="7366" y="1071625"/>
                </a:lnTo>
                <a:lnTo>
                  <a:pt x="1420745" y="49731"/>
                </a:lnTo>
                <a:lnTo>
                  <a:pt x="1413333" y="39477"/>
                </a:lnTo>
                <a:close/>
              </a:path>
              <a:path w="1478915" h="1071879">
                <a:moveTo>
                  <a:pt x="1462113" y="32003"/>
                </a:moveTo>
                <a:lnTo>
                  <a:pt x="1423670" y="32003"/>
                </a:lnTo>
                <a:lnTo>
                  <a:pt x="1431036" y="42290"/>
                </a:lnTo>
                <a:lnTo>
                  <a:pt x="1420745" y="49731"/>
                </a:lnTo>
                <a:lnTo>
                  <a:pt x="1439418" y="75564"/>
                </a:lnTo>
                <a:lnTo>
                  <a:pt x="1462113" y="32003"/>
                </a:lnTo>
                <a:close/>
              </a:path>
              <a:path w="1478915" h="1071879">
                <a:moveTo>
                  <a:pt x="1423670" y="32003"/>
                </a:moveTo>
                <a:lnTo>
                  <a:pt x="1413333" y="39477"/>
                </a:lnTo>
                <a:lnTo>
                  <a:pt x="1420745" y="49731"/>
                </a:lnTo>
                <a:lnTo>
                  <a:pt x="1431036" y="42290"/>
                </a:lnTo>
                <a:lnTo>
                  <a:pt x="1423670" y="32003"/>
                </a:lnTo>
                <a:close/>
              </a:path>
              <a:path w="1478915" h="1071879">
                <a:moveTo>
                  <a:pt x="1478788" y="0"/>
                </a:moveTo>
                <a:lnTo>
                  <a:pt x="1394714" y="13715"/>
                </a:lnTo>
                <a:lnTo>
                  <a:pt x="1413333" y="39477"/>
                </a:lnTo>
                <a:lnTo>
                  <a:pt x="1423670" y="32003"/>
                </a:lnTo>
                <a:lnTo>
                  <a:pt x="1462113" y="32003"/>
                </a:lnTo>
                <a:lnTo>
                  <a:pt x="147878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485376" y="3429000"/>
            <a:ext cx="76200" cy="575310"/>
          </a:xfrm>
          <a:custGeom>
            <a:avLst/>
            <a:gdLst/>
            <a:ahLst/>
            <a:cxnLst/>
            <a:rect l="l" t="t" r="r" b="b"/>
            <a:pathLst>
              <a:path w="76200" h="575310">
                <a:moveTo>
                  <a:pt x="31750" y="498601"/>
                </a:moveTo>
                <a:lnTo>
                  <a:pt x="0" y="498601"/>
                </a:lnTo>
                <a:lnTo>
                  <a:pt x="38100" y="574801"/>
                </a:lnTo>
                <a:lnTo>
                  <a:pt x="69850" y="511301"/>
                </a:lnTo>
                <a:lnTo>
                  <a:pt x="31750" y="511301"/>
                </a:lnTo>
                <a:lnTo>
                  <a:pt x="31750" y="498601"/>
                </a:lnTo>
                <a:close/>
              </a:path>
              <a:path w="76200" h="575310">
                <a:moveTo>
                  <a:pt x="44450" y="0"/>
                </a:moveTo>
                <a:lnTo>
                  <a:pt x="31750" y="0"/>
                </a:lnTo>
                <a:lnTo>
                  <a:pt x="31750" y="511301"/>
                </a:lnTo>
                <a:lnTo>
                  <a:pt x="44450" y="511301"/>
                </a:lnTo>
                <a:lnTo>
                  <a:pt x="44450" y="0"/>
                </a:lnTo>
                <a:close/>
              </a:path>
              <a:path w="76200" h="575310">
                <a:moveTo>
                  <a:pt x="76200" y="498601"/>
                </a:moveTo>
                <a:lnTo>
                  <a:pt x="44450" y="498601"/>
                </a:lnTo>
                <a:lnTo>
                  <a:pt x="44450" y="511301"/>
                </a:lnTo>
                <a:lnTo>
                  <a:pt x="69850" y="511301"/>
                </a:lnTo>
                <a:lnTo>
                  <a:pt x="76200" y="498601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405873" y="4917440"/>
            <a:ext cx="93980" cy="665480"/>
          </a:xfrm>
          <a:custGeom>
            <a:avLst/>
            <a:gdLst/>
            <a:ahLst/>
            <a:cxnLst/>
            <a:rect l="l" t="t" r="r" b="b"/>
            <a:pathLst>
              <a:path w="93979" h="665479">
                <a:moveTo>
                  <a:pt x="49356" y="589941"/>
                </a:moveTo>
                <a:lnTo>
                  <a:pt x="17779" y="592582"/>
                </a:lnTo>
                <a:lnTo>
                  <a:pt x="62102" y="665353"/>
                </a:lnTo>
                <a:lnTo>
                  <a:pt x="87178" y="602615"/>
                </a:lnTo>
                <a:lnTo>
                  <a:pt x="50419" y="602615"/>
                </a:lnTo>
                <a:lnTo>
                  <a:pt x="49356" y="589941"/>
                </a:lnTo>
                <a:close/>
              </a:path>
              <a:path w="93979" h="665479">
                <a:moveTo>
                  <a:pt x="62063" y="588879"/>
                </a:moveTo>
                <a:lnTo>
                  <a:pt x="49356" y="589941"/>
                </a:lnTo>
                <a:lnTo>
                  <a:pt x="50419" y="602615"/>
                </a:lnTo>
                <a:lnTo>
                  <a:pt x="63119" y="601472"/>
                </a:lnTo>
                <a:lnTo>
                  <a:pt x="62063" y="588879"/>
                </a:lnTo>
                <a:close/>
              </a:path>
              <a:path w="93979" h="665479">
                <a:moveTo>
                  <a:pt x="93725" y="586232"/>
                </a:moveTo>
                <a:lnTo>
                  <a:pt x="62063" y="588879"/>
                </a:lnTo>
                <a:lnTo>
                  <a:pt x="63119" y="601472"/>
                </a:lnTo>
                <a:lnTo>
                  <a:pt x="50419" y="602615"/>
                </a:lnTo>
                <a:lnTo>
                  <a:pt x="87178" y="602615"/>
                </a:lnTo>
                <a:lnTo>
                  <a:pt x="93725" y="586232"/>
                </a:lnTo>
                <a:close/>
              </a:path>
              <a:path w="93979" h="665479">
                <a:moveTo>
                  <a:pt x="12700" y="0"/>
                </a:moveTo>
                <a:lnTo>
                  <a:pt x="0" y="1016"/>
                </a:lnTo>
                <a:lnTo>
                  <a:pt x="49356" y="589941"/>
                </a:lnTo>
                <a:lnTo>
                  <a:pt x="62063" y="588879"/>
                </a:lnTo>
                <a:lnTo>
                  <a:pt x="1270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868923" y="5550789"/>
            <a:ext cx="2446655" cy="244475"/>
          </a:xfrm>
          <a:custGeom>
            <a:avLst/>
            <a:gdLst/>
            <a:ahLst/>
            <a:cxnLst/>
            <a:rect l="l" t="t" r="r" b="b"/>
            <a:pathLst>
              <a:path w="2446654" h="244475">
                <a:moveTo>
                  <a:pt x="76473" y="31678"/>
                </a:moveTo>
                <a:lnTo>
                  <a:pt x="75414" y="44349"/>
                </a:lnTo>
                <a:lnTo>
                  <a:pt x="2445384" y="243979"/>
                </a:lnTo>
                <a:lnTo>
                  <a:pt x="2446401" y="231330"/>
                </a:lnTo>
                <a:lnTo>
                  <a:pt x="76473" y="31678"/>
                </a:lnTo>
                <a:close/>
              </a:path>
              <a:path w="2446654" h="244475">
                <a:moveTo>
                  <a:pt x="79121" y="0"/>
                </a:moveTo>
                <a:lnTo>
                  <a:pt x="0" y="31623"/>
                </a:lnTo>
                <a:lnTo>
                  <a:pt x="72771" y="75984"/>
                </a:lnTo>
                <a:lnTo>
                  <a:pt x="75414" y="44349"/>
                </a:lnTo>
                <a:lnTo>
                  <a:pt x="62737" y="43281"/>
                </a:lnTo>
                <a:lnTo>
                  <a:pt x="63753" y="30607"/>
                </a:lnTo>
                <a:lnTo>
                  <a:pt x="76563" y="30607"/>
                </a:lnTo>
                <a:lnTo>
                  <a:pt x="79121" y="0"/>
                </a:lnTo>
                <a:close/>
              </a:path>
              <a:path w="2446654" h="244475">
                <a:moveTo>
                  <a:pt x="63753" y="30607"/>
                </a:moveTo>
                <a:lnTo>
                  <a:pt x="62737" y="43281"/>
                </a:lnTo>
                <a:lnTo>
                  <a:pt x="75414" y="44349"/>
                </a:lnTo>
                <a:lnTo>
                  <a:pt x="76473" y="31678"/>
                </a:lnTo>
                <a:lnTo>
                  <a:pt x="63753" y="30607"/>
                </a:lnTo>
                <a:close/>
              </a:path>
              <a:path w="2446654" h="244475">
                <a:moveTo>
                  <a:pt x="76563" y="30607"/>
                </a:moveTo>
                <a:lnTo>
                  <a:pt x="63753" y="30607"/>
                </a:lnTo>
                <a:lnTo>
                  <a:pt x="76473" y="31678"/>
                </a:lnTo>
                <a:lnTo>
                  <a:pt x="76563" y="30607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1"/>
            <a:ext cx="1489075" cy="111125"/>
            <a:chOff x="10703052" y="6472431"/>
            <a:chExt cx="1489075" cy="111125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1"/>
              <a:ext cx="752475" cy="111125"/>
            </a:xfrm>
            <a:custGeom>
              <a:avLst/>
              <a:gdLst/>
              <a:ahLst/>
              <a:cxnLst/>
              <a:rect l="l" t="t" r="r" b="b"/>
              <a:pathLst>
                <a:path w="752475" h="111125">
                  <a:moveTo>
                    <a:pt x="752246" y="0"/>
                  </a:moveTo>
                  <a:lnTo>
                    <a:pt x="0" y="0"/>
                  </a:lnTo>
                  <a:lnTo>
                    <a:pt x="0" y="111032"/>
                  </a:lnTo>
                  <a:lnTo>
                    <a:pt x="752246" y="111032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65136" y="600709"/>
          <a:ext cx="10702925" cy="49822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1484"/>
                <a:gridCol w="3710304"/>
                <a:gridCol w="680085"/>
                <a:gridCol w="5842000"/>
              </a:tblGrid>
              <a:tr h="5158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6034" marR="16002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15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PO 12: </a:t>
                      </a:r>
                      <a:r>
                        <a:rPr dirty="0" sz="15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Life-long </a:t>
                      </a:r>
                      <a:r>
                        <a:rPr dirty="0" sz="15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learning: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Recognise the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need </a:t>
                      </a:r>
                      <a:r>
                        <a:rPr dirty="0" sz="1500" spc="-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for,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have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preparation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ability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engage in independent and 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life-long learning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broadest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context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technological</a:t>
                      </a:r>
                      <a:r>
                        <a:rPr dirty="0" sz="1500" spc="-14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change.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08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  <a:tc>
                  <a:txBody>
                    <a:bodyPr/>
                    <a:lstStyle/>
                    <a:p>
                      <a:pPr marL="70104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7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Competency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  <a:tc>
                  <a:txBody>
                    <a:bodyPr/>
                    <a:lstStyle/>
                    <a:p>
                      <a:pPr marL="331851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7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Indicators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</a:tr>
              <a:tr h="5677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64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50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12</a:t>
                      </a:r>
                      <a:r>
                        <a:rPr dirty="0" sz="150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500" spc="5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50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939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BC187"/>
                    </a:solidFill>
                  </a:tcPr>
                </a:tc>
                <a:tc rowSpan="4">
                  <a:txBody>
                    <a:bodyPr/>
                    <a:lstStyle/>
                    <a:p>
                      <a:pPr marR="1064895" indent="51435">
                        <a:lnSpc>
                          <a:spcPts val="2700"/>
                        </a:lnSpc>
                        <a:spcBef>
                          <a:spcPts val="8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Describe the rationale for the requirement for</a:t>
                      </a:r>
                      <a:r>
                        <a:rPr dirty="0" sz="1500" spc="-18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continuing  professional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52069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Development.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R="516255" indent="51435">
                        <a:lnSpc>
                          <a:spcPct val="150000"/>
                        </a:lnSpc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Identify deficiencies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or gaps in knowledge and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  ability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52069">
                        <a:lnSpc>
                          <a:spcPts val="1739"/>
                        </a:lnSpc>
                        <a:spcBef>
                          <a:spcPts val="100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source information to close this</a:t>
                      </a:r>
                      <a:r>
                        <a:rPr dirty="0" sz="1500" spc="-10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gap.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  <a:tr h="5207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 ability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identify gaps</a:t>
                      </a:r>
                      <a:r>
                        <a:rPr dirty="0" sz="1500" spc="-8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016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  <a:tr h="3486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500" spc="-5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12.1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knowledge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strategy to close</a:t>
                      </a:r>
                      <a:r>
                        <a:rPr dirty="0" sz="1500" spc="-1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these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64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50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12</a:t>
                      </a:r>
                      <a:r>
                        <a:rPr dirty="0" sz="150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500" spc="5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50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.2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016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  <a:tr h="9726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gaps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016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  <a:tr h="3903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3975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50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12</a:t>
                      </a:r>
                      <a:r>
                        <a:rPr dirty="0" sz="150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500" spc="5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50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939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Identify historic points of technological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advance in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engineering</a:t>
                      </a:r>
                      <a:r>
                        <a:rPr dirty="0" sz="1500" spc="-15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that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939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BC187"/>
                    </a:solidFill>
                  </a:tcPr>
                </a:tc>
              </a:tr>
              <a:tr h="3557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 ability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identify</a:t>
                      </a:r>
                      <a:r>
                        <a:rPr dirty="0" sz="1500" spc="-9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changing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969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required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practitioners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seek education in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order to stay</a:t>
                      </a:r>
                      <a:r>
                        <a:rPr dirty="0" sz="1500" spc="-1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current.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</a:tr>
              <a:tr h="3425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500" spc="-5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12.2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trends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engineering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knowledge</a:t>
                      </a:r>
                      <a:r>
                        <a:rPr dirty="0" sz="1500" spc="-6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</a:tr>
              <a:tr h="3491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practice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64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50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12</a:t>
                      </a:r>
                      <a:r>
                        <a:rPr dirty="0" sz="150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500" spc="5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50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.2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Recognize the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need and be able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clearly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explain </a:t>
                      </a: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why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it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500" spc="-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vitally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</a:tr>
              <a:tr h="2861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1735"/>
                        </a:lnSpc>
                        <a:spcBef>
                          <a:spcPts val="41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important to keep current regarding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new developments in </a:t>
                      </a: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your</a:t>
                      </a:r>
                      <a:r>
                        <a:rPr dirty="0" sz="1500" spc="-6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field.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9607042" y="6480004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999978" y="6484721"/>
            <a:ext cx="1619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37</a:t>
            </a:r>
            <a:endParaRPr sz="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1"/>
            <a:ext cx="1489075" cy="111125"/>
            <a:chOff x="10703052" y="6472431"/>
            <a:chExt cx="1489075" cy="111125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1"/>
              <a:ext cx="752475" cy="111125"/>
            </a:xfrm>
            <a:custGeom>
              <a:avLst/>
              <a:gdLst/>
              <a:ahLst/>
              <a:cxnLst/>
              <a:rect l="l" t="t" r="r" b="b"/>
              <a:pathLst>
                <a:path w="752475" h="111125">
                  <a:moveTo>
                    <a:pt x="752246" y="0"/>
                  </a:moveTo>
                  <a:lnTo>
                    <a:pt x="0" y="0"/>
                  </a:lnTo>
                  <a:lnTo>
                    <a:pt x="0" y="111032"/>
                  </a:lnTo>
                  <a:lnTo>
                    <a:pt x="752246" y="111032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01877" y="815149"/>
          <a:ext cx="10663555" cy="16325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4500"/>
                <a:gridCol w="3582035"/>
                <a:gridCol w="791210"/>
                <a:gridCol w="5831839"/>
              </a:tblGrid>
              <a:tr h="1622805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12.3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838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 marR="221615">
                        <a:lnSpc>
                          <a:spcPts val="2340"/>
                        </a:lnSpc>
                        <a:spcBef>
                          <a:spcPts val="9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 an ability to identify and access  sources for new</a:t>
                      </a:r>
                      <a:r>
                        <a:rPr dirty="0" sz="1300" spc="4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information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12.3.1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778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12.3.2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5875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46355" marR="350520">
                        <a:lnSpc>
                          <a:spcPts val="3120"/>
                        </a:lnSpc>
                        <a:spcBef>
                          <a:spcPts val="24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Source and comprehend technical literature and other credible sources of  information.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6355" marR="466090" indent="-9525">
                        <a:lnSpc>
                          <a:spcPts val="3229"/>
                        </a:lnSpc>
                        <a:spcBef>
                          <a:spcPts val="1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Analyze sourced technical and popular information for </a:t>
                      </a:r>
                      <a:r>
                        <a:rPr dirty="0" sz="1300" spc="-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feasibility, viability, 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sustainability,</a:t>
                      </a:r>
                      <a:r>
                        <a:rPr dirty="0" sz="1300" spc="4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etc.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304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9607042" y="6480004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999978" y="6484721"/>
            <a:ext cx="1619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38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24788" y="3418154"/>
            <a:ext cx="9008745" cy="15906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410209" indent="-398145">
              <a:lnSpc>
                <a:spcPct val="100000"/>
              </a:lnSpc>
              <a:spcBef>
                <a:spcPts val="114"/>
              </a:spcBef>
              <a:buSzPct val="75862"/>
              <a:buFont typeface="Arial"/>
              <a:buChar char="●"/>
              <a:tabLst>
                <a:tab pos="410209" algn="l"/>
                <a:tab pos="410845" algn="l"/>
              </a:tabLst>
            </a:pPr>
            <a:r>
              <a:rPr dirty="0" sz="1450" spc="5" i="1">
                <a:solidFill>
                  <a:srgbClr val="221F1F"/>
                </a:solidFill>
                <a:latin typeface="Arial"/>
                <a:cs typeface="Arial"/>
              </a:rPr>
              <a:t>The above table can be used for most of the engineering programs. </a:t>
            </a:r>
            <a:r>
              <a:rPr dirty="0" sz="1450" spc="-5" i="1">
                <a:solidFill>
                  <a:srgbClr val="221F1F"/>
                </a:solidFill>
                <a:latin typeface="Arial"/>
                <a:cs typeface="Arial"/>
              </a:rPr>
              <a:t>However, </a:t>
            </a:r>
            <a:r>
              <a:rPr dirty="0" sz="1450" spc="5" i="1">
                <a:solidFill>
                  <a:srgbClr val="221F1F"/>
                </a:solidFill>
                <a:latin typeface="Arial"/>
                <a:cs typeface="Arial"/>
              </a:rPr>
              <a:t>for Computer Science</a:t>
            </a:r>
            <a:r>
              <a:rPr dirty="0" sz="1450" spc="80" i="1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10" i="1">
                <a:solidFill>
                  <a:srgbClr val="221F1F"/>
                </a:solidFill>
                <a:latin typeface="Arial"/>
                <a:cs typeface="Arial"/>
              </a:rPr>
              <a:t>&amp;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221F1F"/>
              </a:buClr>
              <a:buFont typeface="Arial"/>
              <a:buChar char="●"/>
            </a:pPr>
            <a:endParaRPr sz="1550">
              <a:latin typeface="Arial"/>
              <a:cs typeface="Arial"/>
            </a:endParaRPr>
          </a:p>
          <a:p>
            <a:pPr marL="410209" indent="-398145">
              <a:lnSpc>
                <a:spcPct val="100000"/>
              </a:lnSpc>
              <a:spcBef>
                <a:spcPts val="5"/>
              </a:spcBef>
              <a:buSzPct val="75862"/>
              <a:buFont typeface="Arial"/>
              <a:buChar char="●"/>
              <a:tabLst>
                <a:tab pos="410209" algn="l"/>
                <a:tab pos="410845" algn="l"/>
              </a:tabLst>
            </a:pPr>
            <a:r>
              <a:rPr dirty="0" sz="1450" spc="5" i="1">
                <a:solidFill>
                  <a:srgbClr val="221F1F"/>
                </a:solidFill>
                <a:latin typeface="Arial"/>
                <a:cs typeface="Arial"/>
              </a:rPr>
              <a:t>Engineering/ Information </a:t>
            </a:r>
            <a:r>
              <a:rPr dirty="0" sz="1450" spc="-10" i="1">
                <a:solidFill>
                  <a:srgbClr val="221F1F"/>
                </a:solidFill>
                <a:latin typeface="Arial"/>
                <a:cs typeface="Arial"/>
              </a:rPr>
              <a:t>Technology </a:t>
            </a:r>
            <a:r>
              <a:rPr dirty="0" sz="1450" spc="5" i="1">
                <a:solidFill>
                  <a:srgbClr val="221F1F"/>
                </a:solidFill>
                <a:latin typeface="Arial"/>
                <a:cs typeface="Arial"/>
              </a:rPr>
              <a:t>programs </a:t>
            </a:r>
            <a:r>
              <a:rPr dirty="0" sz="1450" i="1">
                <a:solidFill>
                  <a:srgbClr val="221F1F"/>
                </a:solidFill>
                <a:latin typeface="Arial"/>
                <a:cs typeface="Arial"/>
              </a:rPr>
              <a:t>it </a:t>
            </a:r>
            <a:r>
              <a:rPr dirty="0" sz="1450" spc="5" i="1">
                <a:solidFill>
                  <a:srgbClr val="221F1F"/>
                </a:solidFill>
                <a:latin typeface="Arial"/>
                <a:cs typeface="Arial"/>
              </a:rPr>
              <a:t>requires some</a:t>
            </a:r>
            <a:r>
              <a:rPr dirty="0" sz="1450" spc="-20" i="1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 i="1">
                <a:solidFill>
                  <a:srgbClr val="221F1F"/>
                </a:solidFill>
                <a:latin typeface="Arial"/>
                <a:cs typeface="Arial"/>
              </a:rPr>
              <a:t>modifications.</a:t>
            </a:r>
            <a:endParaRPr sz="1450">
              <a:latin typeface="Arial"/>
              <a:cs typeface="Arial"/>
            </a:endParaRPr>
          </a:p>
          <a:p>
            <a:pPr marL="410209" marR="5080" indent="-398145">
              <a:lnSpc>
                <a:spcPct val="202100"/>
              </a:lnSpc>
              <a:buSzPct val="75862"/>
              <a:buFont typeface="Arial"/>
              <a:buChar char="●"/>
              <a:tabLst>
                <a:tab pos="410209" algn="l"/>
                <a:tab pos="410845" algn="l"/>
              </a:tabLst>
            </a:pPr>
            <a:r>
              <a:rPr dirty="0" sz="1450" spc="5" b="1">
                <a:solidFill>
                  <a:srgbClr val="221F1F"/>
                </a:solidFill>
                <a:latin typeface="Arial"/>
                <a:cs typeface="Arial"/>
              </a:rPr>
              <a:t>A suggestive list of competencies </a:t>
            </a:r>
            <a:r>
              <a:rPr dirty="0" sz="1450" spc="10" b="1">
                <a:solidFill>
                  <a:srgbClr val="221F1F"/>
                </a:solidFill>
                <a:latin typeface="Arial"/>
                <a:cs typeface="Arial"/>
              </a:rPr>
              <a:t>and </a:t>
            </a:r>
            <a:r>
              <a:rPr dirty="0" sz="1450" spc="5" b="1">
                <a:solidFill>
                  <a:srgbClr val="221F1F"/>
                </a:solidFill>
                <a:latin typeface="Arial"/>
                <a:cs typeface="Arial"/>
              </a:rPr>
              <a:t>associated performance indicators for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Computer Science &amp;  Engineering/ Information </a:t>
            </a:r>
            <a:r>
              <a:rPr dirty="0" sz="1450" spc="-10">
                <a:solidFill>
                  <a:srgbClr val="221F1F"/>
                </a:solidFill>
                <a:latin typeface="Arial"/>
                <a:cs typeface="Arial"/>
              </a:rPr>
              <a:t>Technology </a:t>
            </a:r>
            <a:r>
              <a:rPr dirty="0" sz="1450" spc="5" b="1">
                <a:solidFill>
                  <a:srgbClr val="221F1F"/>
                </a:solidFill>
                <a:latin typeface="Arial"/>
                <a:cs typeface="Arial"/>
              </a:rPr>
              <a:t>Programs is </a:t>
            </a:r>
            <a:r>
              <a:rPr dirty="0" sz="1450" b="1">
                <a:solidFill>
                  <a:srgbClr val="221F1F"/>
                </a:solidFill>
                <a:latin typeface="Arial"/>
                <a:cs typeface="Arial"/>
              </a:rPr>
              <a:t>given </a:t>
            </a:r>
            <a:r>
              <a:rPr dirty="0" sz="1450" spc="5" b="1">
                <a:solidFill>
                  <a:srgbClr val="221F1F"/>
                </a:solidFill>
                <a:latin typeface="Arial"/>
                <a:cs typeface="Arial"/>
              </a:rPr>
              <a:t>in Appendix-</a:t>
            </a:r>
            <a:r>
              <a:rPr dirty="0" sz="1450" spc="-30" b="1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-35" b="1">
                <a:solidFill>
                  <a:srgbClr val="221F1F"/>
                </a:solidFill>
                <a:latin typeface="Arial"/>
                <a:cs typeface="Arial"/>
              </a:rPr>
              <a:t>A.</a:t>
            </a:r>
            <a:endParaRPr sz="14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2348" y="766114"/>
            <a:ext cx="10507980" cy="13849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9209" marR="5080">
              <a:lnSpc>
                <a:spcPct val="153800"/>
              </a:lnSpc>
              <a:spcBef>
                <a:spcPts val="95"/>
              </a:spcBef>
            </a:pP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Revised Bloom’s taxonomy in the cognitive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domain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includes thinking,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knowledge, and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application of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knowledge. </a:t>
            </a:r>
            <a:r>
              <a:rPr dirty="0" sz="1300" spc="5">
                <a:solidFill>
                  <a:srgbClr val="221F1F"/>
                </a:solidFill>
                <a:latin typeface="Arial"/>
                <a:cs typeface="Arial"/>
              </a:rPr>
              <a:t>It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a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popular framework in 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engineering education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to structure the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assessment as </a:t>
            </a:r>
            <a:r>
              <a:rPr dirty="0" sz="1300" spc="5">
                <a:solidFill>
                  <a:srgbClr val="221F1F"/>
                </a:solidFill>
                <a:latin typeface="Arial"/>
                <a:cs typeface="Arial"/>
              </a:rPr>
              <a:t>it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characterizes complexity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and higher-order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abilities. </a:t>
            </a:r>
            <a:r>
              <a:rPr dirty="0" sz="1300" spc="5">
                <a:solidFill>
                  <a:srgbClr val="221F1F"/>
                </a:solidFill>
                <a:latin typeface="Arial"/>
                <a:cs typeface="Arial"/>
              </a:rPr>
              <a:t>It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identifies six levels of 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competencies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within the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cognitive domain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(Fig. 2)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which are appropriate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for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the purposes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of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engineering</a:t>
            </a:r>
            <a:r>
              <a:rPr dirty="0" sz="1300" spc="-19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educators.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According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to revised Bloom’s </a:t>
            </a:r>
            <a:r>
              <a:rPr dirty="0" sz="1300">
                <a:solidFill>
                  <a:srgbClr val="221F1F"/>
                </a:solidFill>
                <a:latin typeface="Arial"/>
                <a:cs typeface="Arial"/>
              </a:rPr>
              <a:t>taxonomy,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the levels in the cognitive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domain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are as</a:t>
            </a:r>
            <a:r>
              <a:rPr dirty="0" sz="1300" spc="-10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follows:</a:t>
            </a:r>
            <a:endParaRPr sz="13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58469" y="2482976"/>
          <a:ext cx="10722610" cy="31616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558289"/>
                <a:gridCol w="8458200"/>
              </a:tblGrid>
              <a:tr h="4528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300" spc="-1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Level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80365">
                        <a:lnSpc>
                          <a:spcPct val="100000"/>
                        </a:lnSpc>
                      </a:pPr>
                      <a:r>
                        <a:rPr dirty="0" sz="1300" spc="-1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Descriptor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26034">
                        <a:lnSpc>
                          <a:spcPct val="100000"/>
                        </a:lnSpc>
                      </a:pPr>
                      <a:r>
                        <a:rPr dirty="0" sz="1300" spc="-1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Level </a:t>
                      </a: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300" spc="6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attainment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  <a:tr h="4471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3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Remembering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Recalling from the memory of the previously learned</a:t>
                      </a:r>
                      <a:r>
                        <a:rPr dirty="0" sz="1300" spc="18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material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4499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Understanding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Explaining ideas or</a:t>
                      </a:r>
                      <a:r>
                        <a:rPr dirty="0" sz="1300" spc="5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concepts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4500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Applying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Using the information in another familiar</a:t>
                      </a:r>
                      <a:r>
                        <a:rPr dirty="0" sz="1300" spc="13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situation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4500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Analysing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Breaking information into the part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explore understandings and</a:t>
                      </a:r>
                      <a:r>
                        <a:rPr dirty="0" sz="1300" spc="3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relationships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4499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Evaluating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Justifying a decision or course of</a:t>
                      </a:r>
                      <a:r>
                        <a:rPr dirty="0" sz="1300" spc="9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4500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Creating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Generating new ideas, products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new </a:t>
                      </a:r>
                      <a:r>
                        <a:rPr dirty="0" sz="1300" spc="-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ways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viewing</a:t>
                      </a:r>
                      <a:r>
                        <a:rPr dirty="0" sz="1300" spc="27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things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1495044" y="6475476"/>
            <a:ext cx="10697210" cy="106680"/>
          </a:xfrm>
          <a:custGeom>
            <a:avLst/>
            <a:gdLst/>
            <a:ahLst/>
            <a:cxnLst/>
            <a:rect l="l" t="t" r="r" b="b"/>
            <a:pathLst>
              <a:path w="10697210" h="106679">
                <a:moveTo>
                  <a:pt x="0" y="106680"/>
                </a:moveTo>
                <a:lnTo>
                  <a:pt x="10696955" y="106680"/>
                </a:lnTo>
                <a:lnTo>
                  <a:pt x="10696956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551177" y="6473908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4158" y="6483502"/>
            <a:ext cx="1111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35"/>
              </a:lnSpc>
            </a:pPr>
            <a:r>
              <a:rPr dirty="0" sz="650" spc="5">
                <a:solidFill>
                  <a:srgbClr val="221F1F"/>
                </a:solidFill>
                <a:latin typeface="Calibri"/>
                <a:cs typeface="Calibri"/>
              </a:rPr>
              <a:t>41</a:t>
            </a:r>
            <a:endParaRPr sz="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67478" y="4346270"/>
            <a:ext cx="2310765" cy="22923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300" spc="10" b="1">
                <a:solidFill>
                  <a:srgbClr val="221F1F"/>
                </a:solidFill>
                <a:latin typeface="Arial"/>
                <a:cs typeface="Arial"/>
              </a:rPr>
              <a:t>Revised </a:t>
            </a:r>
            <a:r>
              <a:rPr dirty="0" sz="1300" spc="5" b="1">
                <a:solidFill>
                  <a:srgbClr val="221F1F"/>
                </a:solidFill>
                <a:latin typeface="Arial"/>
                <a:cs typeface="Arial"/>
              </a:rPr>
              <a:t>Bloom’s</a:t>
            </a:r>
            <a:r>
              <a:rPr dirty="0" sz="1300" spc="-30" b="1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300" spc="5" b="1">
                <a:solidFill>
                  <a:srgbClr val="221F1F"/>
                </a:solidFill>
                <a:latin typeface="Arial"/>
                <a:cs typeface="Arial"/>
              </a:rPr>
              <a:t>Taxonomy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94276" y="934211"/>
            <a:ext cx="3203448" cy="33207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52017" y="5296280"/>
            <a:ext cx="9267190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latin typeface="Calibri"/>
                <a:cs typeface="Calibri"/>
              </a:rPr>
              <a:t>Bloom’s taxonomy </a:t>
            </a:r>
            <a:r>
              <a:rPr dirty="0" sz="1600" spc="-5" b="1">
                <a:latin typeface="Calibri"/>
                <a:cs typeface="Calibri"/>
              </a:rPr>
              <a:t>is </a:t>
            </a:r>
            <a:r>
              <a:rPr dirty="0" sz="1600" spc="-10" b="1">
                <a:latin typeface="Calibri"/>
                <a:cs typeface="Calibri"/>
              </a:rPr>
              <a:t>hierarchical, meaning that </a:t>
            </a:r>
            <a:r>
              <a:rPr dirty="0" sz="1600" spc="-5" b="1">
                <a:latin typeface="Calibri"/>
                <a:cs typeface="Calibri"/>
              </a:rPr>
              <a:t>learning </a:t>
            </a:r>
            <a:r>
              <a:rPr dirty="0" sz="1600" spc="-10" b="1">
                <a:latin typeface="Calibri"/>
                <a:cs typeface="Calibri"/>
              </a:rPr>
              <a:t>at the </a:t>
            </a:r>
            <a:r>
              <a:rPr dirty="0" sz="1600" spc="-5" b="1">
                <a:latin typeface="Calibri"/>
                <a:cs typeface="Calibri"/>
              </a:rPr>
              <a:t>higher </a:t>
            </a:r>
            <a:r>
              <a:rPr dirty="0" sz="1600" spc="-10" b="1">
                <a:latin typeface="Calibri"/>
                <a:cs typeface="Calibri"/>
              </a:rPr>
              <a:t>level requires that </a:t>
            </a:r>
            <a:r>
              <a:rPr dirty="0" sz="1600" spc="-5" b="1">
                <a:latin typeface="Calibri"/>
                <a:cs typeface="Calibri"/>
              </a:rPr>
              <a:t>skills </a:t>
            </a:r>
            <a:r>
              <a:rPr dirty="0" sz="1600" spc="-10" b="1">
                <a:latin typeface="Calibri"/>
                <a:cs typeface="Calibri"/>
              </a:rPr>
              <a:t>at </a:t>
            </a:r>
            <a:r>
              <a:rPr dirty="0" sz="1600" spc="-5" b="1">
                <a:latin typeface="Calibri"/>
                <a:cs typeface="Calibri"/>
              </a:rPr>
              <a:t>a lower</a:t>
            </a:r>
            <a:r>
              <a:rPr dirty="0" sz="1600" spc="29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level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600" spc="-10" b="1">
                <a:latin typeface="Calibri"/>
                <a:cs typeface="Calibri"/>
              </a:rPr>
              <a:t>are </a:t>
            </a:r>
            <a:r>
              <a:rPr dirty="0" sz="1600" spc="-15" b="1">
                <a:latin typeface="Calibri"/>
                <a:cs typeface="Calibri"/>
              </a:rPr>
              <a:t>attained.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4"/>
            <a:ext cx="1489075" cy="113030"/>
            <a:chOff x="10703052" y="6472434"/>
            <a:chExt cx="1489075" cy="113030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4"/>
              <a:ext cx="752475" cy="113030"/>
            </a:xfrm>
            <a:custGeom>
              <a:avLst/>
              <a:gdLst/>
              <a:ahLst/>
              <a:cxnLst/>
              <a:rect l="l" t="t" r="r" b="b"/>
              <a:pathLst>
                <a:path w="752475" h="113029">
                  <a:moveTo>
                    <a:pt x="752246" y="0"/>
                  </a:moveTo>
                  <a:lnTo>
                    <a:pt x="0" y="0"/>
                  </a:lnTo>
                  <a:lnTo>
                    <a:pt x="0" y="112553"/>
                  </a:lnTo>
                  <a:lnTo>
                    <a:pt x="752246" y="112553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53021" y="3423030"/>
          <a:ext cx="10714990" cy="2639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8939"/>
                <a:gridCol w="5285104"/>
                <a:gridCol w="3731259"/>
              </a:tblGrid>
              <a:tr h="358648">
                <a:tc>
                  <a:txBody>
                    <a:bodyPr/>
                    <a:lstStyle/>
                    <a:p>
                      <a:pPr algn="ctr" marL="2540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500" spc="-1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Level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667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5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Skill</a:t>
                      </a:r>
                      <a:r>
                        <a:rPr dirty="0" sz="1500" spc="-2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286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5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Question cues </a:t>
                      </a:r>
                      <a:r>
                        <a:rPr dirty="0" sz="15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/ </a:t>
                      </a:r>
                      <a:r>
                        <a:rPr dirty="0" sz="1500" spc="-2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Verbs </a:t>
                      </a:r>
                      <a:r>
                        <a:rPr dirty="0" sz="15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500" spc="-4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tests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  <a:tr h="2268943"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1.</a:t>
                      </a:r>
                      <a:r>
                        <a:rPr dirty="0" sz="13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Remember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293370">
                        <a:lnSpc>
                          <a:spcPct val="100000"/>
                        </a:lnSpc>
                        <a:spcBef>
                          <a:spcPts val="560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Ability to recall of information like facts, conventions,</a:t>
                      </a:r>
                      <a:r>
                        <a:rPr dirty="0" sz="1300" spc="2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definitions,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jargon,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technical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terms, classifications, categories, and</a:t>
                      </a:r>
                      <a:r>
                        <a:rPr dirty="0" sz="1300" spc="2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criteria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57200" marR="510540" indent="-292735">
                        <a:lnSpc>
                          <a:spcPct val="150000"/>
                        </a:lnSpc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ability to recall methodology and procedures, abstractions,  principles, and theories in the</a:t>
                      </a:r>
                      <a:r>
                        <a:rPr dirty="0" sz="1300" spc="9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field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57200" indent="-293370">
                        <a:lnSpc>
                          <a:spcPct val="100000"/>
                        </a:lnSpc>
                        <a:spcBef>
                          <a:spcPts val="780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knowledge of dates, events,</a:t>
                      </a:r>
                      <a:r>
                        <a:rPr dirty="0" sz="1300" spc="1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places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57200" indent="-293370">
                        <a:lnSpc>
                          <a:spcPct val="100000"/>
                        </a:lnSpc>
                        <a:spcBef>
                          <a:spcPts val="780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mastery of subject</a:t>
                      </a:r>
                      <a:r>
                        <a:rPr dirty="0" sz="1300" spc="4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matter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list, define,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tell,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describe, recite,</a:t>
                      </a:r>
                      <a:r>
                        <a:rPr dirty="0" sz="1300" spc="1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recall,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6355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300" spc="-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identify, </a:t>
                      </a:r>
                      <a:r>
                        <a:rPr dirty="0" sz="1300" spc="-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show,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label,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tabulate,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quote,</a:t>
                      </a:r>
                      <a:r>
                        <a:rPr dirty="0" sz="1300" spc="18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name,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6355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who, when,</a:t>
                      </a:r>
                      <a:r>
                        <a:rPr dirty="0" sz="1300" spc="6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where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9607042" y="6477870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pc="10"/>
              <a:t>43</a:t>
            </a: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711250" y="452501"/>
          <a:ext cx="10757535" cy="332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5465"/>
                <a:gridCol w="10193020"/>
              </a:tblGrid>
              <a:tr h="319404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29497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6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Action </a:t>
                      </a:r>
                      <a:r>
                        <a:rPr dirty="0" sz="16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Verbs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600" spc="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Assessment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763625" y="974902"/>
            <a:ext cx="10419715" cy="23501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68580">
              <a:lnSpc>
                <a:spcPct val="153800"/>
              </a:lnSpc>
              <a:spcBef>
                <a:spcPts val="95"/>
              </a:spcBef>
            </a:pP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Choice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of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action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verbs in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constructing assessment questions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is important to </a:t>
            </a:r>
            <a:r>
              <a:rPr dirty="0" sz="1300" spc="5">
                <a:solidFill>
                  <a:srgbClr val="221F1F"/>
                </a:solidFill>
                <a:latin typeface="Arial"/>
                <a:cs typeface="Arial"/>
              </a:rPr>
              <a:t>consider.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Quite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often,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the action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verbs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are </a:t>
            </a:r>
            <a:r>
              <a:rPr dirty="0" sz="1300" spc="20">
                <a:solidFill>
                  <a:srgbClr val="221F1F"/>
                </a:solidFill>
                <a:latin typeface="Arial"/>
                <a:cs typeface="Arial"/>
              </a:rPr>
              <a:t>indicators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of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the  complexity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(level) of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the question.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Over time,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educators have come up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with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a taxonomy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of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measurable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verbs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corresponding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to </a:t>
            </a:r>
            <a:r>
              <a:rPr dirty="0" sz="1300" spc="30">
                <a:solidFill>
                  <a:srgbClr val="221F1F"/>
                </a:solidFill>
                <a:latin typeface="Arial"/>
                <a:cs typeface="Arial"/>
              </a:rPr>
              <a:t>each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of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the 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Bloom’s cognitive levels</a:t>
            </a:r>
            <a:r>
              <a:rPr dirty="0" sz="1300" spc="-4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[8].</a:t>
            </a:r>
            <a:endParaRPr sz="1300">
              <a:latin typeface="Arial"/>
              <a:cs typeface="Arial"/>
            </a:endParaRPr>
          </a:p>
          <a:p>
            <a:pPr marL="12700" marR="457200">
              <a:lnSpc>
                <a:spcPts val="2400"/>
              </a:lnSpc>
              <a:spcBef>
                <a:spcPts val="219"/>
              </a:spcBef>
            </a:pPr>
            <a:r>
              <a:rPr dirty="0" sz="1300" spc="20">
                <a:solidFill>
                  <a:srgbClr val="221F1F"/>
                </a:solidFill>
                <a:latin typeface="Arial"/>
                <a:cs typeface="Arial"/>
              </a:rPr>
              <a:t>These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verbs help us not only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to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describe and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classify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observable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knowledge, skills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and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abilities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but also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to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frame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dirty="0" sz="1300" spc="20">
                <a:solidFill>
                  <a:srgbClr val="221F1F"/>
                </a:solidFill>
                <a:latin typeface="Arial"/>
                <a:cs typeface="Arial"/>
              </a:rPr>
              <a:t>examination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or 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assignment questions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that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are appropriate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to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level we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are </a:t>
            </a:r>
            <a:r>
              <a:rPr dirty="0" sz="1300" spc="5">
                <a:solidFill>
                  <a:srgbClr val="221F1F"/>
                </a:solidFill>
                <a:latin typeface="Arial"/>
                <a:cs typeface="Arial"/>
              </a:rPr>
              <a:t>trying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to</a:t>
            </a:r>
            <a:r>
              <a:rPr dirty="0" sz="1300" spc="-8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assess.</a:t>
            </a:r>
            <a:endParaRPr sz="1300">
              <a:latin typeface="Arial"/>
              <a:cs typeface="Arial"/>
            </a:endParaRPr>
          </a:p>
          <a:p>
            <a:pPr marL="12700" marR="5080">
              <a:lnSpc>
                <a:spcPct val="153800"/>
              </a:lnSpc>
              <a:spcBef>
                <a:spcPts val="1280"/>
              </a:spcBef>
            </a:pP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Suggestive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list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of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skills/ competencies to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be demonstrated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at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each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of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Bloom’s level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and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corresponding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cues/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verbs for </a:t>
            </a:r>
            <a:r>
              <a:rPr dirty="0" sz="1300" spc="35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examination/  test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questions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is given</a:t>
            </a:r>
            <a:r>
              <a:rPr dirty="0" sz="1300" spc="-6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below: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1"/>
            <a:ext cx="1489075" cy="111125"/>
            <a:chOff x="10703052" y="6472431"/>
            <a:chExt cx="1489075" cy="111125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1"/>
              <a:ext cx="752475" cy="111125"/>
            </a:xfrm>
            <a:custGeom>
              <a:avLst/>
              <a:gdLst/>
              <a:ahLst/>
              <a:cxnLst/>
              <a:rect l="l" t="t" r="r" b="b"/>
              <a:pathLst>
                <a:path w="752475" h="111125">
                  <a:moveTo>
                    <a:pt x="752246" y="0"/>
                  </a:moveTo>
                  <a:lnTo>
                    <a:pt x="0" y="0"/>
                  </a:lnTo>
                  <a:lnTo>
                    <a:pt x="0" y="111032"/>
                  </a:lnTo>
                  <a:lnTo>
                    <a:pt x="752246" y="111032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27455" y="618616"/>
          <a:ext cx="10741025" cy="5149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3385"/>
                <a:gridCol w="5298440"/>
                <a:gridCol w="3740784"/>
              </a:tblGrid>
              <a:tr h="335661"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  <a:spcBef>
                          <a:spcPts val="680"/>
                        </a:spcBef>
                      </a:pPr>
                      <a:r>
                        <a:rPr dirty="0" sz="1600" spc="-1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Level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863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  <a:spcBef>
                          <a:spcPts val="680"/>
                        </a:spcBef>
                      </a:pPr>
                      <a:r>
                        <a:rPr dirty="0" sz="16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Skill</a:t>
                      </a:r>
                      <a:r>
                        <a:rPr dirty="0" sz="16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863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marL="378460">
                        <a:lnSpc>
                          <a:spcPts val="1864"/>
                        </a:lnSpc>
                        <a:spcBef>
                          <a:spcPts val="680"/>
                        </a:spcBef>
                      </a:pPr>
                      <a:r>
                        <a:rPr dirty="0" sz="16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Question cues / </a:t>
                      </a:r>
                      <a:r>
                        <a:rPr dirty="0" sz="1600" spc="-2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Verbs </a:t>
                      </a:r>
                      <a:r>
                        <a:rPr dirty="0" sz="16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600" spc="6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tests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863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  <a:tr h="180416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2.</a:t>
                      </a:r>
                      <a:r>
                        <a:rPr dirty="0" sz="13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Understand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293370">
                        <a:lnSpc>
                          <a:spcPct val="100000"/>
                        </a:lnSpc>
                        <a:spcBef>
                          <a:spcPts val="555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understanding</a:t>
                      </a:r>
                      <a:r>
                        <a:rPr dirty="0" sz="1300" spc="4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information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57200" indent="-293370">
                        <a:lnSpc>
                          <a:spcPct val="100000"/>
                        </a:lnSpc>
                        <a:spcBef>
                          <a:spcPts val="780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grasp</a:t>
                      </a:r>
                      <a:r>
                        <a:rPr dirty="0" sz="1300" spc="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meaning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57200" indent="-293370">
                        <a:lnSpc>
                          <a:spcPct val="100000"/>
                        </a:lnSpc>
                        <a:spcBef>
                          <a:spcPts val="780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translate knowledge into new</a:t>
                      </a:r>
                      <a:r>
                        <a:rPr dirty="0" sz="1300" spc="1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context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57200" indent="-293370">
                        <a:lnSpc>
                          <a:spcPct val="100000"/>
                        </a:lnSpc>
                        <a:spcBef>
                          <a:spcPts val="780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interpret facts, compare,</a:t>
                      </a:r>
                      <a:r>
                        <a:rPr dirty="0" sz="1300" spc="7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contrast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57200" indent="-293370">
                        <a:lnSpc>
                          <a:spcPct val="100000"/>
                        </a:lnSpc>
                        <a:spcBef>
                          <a:spcPts val="780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order,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group, infer</a:t>
                      </a:r>
                      <a:r>
                        <a:rPr dirty="0" sz="1300" spc="8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causes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57200" indent="-293370">
                        <a:lnSpc>
                          <a:spcPct val="100000"/>
                        </a:lnSpc>
                        <a:spcBef>
                          <a:spcPts val="780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predict</a:t>
                      </a:r>
                      <a:r>
                        <a:rPr dirty="0" sz="1300" spc="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consequences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describe, explain, paraphrase,</a:t>
                      </a:r>
                      <a:r>
                        <a:rPr dirty="0" sz="1300" spc="1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restate,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6355" marR="410209">
                        <a:lnSpc>
                          <a:spcPct val="150000"/>
                        </a:lnSpc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associate, contrast, summarize, differentiate 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interpret,</a:t>
                      </a:r>
                      <a:r>
                        <a:rPr dirty="0" sz="1300" spc="4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discuss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149936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3.</a:t>
                      </a:r>
                      <a:r>
                        <a:rPr dirty="0" sz="1300" spc="-7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Apply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293370">
                        <a:lnSpc>
                          <a:spcPct val="100000"/>
                        </a:lnSpc>
                        <a:spcBef>
                          <a:spcPts val="560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use</a:t>
                      </a:r>
                      <a:r>
                        <a:rPr dirty="0" sz="13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information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57200" indent="-293370">
                        <a:lnSpc>
                          <a:spcPct val="100000"/>
                        </a:lnSpc>
                        <a:spcBef>
                          <a:spcPts val="780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use methods, concepts, laws, theories in</a:t>
                      </a:r>
                      <a:r>
                        <a:rPr dirty="0" sz="1300" spc="13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new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57200" indent="-293370">
                        <a:lnSpc>
                          <a:spcPct val="100000"/>
                        </a:lnSpc>
                        <a:spcBef>
                          <a:spcPts val="780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situations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57200" indent="-293370">
                        <a:lnSpc>
                          <a:spcPct val="100000"/>
                        </a:lnSpc>
                        <a:spcBef>
                          <a:spcPts val="780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solve problems using required skills or</a:t>
                      </a:r>
                      <a:r>
                        <a:rPr dirty="0" sz="1300" spc="13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knowledge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57200" indent="-293370">
                        <a:lnSpc>
                          <a:spcPct val="100000"/>
                        </a:lnSpc>
                        <a:spcBef>
                          <a:spcPts val="780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Demonstrating correct usage of a method or</a:t>
                      </a:r>
                      <a:r>
                        <a:rPr dirty="0" sz="1300" spc="15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procedure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calculate, predict, </a:t>
                      </a:r>
                      <a:r>
                        <a:rPr dirty="0" sz="1300" spc="-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apply,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solve, illustrate,</a:t>
                      </a:r>
                      <a:r>
                        <a:rPr dirty="0" sz="1300" spc="17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use,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6355" marR="397510">
                        <a:lnSpc>
                          <a:spcPct val="15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demonstrate, determine, model, experiment,  </a:t>
                      </a:r>
                      <a:r>
                        <a:rPr dirty="0" sz="1300" spc="-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show,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examine,</a:t>
                      </a:r>
                      <a:r>
                        <a:rPr dirty="0" sz="1300" spc="8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modify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1499387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4.</a:t>
                      </a:r>
                      <a:r>
                        <a:rPr dirty="0" sz="1300" spc="-7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Analyse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293370">
                        <a:lnSpc>
                          <a:spcPct val="100000"/>
                        </a:lnSpc>
                        <a:spcBef>
                          <a:spcPts val="560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break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down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 complex problem into</a:t>
                      </a:r>
                      <a:r>
                        <a:rPr dirty="0" sz="1300" spc="13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parts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57200" indent="-293370">
                        <a:lnSpc>
                          <a:spcPct val="100000"/>
                        </a:lnSpc>
                        <a:spcBef>
                          <a:spcPts val="780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Identify the relationships and interaction between</a:t>
                      </a:r>
                      <a:r>
                        <a:rPr dirty="0" sz="1300" spc="2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57200" indent="-293370">
                        <a:lnSpc>
                          <a:spcPct val="100000"/>
                        </a:lnSpc>
                        <a:spcBef>
                          <a:spcPts val="780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different parts of a complex</a:t>
                      </a:r>
                      <a:r>
                        <a:rPr dirty="0" sz="1300" spc="9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problem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57200" marR="560070" indent="-292735">
                        <a:lnSpc>
                          <a:spcPct val="150000"/>
                        </a:lnSpc>
                        <a:spcBef>
                          <a:spcPts val="5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identify the missing information, sometimes the redundant  information and the contradictory information, if</a:t>
                      </a:r>
                      <a:r>
                        <a:rPr dirty="0" sz="1300" spc="19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any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classify,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outline, break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down,</a:t>
                      </a:r>
                      <a:r>
                        <a:rPr dirty="0" sz="1300" spc="114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categorize,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6355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analyze, diagram, illustrate, </a:t>
                      </a:r>
                      <a:r>
                        <a:rPr dirty="0" sz="1300" spc="-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infer,</a:t>
                      </a:r>
                      <a:r>
                        <a:rPr dirty="0" sz="1300" spc="114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select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9607042" y="6477870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pc="10"/>
              <a:t>44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1"/>
            <a:ext cx="1489075" cy="111125"/>
            <a:chOff x="10703052" y="6472431"/>
            <a:chExt cx="1489075" cy="111125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1"/>
              <a:ext cx="752475" cy="111125"/>
            </a:xfrm>
            <a:custGeom>
              <a:avLst/>
              <a:gdLst/>
              <a:ahLst/>
              <a:cxnLst/>
              <a:rect l="l" t="t" r="r" b="b"/>
              <a:pathLst>
                <a:path w="752475" h="111125">
                  <a:moveTo>
                    <a:pt x="752246" y="0"/>
                  </a:moveTo>
                  <a:lnTo>
                    <a:pt x="0" y="0"/>
                  </a:lnTo>
                  <a:lnTo>
                    <a:pt x="0" y="111032"/>
                  </a:lnTo>
                  <a:lnTo>
                    <a:pt x="752246" y="111032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46683" y="570865"/>
          <a:ext cx="10721975" cy="4086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0210"/>
                <a:gridCol w="5288915"/>
                <a:gridCol w="3733800"/>
              </a:tblGrid>
              <a:tr h="362331">
                <a:tc>
                  <a:txBody>
                    <a:bodyPr/>
                    <a:lstStyle/>
                    <a:p>
                      <a:pPr algn="ctr" marL="635">
                        <a:lnSpc>
                          <a:spcPts val="2014"/>
                        </a:lnSpc>
                        <a:spcBef>
                          <a:spcPts val="735"/>
                        </a:spcBef>
                      </a:pPr>
                      <a:r>
                        <a:rPr dirty="0" sz="17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Level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B="0" marT="933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14"/>
                        </a:lnSpc>
                        <a:spcBef>
                          <a:spcPts val="735"/>
                        </a:spcBef>
                      </a:pPr>
                      <a:r>
                        <a:rPr dirty="0" sz="17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Skill</a:t>
                      </a:r>
                      <a:r>
                        <a:rPr dirty="0" sz="1700" spc="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B="0" marT="933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marL="280035">
                        <a:lnSpc>
                          <a:spcPts val="2014"/>
                        </a:lnSpc>
                        <a:spcBef>
                          <a:spcPts val="735"/>
                        </a:spcBef>
                      </a:pPr>
                      <a:r>
                        <a:rPr dirty="0" sz="17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Question </a:t>
                      </a:r>
                      <a:r>
                        <a:rPr dirty="0" sz="17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cues / </a:t>
                      </a:r>
                      <a:r>
                        <a:rPr dirty="0" sz="1700" spc="-2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Verbs </a:t>
                      </a:r>
                      <a:r>
                        <a:rPr dirty="0" sz="17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700" spc="2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tests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B="0" marT="933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  <a:tr h="2028063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5.</a:t>
                      </a:r>
                      <a:r>
                        <a:rPr dirty="0" sz="1500" spc="-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Evaluate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01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299085">
                        <a:lnSpc>
                          <a:spcPct val="100000"/>
                        </a:lnSpc>
                        <a:spcBef>
                          <a:spcPts val="630"/>
                        </a:spcBef>
                        <a:buSzPct val="7333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compare and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discriminate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between</a:t>
                      </a:r>
                      <a:r>
                        <a:rPr dirty="0" sz="1500" spc="-5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ideas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457200" indent="-299085">
                        <a:lnSpc>
                          <a:spcPct val="100000"/>
                        </a:lnSpc>
                        <a:spcBef>
                          <a:spcPts val="900"/>
                        </a:spcBef>
                        <a:buSzPct val="7333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assess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value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theories,</a:t>
                      </a:r>
                      <a:r>
                        <a:rPr dirty="0" sz="1500" spc="-8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presentations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457200" indent="-299085">
                        <a:lnSpc>
                          <a:spcPct val="100000"/>
                        </a:lnSpc>
                        <a:spcBef>
                          <a:spcPts val="905"/>
                        </a:spcBef>
                        <a:buSzPct val="7333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make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choices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based on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reasoned</a:t>
                      </a:r>
                      <a:r>
                        <a:rPr dirty="0" sz="1500" spc="-8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argument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457200" indent="-299085">
                        <a:lnSpc>
                          <a:spcPct val="100000"/>
                        </a:lnSpc>
                        <a:spcBef>
                          <a:spcPts val="900"/>
                        </a:spcBef>
                        <a:buSzPct val="7333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verify value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evidence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457200" indent="-299085">
                        <a:lnSpc>
                          <a:spcPct val="100000"/>
                        </a:lnSpc>
                        <a:spcBef>
                          <a:spcPts val="900"/>
                        </a:spcBef>
                        <a:buSzPct val="7333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recognize</a:t>
                      </a:r>
                      <a:r>
                        <a:rPr dirty="0" sz="1500" spc="-3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subjectivity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457200" indent="-299085">
                        <a:lnSpc>
                          <a:spcPts val="1735"/>
                        </a:lnSpc>
                        <a:spcBef>
                          <a:spcPts val="900"/>
                        </a:spcBef>
                        <a:buSzPct val="7333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use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definite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criteria for</a:t>
                      </a:r>
                      <a:r>
                        <a:rPr dirty="0" sz="1500" spc="-9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judgments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01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assess, decide,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choose,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rank,</a:t>
                      </a:r>
                      <a:r>
                        <a:rPr dirty="0" sz="1500" spc="-1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grade,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5270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test, measure, defend,</a:t>
                      </a:r>
                      <a:r>
                        <a:rPr dirty="0" sz="1500" spc="-114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recommend,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52705" marR="785495">
                        <a:lnSpc>
                          <a:spcPct val="150000"/>
                        </a:lnSpc>
                        <a:spcBef>
                          <a:spcPts val="5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convince,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select, judge, support,  conclude, argue, </a:t>
                      </a:r>
                      <a:r>
                        <a:rPr dirty="0" sz="1500" spc="-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justify,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compare,  summarize,</a:t>
                      </a:r>
                      <a:r>
                        <a:rPr dirty="0" sz="1500" spc="-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evaluate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01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1685163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6.</a:t>
                      </a:r>
                      <a:r>
                        <a:rPr dirty="0" sz="1500" spc="-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Create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299085">
                        <a:lnSpc>
                          <a:spcPct val="100000"/>
                        </a:lnSpc>
                        <a:spcBef>
                          <a:spcPts val="635"/>
                        </a:spcBef>
                        <a:buSzPct val="7333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use old ideas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create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dirty="0" sz="1500" spc="-7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ones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457200" indent="-299085">
                        <a:lnSpc>
                          <a:spcPct val="100000"/>
                        </a:lnSpc>
                        <a:spcBef>
                          <a:spcPts val="900"/>
                        </a:spcBef>
                        <a:buSzPct val="7333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Combine parts to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make (new)</a:t>
                      </a:r>
                      <a:r>
                        <a:rPr dirty="0" sz="1500" spc="-4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whole,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457200" indent="-299085">
                        <a:lnSpc>
                          <a:spcPct val="100000"/>
                        </a:lnSpc>
                        <a:spcBef>
                          <a:spcPts val="900"/>
                        </a:spcBef>
                        <a:buSzPct val="7333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generalize from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given</a:t>
                      </a:r>
                      <a:r>
                        <a:rPr dirty="0" sz="1500" spc="-5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facts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457200" indent="-299085">
                        <a:lnSpc>
                          <a:spcPct val="100000"/>
                        </a:lnSpc>
                        <a:spcBef>
                          <a:spcPts val="900"/>
                        </a:spcBef>
                        <a:buSzPct val="7333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relate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knowledge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from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several</a:t>
                      </a:r>
                      <a:r>
                        <a:rPr dirty="0" sz="1500" spc="-4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areas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457200" indent="-299085">
                        <a:lnSpc>
                          <a:spcPts val="1730"/>
                        </a:lnSpc>
                        <a:spcBef>
                          <a:spcPts val="900"/>
                        </a:spcBef>
                        <a:buSzPct val="7333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predict, draw</a:t>
                      </a:r>
                      <a:r>
                        <a:rPr dirty="0" sz="1500" spc="-5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conclusions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design, formulate,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build, invent,</a:t>
                      </a:r>
                      <a:r>
                        <a:rPr dirty="0" sz="1500" spc="-8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create,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52705" marR="712470">
                        <a:lnSpc>
                          <a:spcPct val="150000"/>
                        </a:lnSpc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compose,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generate,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derive, </a:t>
                      </a:r>
                      <a:r>
                        <a:rPr dirty="0" sz="1500" spc="-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modify, 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develop,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integrate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9607042" y="6477870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pc="10"/>
              <a:t>45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56310" y="4809210"/>
            <a:ext cx="10487025" cy="10318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608965">
              <a:lnSpc>
                <a:spcPct val="151700"/>
              </a:lnSpc>
              <a:spcBef>
                <a:spcPts val="95"/>
              </a:spcBef>
            </a:pP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It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may be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noted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that some of the verbs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in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above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table are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associated with multiple Bloom’s </a:t>
            </a:r>
            <a:r>
              <a:rPr dirty="0" sz="1450" spc="-15">
                <a:solidFill>
                  <a:srgbClr val="221F1F"/>
                </a:solidFill>
                <a:latin typeface="Arial"/>
                <a:cs typeface="Arial"/>
              </a:rPr>
              <a:t>Taxonomy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levels.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These  verbs are actions that could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apply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to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different activities.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We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need to keep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in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mind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that </a:t>
            </a:r>
            <a:r>
              <a:rPr dirty="0" sz="1450" spc="-5">
                <a:solidFill>
                  <a:srgbClr val="221F1F"/>
                </a:solidFill>
                <a:latin typeface="Arial"/>
                <a:cs typeface="Arial"/>
              </a:rPr>
              <a:t>it’s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skill, action or activity we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need  students to demonstrate that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will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determine the contextual meaning of the verb used in the assessment</a:t>
            </a:r>
            <a:r>
              <a:rPr dirty="0" sz="1450" spc="8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question.</a:t>
            </a:r>
            <a:endParaRPr sz="14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1"/>
            <a:ext cx="1489075" cy="111125"/>
            <a:chOff x="10703052" y="6472431"/>
            <a:chExt cx="1489075" cy="111125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1"/>
              <a:ext cx="752475" cy="111125"/>
            </a:xfrm>
            <a:custGeom>
              <a:avLst/>
              <a:gdLst/>
              <a:ahLst/>
              <a:cxnLst/>
              <a:rect l="l" t="t" r="r" b="b"/>
              <a:pathLst>
                <a:path w="752475" h="111125">
                  <a:moveTo>
                    <a:pt x="752246" y="0"/>
                  </a:moveTo>
                  <a:lnTo>
                    <a:pt x="0" y="0"/>
                  </a:lnTo>
                  <a:lnTo>
                    <a:pt x="0" y="111032"/>
                  </a:lnTo>
                  <a:lnTo>
                    <a:pt x="752246" y="111032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72845" y="364997"/>
          <a:ext cx="10466705" cy="4102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6415"/>
                <a:gridCol w="9920605"/>
              </a:tblGrid>
              <a:tr h="397510">
                <a:tc>
                  <a:txBody>
                    <a:bodyPr/>
                    <a:lstStyle/>
                    <a:p>
                      <a:pPr marL="207010">
                        <a:lnSpc>
                          <a:spcPts val="2840"/>
                        </a:lnSpc>
                        <a:spcBef>
                          <a:spcPts val="190"/>
                        </a:spcBef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29497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2840"/>
                        </a:lnSpc>
                        <a:spcBef>
                          <a:spcPts val="190"/>
                        </a:spcBef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Assessment</a:t>
                      </a:r>
                      <a:r>
                        <a:rPr dirty="0" sz="2400" spc="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Planning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866647" y="797737"/>
            <a:ext cx="10251440" cy="199326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9209" marR="22860" indent="609600">
              <a:lnSpc>
                <a:spcPct val="153800"/>
              </a:lnSpc>
              <a:spcBef>
                <a:spcPts val="95"/>
              </a:spcBef>
            </a:pP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While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using Bloom’s taxonomy framework in planning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and designing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of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assessment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of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student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learning, following points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need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to 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be</a:t>
            </a:r>
            <a:r>
              <a:rPr dirty="0" sz="1300" spc="-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considered:</a:t>
            </a:r>
            <a:endParaRPr sz="1300">
              <a:latin typeface="Arial"/>
              <a:cs typeface="Arial"/>
            </a:endParaRPr>
          </a:p>
          <a:p>
            <a:pPr marL="12700" marR="5080">
              <a:lnSpc>
                <a:spcPct val="153700"/>
              </a:lnSpc>
              <a:spcBef>
                <a:spcPts val="1105"/>
              </a:spcBef>
              <a:tabLst>
                <a:tab pos="295275" algn="l"/>
              </a:tabLst>
            </a:pP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1.	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Normally the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first three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learning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levels;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remembering, understanding and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applying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and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to </a:t>
            </a:r>
            <a:r>
              <a:rPr dirty="0" sz="1300" spc="20">
                <a:solidFill>
                  <a:srgbClr val="221F1F"/>
                </a:solidFill>
                <a:latin typeface="Arial"/>
                <a:cs typeface="Arial"/>
              </a:rPr>
              <a:t>some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extent fourth </a:t>
            </a:r>
            <a:r>
              <a:rPr dirty="0" sz="1300" spc="25">
                <a:solidFill>
                  <a:srgbClr val="221F1F"/>
                </a:solidFill>
                <a:latin typeface="Arial"/>
                <a:cs typeface="Arial"/>
              </a:rPr>
              <a:t>level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analysing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are  assessed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in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the Continuous </a:t>
            </a:r>
            <a:r>
              <a:rPr dirty="0" sz="1300" spc="10">
                <a:solidFill>
                  <a:srgbClr val="221F1F"/>
                </a:solidFill>
                <a:latin typeface="Arial"/>
                <a:cs typeface="Arial"/>
              </a:rPr>
              <a:t>Internal Evaluation (CIE) </a:t>
            </a:r>
            <a:r>
              <a:rPr dirty="0" sz="1300" spc="15">
                <a:solidFill>
                  <a:srgbClr val="221F1F"/>
                </a:solidFill>
                <a:latin typeface="Arial"/>
                <a:cs typeface="Arial"/>
              </a:rPr>
              <a:t>and Semester </a:t>
            </a:r>
            <a:r>
              <a:rPr dirty="0" sz="1300" spc="20">
                <a:solidFill>
                  <a:srgbClr val="221F1F"/>
                </a:solidFill>
                <a:latin typeface="Arial"/>
                <a:cs typeface="Arial"/>
              </a:rPr>
              <a:t>End </a:t>
            </a:r>
            <a:r>
              <a:rPr dirty="0" sz="1300" spc="5">
                <a:solidFill>
                  <a:srgbClr val="0462C1"/>
                </a:solidFill>
                <a:latin typeface="Calibri"/>
                <a:cs typeface="Calibri"/>
              </a:rPr>
              <a:t>Examinations (SEE), </a:t>
            </a:r>
            <a:r>
              <a:rPr dirty="0" sz="1300" spc="10">
                <a:solidFill>
                  <a:srgbClr val="0462C1"/>
                </a:solidFill>
                <a:latin typeface="Calibri"/>
                <a:cs typeface="Calibri"/>
              </a:rPr>
              <a:t>where </a:t>
            </a:r>
            <a:r>
              <a:rPr dirty="0" sz="1300" spc="5">
                <a:solidFill>
                  <a:srgbClr val="0462C1"/>
                </a:solidFill>
                <a:latin typeface="Calibri"/>
                <a:cs typeface="Calibri"/>
              </a:rPr>
              <a:t>students </a:t>
            </a:r>
            <a:r>
              <a:rPr dirty="0" sz="1300" spc="10">
                <a:solidFill>
                  <a:srgbClr val="0462C1"/>
                </a:solidFill>
                <a:latin typeface="Calibri"/>
                <a:cs typeface="Calibri"/>
              </a:rPr>
              <a:t>are </a:t>
            </a:r>
            <a:r>
              <a:rPr dirty="0" sz="1300" spc="5">
                <a:solidFill>
                  <a:srgbClr val="0462C1"/>
                </a:solidFill>
                <a:latin typeface="Calibri"/>
                <a:cs typeface="Calibri"/>
              </a:rPr>
              <a:t>given </a:t>
            </a:r>
            <a:r>
              <a:rPr dirty="0" sz="1300" spc="15">
                <a:solidFill>
                  <a:srgbClr val="0462C1"/>
                </a:solidFill>
                <a:latin typeface="Calibri"/>
                <a:cs typeface="Calibri"/>
              </a:rPr>
              <a:t>a </a:t>
            </a:r>
            <a:r>
              <a:rPr dirty="0" sz="1300" spc="5">
                <a:solidFill>
                  <a:srgbClr val="0462C1"/>
                </a:solidFill>
                <a:latin typeface="Calibri"/>
                <a:cs typeface="Calibri"/>
              </a:rPr>
              <a:t>limited </a:t>
            </a:r>
            <a:r>
              <a:rPr dirty="0" sz="1300" spc="10">
                <a:solidFill>
                  <a:srgbClr val="0462C1"/>
                </a:solidFill>
                <a:latin typeface="Calibri"/>
                <a:cs typeface="Calibri"/>
              </a:rPr>
              <a:t>amount of  time. And </a:t>
            </a:r>
            <a:r>
              <a:rPr dirty="0" sz="1300">
                <a:solidFill>
                  <a:srgbClr val="0462C1"/>
                </a:solidFill>
                <a:latin typeface="Calibri"/>
                <a:cs typeface="Calibri"/>
              </a:rPr>
              <a:t>abilities; analysis, evaluation </a:t>
            </a:r>
            <a:r>
              <a:rPr dirty="0" sz="1300" spc="10">
                <a:solidFill>
                  <a:srgbClr val="0462C1"/>
                </a:solidFill>
                <a:latin typeface="Calibri"/>
                <a:cs typeface="Calibri"/>
              </a:rPr>
              <a:t>and </a:t>
            </a:r>
            <a:r>
              <a:rPr dirty="0" sz="1300" spc="5">
                <a:solidFill>
                  <a:srgbClr val="0462C1"/>
                </a:solidFill>
                <a:latin typeface="Calibri"/>
                <a:cs typeface="Calibri"/>
              </a:rPr>
              <a:t>creation </a:t>
            </a:r>
            <a:r>
              <a:rPr dirty="0" sz="1300" spc="10">
                <a:solidFill>
                  <a:srgbClr val="0462C1"/>
                </a:solidFill>
                <a:latin typeface="Calibri"/>
                <a:cs typeface="Calibri"/>
              </a:rPr>
              <a:t>can be </a:t>
            </a:r>
            <a:r>
              <a:rPr dirty="0" sz="1300" spc="5">
                <a:solidFill>
                  <a:srgbClr val="0462C1"/>
                </a:solidFill>
                <a:latin typeface="Calibri"/>
                <a:cs typeface="Calibri"/>
              </a:rPr>
              <a:t>assessed in extended course works </a:t>
            </a:r>
            <a:r>
              <a:rPr dirty="0" sz="1300" spc="10">
                <a:solidFill>
                  <a:srgbClr val="0462C1"/>
                </a:solidFill>
                <a:latin typeface="Calibri"/>
                <a:cs typeface="Calibri"/>
              </a:rPr>
              <a:t>or </a:t>
            </a:r>
            <a:r>
              <a:rPr dirty="0" sz="1300" spc="5">
                <a:solidFill>
                  <a:srgbClr val="0462C1"/>
                </a:solidFill>
                <a:latin typeface="Calibri"/>
                <a:cs typeface="Calibri"/>
              </a:rPr>
              <a:t>in </a:t>
            </a:r>
            <a:r>
              <a:rPr dirty="0" sz="1300" spc="15">
                <a:solidFill>
                  <a:srgbClr val="0462C1"/>
                </a:solidFill>
                <a:latin typeface="Calibri"/>
                <a:cs typeface="Calibri"/>
              </a:rPr>
              <a:t>a </a:t>
            </a:r>
            <a:r>
              <a:rPr dirty="0" sz="1300">
                <a:solidFill>
                  <a:srgbClr val="0462C1"/>
                </a:solidFill>
                <a:latin typeface="Calibri"/>
                <a:cs typeface="Calibri"/>
              </a:rPr>
              <a:t>variety </a:t>
            </a:r>
            <a:r>
              <a:rPr dirty="0" sz="1300" spc="10">
                <a:solidFill>
                  <a:srgbClr val="0462C1"/>
                </a:solidFill>
                <a:latin typeface="Calibri"/>
                <a:cs typeface="Calibri"/>
              </a:rPr>
              <a:t>of </a:t>
            </a:r>
            <a:r>
              <a:rPr dirty="0" sz="1300" spc="5">
                <a:solidFill>
                  <a:srgbClr val="0462C1"/>
                </a:solidFill>
                <a:latin typeface="Calibri"/>
                <a:cs typeface="Calibri"/>
              </a:rPr>
              <a:t>student </a:t>
            </a:r>
            <a:r>
              <a:rPr dirty="0" sz="1300" spc="10">
                <a:solidFill>
                  <a:srgbClr val="0462C1"/>
                </a:solidFill>
                <a:latin typeface="Calibri"/>
                <a:cs typeface="Calibri"/>
              </a:rPr>
              <a:t>works </a:t>
            </a:r>
            <a:r>
              <a:rPr dirty="0" sz="1300" spc="-10">
                <a:solidFill>
                  <a:srgbClr val="0462C1"/>
                </a:solidFill>
                <a:latin typeface="Calibri"/>
                <a:cs typeface="Calibri"/>
              </a:rPr>
              <a:t>like </a:t>
            </a:r>
            <a:r>
              <a:rPr dirty="0" sz="1300" spc="5">
                <a:solidFill>
                  <a:srgbClr val="0462C1"/>
                </a:solidFill>
                <a:latin typeface="Calibri"/>
                <a:cs typeface="Calibri"/>
              </a:rPr>
              <a:t>course projects,  mini/ </a:t>
            </a:r>
            <a:r>
              <a:rPr dirty="0" sz="1300" spc="10">
                <a:solidFill>
                  <a:srgbClr val="0462C1"/>
                </a:solidFill>
                <a:latin typeface="Calibri"/>
                <a:cs typeface="Calibri"/>
              </a:rPr>
              <a:t>minor </a:t>
            </a:r>
            <a:r>
              <a:rPr dirty="0" sz="1300" spc="5">
                <a:solidFill>
                  <a:srgbClr val="0462C1"/>
                </a:solidFill>
                <a:latin typeface="Calibri"/>
                <a:cs typeface="Calibri"/>
              </a:rPr>
              <a:t>projects, internship experience </a:t>
            </a:r>
            <a:r>
              <a:rPr dirty="0" sz="1300" spc="10">
                <a:solidFill>
                  <a:srgbClr val="0462C1"/>
                </a:solidFill>
                <a:latin typeface="Calibri"/>
                <a:cs typeface="Calibri"/>
              </a:rPr>
              <a:t>and </a:t>
            </a:r>
            <a:r>
              <a:rPr dirty="0" sz="1300" spc="5">
                <a:solidFill>
                  <a:srgbClr val="0462C1"/>
                </a:solidFill>
                <a:latin typeface="Calibri"/>
                <a:cs typeface="Calibri"/>
              </a:rPr>
              <a:t>final year</a:t>
            </a:r>
            <a:r>
              <a:rPr dirty="0" sz="1300" spc="25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300" spc="5">
                <a:solidFill>
                  <a:srgbClr val="0462C1"/>
                </a:solidFill>
                <a:latin typeface="Calibri"/>
                <a:cs typeface="Calibri"/>
              </a:rPr>
              <a:t>projects.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01896" y="2887979"/>
            <a:ext cx="3938015" cy="32247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62398" y="6160414"/>
            <a:ext cx="3679825" cy="188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050" spc="5" b="1">
                <a:solidFill>
                  <a:srgbClr val="0462C1"/>
                </a:solidFill>
                <a:latin typeface="Calibri"/>
                <a:cs typeface="Calibri"/>
              </a:rPr>
              <a:t>Fig. 3: Assessment methods </a:t>
            </a:r>
            <a:r>
              <a:rPr dirty="0" sz="1050" b="1">
                <a:solidFill>
                  <a:srgbClr val="0462C1"/>
                </a:solidFill>
                <a:latin typeface="Calibri"/>
                <a:cs typeface="Calibri"/>
              </a:rPr>
              <a:t>for </a:t>
            </a:r>
            <a:r>
              <a:rPr dirty="0" sz="1050" spc="5" b="1">
                <a:solidFill>
                  <a:srgbClr val="0462C1"/>
                </a:solidFill>
                <a:latin typeface="Calibri"/>
                <a:cs typeface="Calibri"/>
              </a:rPr>
              <a:t>different Bloom’s cognitive</a:t>
            </a:r>
            <a:r>
              <a:rPr dirty="0" sz="1050" spc="-90" b="1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050" spc="5" b="1">
                <a:solidFill>
                  <a:srgbClr val="0462C1"/>
                </a:solidFill>
                <a:latin typeface="Calibri"/>
                <a:cs typeface="Calibri"/>
              </a:rPr>
              <a:t>levels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607042" y="6477870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pc="10"/>
              <a:t>46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4"/>
            <a:ext cx="1489075" cy="113030"/>
            <a:chOff x="10703052" y="6472434"/>
            <a:chExt cx="1489075" cy="113030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4"/>
              <a:ext cx="752475" cy="113030"/>
            </a:xfrm>
            <a:custGeom>
              <a:avLst/>
              <a:gdLst/>
              <a:ahLst/>
              <a:cxnLst/>
              <a:rect l="l" t="t" r="r" b="b"/>
              <a:pathLst>
                <a:path w="752475" h="113029">
                  <a:moveTo>
                    <a:pt x="752246" y="0"/>
                  </a:moveTo>
                  <a:lnTo>
                    <a:pt x="0" y="0"/>
                  </a:lnTo>
                  <a:lnTo>
                    <a:pt x="0" y="112553"/>
                  </a:lnTo>
                  <a:lnTo>
                    <a:pt x="752246" y="112553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/>
          <p:nvPr/>
        </p:nvSpPr>
        <p:spPr>
          <a:xfrm>
            <a:off x="0" y="214884"/>
            <a:ext cx="12192000" cy="837565"/>
          </a:xfrm>
          <a:custGeom>
            <a:avLst/>
            <a:gdLst/>
            <a:ahLst/>
            <a:cxnLst/>
            <a:rect l="l" t="t" r="r" b="b"/>
            <a:pathLst>
              <a:path w="12192000" h="837565">
                <a:moveTo>
                  <a:pt x="0" y="0"/>
                </a:moveTo>
                <a:lnTo>
                  <a:pt x="0" y="837565"/>
                </a:lnTo>
                <a:lnTo>
                  <a:pt x="12191999" y="837565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68A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120851" y="223265"/>
            <a:ext cx="1181100" cy="311150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850"/>
              <a:t>A</a:t>
            </a:r>
            <a:r>
              <a:rPr dirty="0" sz="1850" spc="10"/>
              <a:t>P</a:t>
            </a:r>
            <a:r>
              <a:rPr dirty="0" sz="1850" spc="-5"/>
              <a:t>P</a:t>
            </a:r>
            <a:r>
              <a:rPr dirty="0" sz="1850" spc="-15"/>
              <a:t>E</a:t>
            </a:r>
            <a:r>
              <a:rPr dirty="0" sz="1850" spc="-20"/>
              <a:t>N</a:t>
            </a:r>
            <a:r>
              <a:rPr dirty="0" sz="1850" spc="-10"/>
              <a:t>D</a:t>
            </a:r>
            <a:r>
              <a:rPr dirty="0" sz="1850"/>
              <a:t>I</a:t>
            </a:r>
            <a:r>
              <a:rPr dirty="0" sz="1850" spc="-20"/>
              <a:t>X</a:t>
            </a:r>
            <a:r>
              <a:rPr dirty="0" sz="1850" spc="-5"/>
              <a:t>-</a:t>
            </a:r>
            <a:r>
              <a:rPr dirty="0" sz="1850" spc="10"/>
              <a:t>A</a:t>
            </a:r>
            <a:endParaRPr sz="1850"/>
          </a:p>
        </p:txBody>
      </p:sp>
      <p:sp>
        <p:nvSpPr>
          <p:cNvPr id="10" name="object 10"/>
          <p:cNvSpPr txBox="1"/>
          <p:nvPr/>
        </p:nvSpPr>
        <p:spPr>
          <a:xfrm>
            <a:off x="10274300" y="6480004"/>
            <a:ext cx="38100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Appendix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pc="10"/>
              <a:t>56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87323" y="515188"/>
            <a:ext cx="6061710" cy="473709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50" spc="5">
                <a:solidFill>
                  <a:srgbClr val="FFFFFF"/>
                </a:solidFill>
                <a:latin typeface="Arial"/>
                <a:cs typeface="Arial"/>
              </a:rPr>
              <a:t>Competencies and Performance Indicators</a:t>
            </a:r>
            <a:r>
              <a:rPr dirty="0" sz="145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FFFFFF"/>
                </a:solidFill>
                <a:latin typeface="Arial"/>
                <a:cs typeface="Arial"/>
              </a:rPr>
              <a:t>(PIs)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450" spc="5" b="1">
                <a:latin typeface="Arial"/>
                <a:cs typeface="Arial"/>
              </a:rPr>
              <a:t>Computer Science &amp; Engineering/Information </a:t>
            </a:r>
            <a:r>
              <a:rPr dirty="0" sz="1450" spc="-5" b="1">
                <a:latin typeface="Arial"/>
                <a:cs typeface="Arial"/>
              </a:rPr>
              <a:t>Technology</a:t>
            </a:r>
            <a:r>
              <a:rPr dirty="0" sz="1450" spc="40" b="1">
                <a:latin typeface="Arial"/>
                <a:cs typeface="Arial"/>
              </a:rPr>
              <a:t> </a:t>
            </a:r>
            <a:r>
              <a:rPr dirty="0" sz="1450" spc="5" b="1">
                <a:latin typeface="Arial"/>
                <a:cs typeface="Arial"/>
              </a:rPr>
              <a:t>Programs</a:t>
            </a:r>
            <a:endParaRPr sz="1450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881405" y="1746123"/>
          <a:ext cx="10835005" cy="4544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115"/>
                <a:gridCol w="4070985"/>
                <a:gridCol w="510539"/>
                <a:gridCol w="5822315"/>
              </a:tblGrid>
              <a:tr h="8435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5400" marR="84455">
                        <a:lnSpc>
                          <a:spcPts val="2210"/>
                        </a:lnSpc>
                        <a:spcBef>
                          <a:spcPts val="114"/>
                        </a:spcBef>
                      </a:pPr>
                      <a:r>
                        <a:rPr dirty="0" sz="16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PO 1: Engineering </a:t>
                      </a:r>
                      <a:r>
                        <a:rPr dirty="0" sz="16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knowledge: </a:t>
                      </a: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Apply the knowledge of mathematics, science, engineering fundamentals, and an  engineering specialisation for the solution of complex engineering</a:t>
                      </a:r>
                      <a:r>
                        <a:rPr dirty="0" sz="1600" spc="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problems.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431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8448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6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Competency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6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Indicators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</a:tr>
              <a:tr h="289292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500" spc="-5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1.2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330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 competence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500" spc="-9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mathematical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330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1.2.1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159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Apply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knowledge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discrete structures,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linear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algebra,</a:t>
                      </a:r>
                      <a:r>
                        <a:rPr dirty="0" sz="1500" spc="-13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statistics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330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solidFill>
                      <a:srgbClr val="FBC187"/>
                    </a:solidFill>
                  </a:tcPr>
                </a:tc>
              </a:tr>
              <a:tr h="4029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modelling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numerical techniques to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solve</a:t>
                      </a:r>
                      <a:r>
                        <a:rPr dirty="0" sz="1500" spc="-6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problems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</a:tr>
              <a:tr h="4181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dirty="0" sz="1300" spc="-1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1.2.2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4795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Apply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concepts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500" spc="-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probability,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statistics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queuing</a:t>
                      </a:r>
                      <a:r>
                        <a:rPr dirty="0" sz="1500" spc="-1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theory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5621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</a:tr>
              <a:tr h="2750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modeling of computer-based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system, data and</a:t>
                      </a:r>
                      <a:r>
                        <a:rPr dirty="0" sz="1500" spc="-7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network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solidFill>
                      <a:srgbClr val="FBC187"/>
                    </a:solidFill>
                  </a:tcPr>
                </a:tc>
              </a:tr>
              <a:tr h="7114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protocols.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  <a:tr h="104946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500" spc="-5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1.5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3365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 competence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 basic</a:t>
                      </a:r>
                      <a:r>
                        <a:rPr dirty="0" sz="1500" spc="-1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sciences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3365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50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1.5.1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3365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Apply laws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natural science to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engineering</a:t>
                      </a:r>
                      <a:r>
                        <a:rPr dirty="0" sz="1500" spc="-10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problem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3365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4"/>
            <a:ext cx="1489075" cy="113030"/>
            <a:chOff x="10703052" y="6472434"/>
            <a:chExt cx="1489075" cy="113030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4"/>
              <a:ext cx="752475" cy="113030"/>
            </a:xfrm>
            <a:custGeom>
              <a:avLst/>
              <a:gdLst/>
              <a:ahLst/>
              <a:cxnLst/>
              <a:rect l="l" t="t" r="r" b="b"/>
              <a:pathLst>
                <a:path w="752475" h="113029">
                  <a:moveTo>
                    <a:pt x="752246" y="0"/>
                  </a:moveTo>
                  <a:lnTo>
                    <a:pt x="0" y="0"/>
                  </a:lnTo>
                  <a:lnTo>
                    <a:pt x="0" y="112553"/>
                  </a:lnTo>
                  <a:lnTo>
                    <a:pt x="752246" y="112553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07402" y="822452"/>
          <a:ext cx="10582275" cy="3082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4175"/>
                <a:gridCol w="4072254"/>
                <a:gridCol w="588645"/>
                <a:gridCol w="5520690"/>
              </a:tblGrid>
              <a:tr h="5300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82575">
                        <a:lnSpc>
                          <a:spcPct val="100000"/>
                        </a:lnSpc>
                        <a:spcBef>
                          <a:spcPts val="1485"/>
                        </a:spcBef>
                      </a:pPr>
                      <a:r>
                        <a:rPr dirty="0" sz="16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Competency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8859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485"/>
                        </a:spcBef>
                      </a:pPr>
                      <a:r>
                        <a:rPr dirty="0" sz="16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Indicators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8859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9AA5F"/>
                    </a:solidFill>
                  </a:tcPr>
                </a:tc>
              </a:tr>
              <a:tr h="102425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500" spc="-5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1.6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939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 marR="601345">
                        <a:lnSpc>
                          <a:spcPts val="2700"/>
                        </a:lnSpc>
                        <a:spcBef>
                          <a:spcPts val="8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 competence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500" spc="-1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engineering  fundamentals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50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1.6.1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939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Apply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engineering</a:t>
                      </a:r>
                      <a:r>
                        <a:rPr dirty="0" sz="1500" spc="-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fundamentals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939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  <a:tr h="1514856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500" spc="-5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1.7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939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 marR="603885">
                        <a:lnSpc>
                          <a:spcPts val="2700"/>
                        </a:lnSpc>
                        <a:spcBef>
                          <a:spcPts val="8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 competence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specialized  engineering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knowledge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the</a:t>
                      </a:r>
                      <a:r>
                        <a:rPr dirty="0" sz="1500" spc="-9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program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500">
                          <a:solidFill>
                            <a:srgbClr val="0462C1"/>
                          </a:solidFill>
                          <a:latin typeface="Arial"/>
                          <a:cs typeface="Arial"/>
                        </a:rPr>
                        <a:t>1.7.1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939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  <a:tc>
                  <a:txBody>
                    <a:bodyPr/>
                    <a:lstStyle/>
                    <a:p>
                      <a:pPr marL="203200" marR="1069340" indent="-177165">
                        <a:lnSpc>
                          <a:spcPts val="2700"/>
                        </a:lnSpc>
                        <a:spcBef>
                          <a:spcPts val="80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Apply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theory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principles of computer science</a:t>
                      </a:r>
                      <a:r>
                        <a:rPr dirty="0" sz="1500" spc="-14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engineering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solve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 engineering</a:t>
                      </a:r>
                      <a:r>
                        <a:rPr dirty="0" sz="1500" spc="-3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problem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C187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0274300" y="6480004"/>
            <a:ext cx="38100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Appendix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pc="10"/>
              <a:t>57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5994" y="191846"/>
            <a:ext cx="469646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5"/>
              <a:t>What </a:t>
            </a:r>
            <a:r>
              <a:rPr dirty="0" spc="-5"/>
              <a:t>is an</a:t>
            </a:r>
            <a:r>
              <a:rPr dirty="0" spc="-50"/>
              <a:t> </a:t>
            </a:r>
            <a:r>
              <a:rPr dirty="0" spc="-20"/>
              <a:t>OUTCOME?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69491"/>
            <a:ext cx="10359390" cy="4035425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algn="just" marL="12700" marR="5080">
              <a:lnSpc>
                <a:spcPct val="90000"/>
              </a:lnSpc>
              <a:spcBef>
                <a:spcPts val="430"/>
              </a:spcBef>
            </a:pPr>
            <a:r>
              <a:rPr dirty="0" sz="2800" spc="-15" b="0">
                <a:latin typeface="Calibri Light"/>
                <a:cs typeface="Calibri Light"/>
              </a:rPr>
              <a:t>Course Outcomes</a:t>
            </a:r>
            <a:r>
              <a:rPr dirty="0" sz="2800" spc="600" b="0">
                <a:latin typeface="Calibri Light"/>
                <a:cs typeface="Calibri Light"/>
              </a:rPr>
              <a:t> </a:t>
            </a:r>
            <a:r>
              <a:rPr dirty="0" sz="2800" spc="-25" b="0">
                <a:latin typeface="Calibri Light"/>
                <a:cs typeface="Calibri Light"/>
              </a:rPr>
              <a:t>state </a:t>
            </a:r>
            <a:r>
              <a:rPr dirty="0" sz="2800" spc="-10" b="0">
                <a:latin typeface="Calibri Light"/>
                <a:cs typeface="Calibri Light"/>
              </a:rPr>
              <a:t>what </a:t>
            </a:r>
            <a:r>
              <a:rPr dirty="0" sz="2800" spc="-5" b="0">
                <a:latin typeface="Calibri Light"/>
                <a:cs typeface="Calibri Light"/>
              </a:rPr>
              <a:t>a </a:t>
            </a:r>
            <a:r>
              <a:rPr dirty="0" sz="2800" spc="-15" b="0">
                <a:latin typeface="Calibri Light"/>
                <a:cs typeface="Calibri Light"/>
              </a:rPr>
              <a:t>student, </a:t>
            </a:r>
            <a:r>
              <a:rPr dirty="0" sz="2800" b="0">
                <a:latin typeface="Calibri Light"/>
                <a:cs typeface="Calibri Light"/>
              </a:rPr>
              <a:t>on </a:t>
            </a:r>
            <a:r>
              <a:rPr dirty="0" sz="2800" spc="-5" b="0">
                <a:latin typeface="Calibri Light"/>
                <a:cs typeface="Calibri Light"/>
              </a:rPr>
              <a:t>successfully </a:t>
            </a:r>
            <a:r>
              <a:rPr dirty="0" sz="2800" spc="-10" b="0">
                <a:latin typeface="Calibri Light"/>
                <a:cs typeface="Calibri Light"/>
              </a:rPr>
              <a:t>completing </a:t>
            </a:r>
            <a:r>
              <a:rPr dirty="0" sz="2800" b="0">
                <a:latin typeface="Calibri Light"/>
                <a:cs typeface="Calibri Light"/>
              </a:rPr>
              <a:t>the  </a:t>
            </a:r>
            <a:r>
              <a:rPr dirty="0" sz="2800" spc="-20" b="0">
                <a:latin typeface="Calibri Light"/>
                <a:cs typeface="Calibri Light"/>
              </a:rPr>
              <a:t>course </a:t>
            </a:r>
            <a:r>
              <a:rPr dirty="0" sz="2800" spc="-5" b="0">
                <a:latin typeface="Calibri Light"/>
                <a:cs typeface="Calibri Light"/>
              </a:rPr>
              <a:t>and </a:t>
            </a:r>
            <a:r>
              <a:rPr dirty="0" sz="2800" spc="-10" b="0">
                <a:latin typeface="Calibri Light"/>
                <a:cs typeface="Calibri Light"/>
              </a:rPr>
              <a:t>earning </a:t>
            </a:r>
            <a:r>
              <a:rPr dirty="0" sz="2800" spc="-5" b="0">
                <a:latin typeface="Calibri Light"/>
                <a:cs typeface="Calibri Light"/>
              </a:rPr>
              <a:t>a </a:t>
            </a:r>
            <a:r>
              <a:rPr dirty="0" sz="2800" b="0">
                <a:latin typeface="Calibri Light"/>
                <a:cs typeface="Calibri Light"/>
              </a:rPr>
              <a:t>pass </a:t>
            </a:r>
            <a:r>
              <a:rPr dirty="0" sz="2800" spc="-15" b="0">
                <a:latin typeface="Calibri Light"/>
                <a:cs typeface="Calibri Light"/>
              </a:rPr>
              <a:t>grade </a:t>
            </a:r>
            <a:r>
              <a:rPr dirty="0" sz="2800" spc="-5" b="0">
                <a:latin typeface="Calibri Light"/>
                <a:cs typeface="Calibri Light"/>
              </a:rPr>
              <a:t>and the </a:t>
            </a:r>
            <a:r>
              <a:rPr dirty="0" sz="2800" spc="-15" b="0">
                <a:latin typeface="Calibri Light"/>
                <a:cs typeface="Calibri Light"/>
              </a:rPr>
              <a:t>credit</a:t>
            </a:r>
            <a:r>
              <a:rPr dirty="0" sz="2800" spc="600" b="0">
                <a:latin typeface="Calibri Light"/>
                <a:cs typeface="Calibri Light"/>
              </a:rPr>
              <a:t> </a:t>
            </a:r>
            <a:r>
              <a:rPr dirty="0" sz="2800" spc="-10" b="0">
                <a:latin typeface="Calibri Light"/>
                <a:cs typeface="Calibri Light"/>
              </a:rPr>
              <a:t>can  </a:t>
            </a:r>
            <a:r>
              <a:rPr dirty="0" sz="2800" spc="-15" b="0">
                <a:latin typeface="Calibri Light"/>
                <a:cs typeface="Calibri Light"/>
              </a:rPr>
              <a:t>perform/do/demonstrate </a:t>
            </a:r>
            <a:r>
              <a:rPr dirty="0" sz="2800" spc="-5" b="0">
                <a:latin typeface="Calibri Light"/>
                <a:cs typeface="Calibri Light"/>
              </a:rPr>
              <a:t>with </a:t>
            </a:r>
            <a:r>
              <a:rPr dirty="0" sz="2800" spc="-10" b="0">
                <a:latin typeface="Calibri Light"/>
                <a:cs typeface="Calibri Light"/>
              </a:rPr>
              <a:t>what he/she </a:t>
            </a:r>
            <a:r>
              <a:rPr dirty="0" sz="2800" spc="-5" b="0">
                <a:latin typeface="Calibri Light"/>
                <a:cs typeface="Calibri Light"/>
              </a:rPr>
              <a:t>has </a:t>
            </a:r>
            <a:r>
              <a:rPr dirty="0" sz="2800" spc="-10" b="0">
                <a:latin typeface="Calibri Light"/>
                <a:cs typeface="Calibri Light"/>
              </a:rPr>
              <a:t>learnt in </a:t>
            </a:r>
            <a:r>
              <a:rPr dirty="0" sz="2800" b="0">
                <a:latin typeface="Calibri Light"/>
                <a:cs typeface="Calibri Light"/>
              </a:rPr>
              <a:t>the </a:t>
            </a:r>
            <a:r>
              <a:rPr dirty="0" sz="2800" spc="-15" b="0">
                <a:latin typeface="Calibri Light"/>
                <a:cs typeface="Calibri Light"/>
              </a:rPr>
              <a:t>course.  </a:t>
            </a:r>
            <a:r>
              <a:rPr dirty="0" sz="2800" spc="-10" b="0">
                <a:latin typeface="Calibri Light"/>
                <a:cs typeface="Calibri Light"/>
              </a:rPr>
              <a:t>These </a:t>
            </a:r>
            <a:r>
              <a:rPr dirty="0" sz="2800" spc="-20" b="0">
                <a:latin typeface="Calibri Light"/>
                <a:cs typeface="Calibri Light"/>
              </a:rPr>
              <a:t>are </a:t>
            </a:r>
            <a:r>
              <a:rPr dirty="0" sz="2800" spc="-5" b="0">
                <a:latin typeface="Calibri Light"/>
                <a:cs typeface="Calibri Light"/>
              </a:rPr>
              <a:t>also </a:t>
            </a:r>
            <a:r>
              <a:rPr dirty="0" sz="2800" spc="-30" b="0">
                <a:latin typeface="Calibri Light"/>
                <a:cs typeface="Calibri Light"/>
              </a:rPr>
              <a:t>referred </a:t>
            </a:r>
            <a:r>
              <a:rPr dirty="0" sz="2800" spc="-5" b="0">
                <a:latin typeface="Calibri Light"/>
                <a:cs typeface="Calibri Light"/>
              </a:rPr>
              <a:t>as Learning </a:t>
            </a:r>
            <a:r>
              <a:rPr dirty="0" sz="2800" spc="-15" b="0">
                <a:latin typeface="Calibri Light"/>
                <a:cs typeface="Calibri Light"/>
              </a:rPr>
              <a:t>Outcomes </a:t>
            </a:r>
            <a:r>
              <a:rPr dirty="0" sz="2800" b="0">
                <a:latin typeface="Calibri Light"/>
                <a:cs typeface="Calibri Light"/>
              </a:rPr>
              <a:t>or </a:t>
            </a:r>
            <a:r>
              <a:rPr dirty="0" sz="2800" spc="-10" b="0">
                <a:latin typeface="Calibri Light"/>
                <a:cs typeface="Calibri Light"/>
              </a:rPr>
              <a:t>Student </a:t>
            </a:r>
            <a:r>
              <a:rPr dirty="0" sz="2800" spc="-15" b="0">
                <a:latin typeface="Calibri Light"/>
                <a:cs typeface="Calibri Light"/>
              </a:rPr>
              <a:t>Outcomes  </a:t>
            </a:r>
            <a:r>
              <a:rPr dirty="0" sz="2800" spc="-5" b="0">
                <a:latin typeface="Calibri Light"/>
                <a:cs typeface="Calibri Light"/>
              </a:rPr>
              <a:t>though </a:t>
            </a:r>
            <a:r>
              <a:rPr dirty="0" sz="2800" spc="-15" b="0">
                <a:latin typeface="Calibri Light"/>
                <a:cs typeface="Calibri Light"/>
              </a:rPr>
              <a:t>NBA </a:t>
            </a:r>
            <a:r>
              <a:rPr dirty="0" sz="2800" spc="-5" b="0">
                <a:latin typeface="Calibri Light"/>
                <a:cs typeface="Calibri Light"/>
              </a:rPr>
              <a:t>uses </a:t>
            </a:r>
            <a:r>
              <a:rPr dirty="0" sz="2800" b="0">
                <a:latin typeface="Calibri Light"/>
                <a:cs typeface="Calibri Light"/>
              </a:rPr>
              <a:t>the </a:t>
            </a:r>
            <a:r>
              <a:rPr dirty="0" sz="2800" spc="-10" b="0">
                <a:latin typeface="Calibri Light"/>
                <a:cs typeface="Calibri Light"/>
              </a:rPr>
              <a:t>term </a:t>
            </a:r>
            <a:r>
              <a:rPr dirty="0" sz="2800" spc="-15" b="0">
                <a:latin typeface="Calibri Light"/>
                <a:cs typeface="Calibri Light"/>
              </a:rPr>
              <a:t>Course Outcomes </a:t>
            </a:r>
            <a:r>
              <a:rPr dirty="0" sz="2800" spc="-5" b="0">
                <a:latin typeface="Calibri Light"/>
                <a:cs typeface="Calibri Light"/>
              </a:rPr>
              <a:t>(COs). </a:t>
            </a:r>
            <a:r>
              <a:rPr dirty="0" sz="2800" spc="-10" b="0">
                <a:latin typeface="Calibri Light"/>
                <a:cs typeface="Calibri Light"/>
              </a:rPr>
              <a:t>Note that </a:t>
            </a:r>
            <a:r>
              <a:rPr dirty="0" sz="2800" spc="-5" b="0">
                <a:latin typeface="Calibri Light"/>
                <a:cs typeface="Calibri Light"/>
              </a:rPr>
              <a:t>the  emphasis </a:t>
            </a:r>
            <a:r>
              <a:rPr dirty="0" sz="2800" spc="-10" b="0">
                <a:latin typeface="Calibri Light"/>
                <a:cs typeface="Calibri Light"/>
              </a:rPr>
              <a:t>is </a:t>
            </a:r>
            <a:r>
              <a:rPr dirty="0" sz="2800" spc="-5" b="0">
                <a:latin typeface="Calibri Light"/>
                <a:cs typeface="Calibri Light"/>
              </a:rPr>
              <a:t>on </a:t>
            </a:r>
            <a:r>
              <a:rPr dirty="0" sz="2800" b="0">
                <a:latin typeface="Calibri Light"/>
                <a:cs typeface="Calibri Light"/>
              </a:rPr>
              <a:t>using/applying </a:t>
            </a:r>
            <a:r>
              <a:rPr dirty="0" sz="2800" spc="-5" b="0">
                <a:latin typeface="Calibri Light"/>
                <a:cs typeface="Calibri Light"/>
              </a:rPr>
              <a:t>the knowledge </a:t>
            </a:r>
            <a:r>
              <a:rPr dirty="0" sz="2800" spc="-10" b="0">
                <a:latin typeface="Calibri Light"/>
                <a:cs typeface="Calibri Light"/>
              </a:rPr>
              <a:t>imparted/acquired by </a:t>
            </a:r>
            <a:r>
              <a:rPr dirty="0" sz="2800" spc="-5" b="0">
                <a:latin typeface="Calibri Light"/>
                <a:cs typeface="Calibri Light"/>
              </a:rPr>
              <a:t>a  </a:t>
            </a:r>
            <a:r>
              <a:rPr dirty="0" sz="2800" spc="-10" b="0">
                <a:latin typeface="Calibri Light"/>
                <a:cs typeface="Calibri Light"/>
              </a:rPr>
              <a:t>successful </a:t>
            </a:r>
            <a:r>
              <a:rPr dirty="0" sz="2800" spc="-15" b="0">
                <a:latin typeface="Calibri Light"/>
                <a:cs typeface="Calibri Light"/>
              </a:rPr>
              <a:t>student </a:t>
            </a:r>
            <a:r>
              <a:rPr dirty="0" sz="2800" spc="-10" b="0">
                <a:latin typeface="Calibri Light"/>
                <a:cs typeface="Calibri Light"/>
              </a:rPr>
              <a:t>in </a:t>
            </a:r>
            <a:r>
              <a:rPr dirty="0" sz="2800" spc="-5" b="0">
                <a:latin typeface="Calibri Light"/>
                <a:cs typeface="Calibri Light"/>
              </a:rPr>
              <a:t>the </a:t>
            </a:r>
            <a:r>
              <a:rPr dirty="0" sz="2800" spc="-20" b="0">
                <a:latin typeface="Calibri Light"/>
                <a:cs typeface="Calibri Light"/>
              </a:rPr>
              <a:t>course </a:t>
            </a:r>
            <a:r>
              <a:rPr dirty="0" sz="2800" spc="-5" b="0">
                <a:latin typeface="Calibri Light"/>
                <a:cs typeface="Calibri Light"/>
              </a:rPr>
              <a:t>and </a:t>
            </a:r>
            <a:r>
              <a:rPr dirty="0" u="heavy" sz="2800" spc="-5" b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not</a:t>
            </a:r>
            <a:r>
              <a:rPr dirty="0" sz="2800" spc="-5" b="0">
                <a:latin typeface="Calibri Light"/>
                <a:cs typeface="Calibri Light"/>
              </a:rPr>
              <a:t> </a:t>
            </a:r>
            <a:r>
              <a:rPr dirty="0" sz="2800" b="0">
                <a:latin typeface="Calibri Light"/>
                <a:cs typeface="Calibri Light"/>
              </a:rPr>
              <a:t>on </a:t>
            </a:r>
            <a:r>
              <a:rPr dirty="0" sz="2800" spc="-5" b="0">
                <a:latin typeface="Calibri Light"/>
                <a:cs typeface="Calibri Light"/>
              </a:rPr>
              <a:t>the </a:t>
            </a:r>
            <a:r>
              <a:rPr dirty="0" sz="2800" spc="-10" b="0">
                <a:latin typeface="Calibri Light"/>
                <a:cs typeface="Calibri Light"/>
              </a:rPr>
              <a:t>knowledge per</a:t>
            </a:r>
            <a:r>
              <a:rPr dirty="0" sz="2800" spc="204" b="0">
                <a:latin typeface="Calibri Light"/>
                <a:cs typeface="Calibri Light"/>
              </a:rPr>
              <a:t> </a:t>
            </a:r>
            <a:r>
              <a:rPr dirty="0" sz="2800" spc="-5" b="0">
                <a:latin typeface="Calibri Light"/>
                <a:cs typeface="Calibri Light"/>
              </a:rPr>
              <a:t>se.</a:t>
            </a:r>
            <a:endParaRPr sz="2800">
              <a:latin typeface="Calibri Light"/>
              <a:cs typeface="Calibri Light"/>
            </a:endParaRPr>
          </a:p>
          <a:p>
            <a:pPr algn="just" marL="12700" marR="5715">
              <a:lnSpc>
                <a:spcPts val="3020"/>
              </a:lnSpc>
              <a:spcBef>
                <a:spcPts val="1045"/>
              </a:spcBef>
            </a:pPr>
            <a:r>
              <a:rPr dirty="0" sz="2800" spc="-60" b="0">
                <a:latin typeface="Calibri Light"/>
                <a:cs typeface="Calibri Light"/>
              </a:rPr>
              <a:t>We </a:t>
            </a:r>
            <a:r>
              <a:rPr dirty="0" sz="2800" spc="-10" b="0">
                <a:latin typeface="Calibri Light"/>
                <a:cs typeface="Calibri Light"/>
              </a:rPr>
              <a:t>will </a:t>
            </a:r>
            <a:r>
              <a:rPr dirty="0" sz="2800" spc="-5" b="0">
                <a:latin typeface="Calibri Light"/>
                <a:cs typeface="Calibri Light"/>
              </a:rPr>
              <a:t>now see </a:t>
            </a:r>
            <a:r>
              <a:rPr dirty="0" sz="2800" b="0">
                <a:latin typeface="Calibri Light"/>
                <a:cs typeface="Calibri Light"/>
              </a:rPr>
              <a:t>some </a:t>
            </a:r>
            <a:r>
              <a:rPr dirty="0" sz="2800" spc="-15" b="0">
                <a:latin typeface="Calibri Light"/>
                <a:cs typeface="Calibri Light"/>
              </a:rPr>
              <a:t>examples, </a:t>
            </a:r>
            <a:r>
              <a:rPr dirty="0" sz="2800" spc="-5" b="0">
                <a:latin typeface="Calibri Light"/>
                <a:cs typeface="Calibri Light"/>
              </a:rPr>
              <a:t>but, </a:t>
            </a:r>
            <a:r>
              <a:rPr dirty="0" sz="2800" spc="-25" b="0">
                <a:latin typeface="Calibri Light"/>
                <a:cs typeface="Calibri Light"/>
              </a:rPr>
              <a:t>before </a:t>
            </a:r>
            <a:r>
              <a:rPr dirty="0" sz="2800" spc="-10" b="0">
                <a:latin typeface="Calibri Light"/>
                <a:cs typeface="Calibri Light"/>
              </a:rPr>
              <a:t>that, let </a:t>
            </a:r>
            <a:r>
              <a:rPr dirty="0" sz="2800" b="0">
                <a:latin typeface="Calibri Light"/>
                <a:cs typeface="Calibri Light"/>
              </a:rPr>
              <a:t>us </a:t>
            </a:r>
            <a:r>
              <a:rPr dirty="0" sz="2800" spc="-5" b="0">
                <a:latin typeface="Calibri Light"/>
                <a:cs typeface="Calibri Light"/>
              </a:rPr>
              <a:t>see </a:t>
            </a:r>
            <a:r>
              <a:rPr dirty="0" sz="2800" spc="-10" b="0">
                <a:latin typeface="Calibri Light"/>
                <a:cs typeface="Calibri Light"/>
              </a:rPr>
              <a:t>OBE </a:t>
            </a:r>
            <a:r>
              <a:rPr dirty="0" sz="2800" spc="-5" b="0">
                <a:latin typeface="Calibri Light"/>
                <a:cs typeface="Calibri Light"/>
              </a:rPr>
              <a:t>as a  </a:t>
            </a:r>
            <a:r>
              <a:rPr dirty="0" sz="2800" spc="-30" b="0">
                <a:latin typeface="Calibri Light"/>
                <a:cs typeface="Calibri Light"/>
              </a:rPr>
              <a:t>system </a:t>
            </a:r>
            <a:r>
              <a:rPr dirty="0" sz="2800" spc="-5" b="0">
                <a:latin typeface="Calibri Light"/>
                <a:cs typeface="Calibri Light"/>
              </a:rPr>
              <a:t>– </a:t>
            </a:r>
            <a:r>
              <a:rPr dirty="0" sz="2800" spc="-25" b="0">
                <a:latin typeface="Calibri Light"/>
                <a:cs typeface="Calibri Light"/>
              </a:rPr>
              <a:t>for </a:t>
            </a:r>
            <a:r>
              <a:rPr dirty="0" sz="2800" spc="-5" b="0">
                <a:latin typeface="Calibri Light"/>
                <a:cs typeface="Calibri Light"/>
              </a:rPr>
              <a:t>design, </a:t>
            </a:r>
            <a:r>
              <a:rPr dirty="0" sz="2800" spc="-10" b="0">
                <a:latin typeface="Calibri Light"/>
                <a:cs typeface="Calibri Light"/>
              </a:rPr>
              <a:t>implementation and </a:t>
            </a:r>
            <a:r>
              <a:rPr dirty="0" sz="2800" spc="-15" b="0">
                <a:latin typeface="Calibri Light"/>
                <a:cs typeface="Calibri Light"/>
              </a:rPr>
              <a:t>continuous improvement </a:t>
            </a:r>
            <a:r>
              <a:rPr dirty="0" sz="2800" b="0">
                <a:latin typeface="Calibri Light"/>
                <a:cs typeface="Calibri Light"/>
              </a:rPr>
              <a:t>of  </a:t>
            </a:r>
            <a:r>
              <a:rPr dirty="0" sz="2800" spc="-10" b="0">
                <a:latin typeface="Calibri Light"/>
                <a:cs typeface="Calibri Light"/>
              </a:rPr>
              <a:t>technical education </a:t>
            </a:r>
            <a:r>
              <a:rPr dirty="0" sz="2800" spc="-15" b="0">
                <a:latin typeface="Calibri Light"/>
                <a:cs typeface="Calibri Light"/>
              </a:rPr>
              <a:t>at </a:t>
            </a:r>
            <a:r>
              <a:rPr dirty="0" sz="2800" spc="-5" b="0">
                <a:latin typeface="Calibri Light"/>
                <a:cs typeface="Calibri Light"/>
              </a:rPr>
              <a:t>the </a:t>
            </a:r>
            <a:r>
              <a:rPr dirty="0" sz="2800" spc="-15" b="0">
                <a:latin typeface="Calibri Light"/>
                <a:cs typeface="Calibri Light"/>
              </a:rPr>
              <a:t>degree</a:t>
            </a:r>
            <a:r>
              <a:rPr dirty="0" sz="2800" spc="40" b="0">
                <a:latin typeface="Calibri Light"/>
                <a:cs typeface="Calibri Light"/>
              </a:rPr>
              <a:t> </a:t>
            </a:r>
            <a:r>
              <a:rPr dirty="0" sz="2800" spc="-15" b="0">
                <a:latin typeface="Calibri Light"/>
                <a:cs typeface="Calibri Light"/>
              </a:rPr>
              <a:t>level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71935" y="6427114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4"/>
            <a:ext cx="1489075" cy="113030"/>
            <a:chOff x="10703052" y="6472434"/>
            <a:chExt cx="1489075" cy="113030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4"/>
              <a:ext cx="752475" cy="113030"/>
            </a:xfrm>
            <a:custGeom>
              <a:avLst/>
              <a:gdLst/>
              <a:ahLst/>
              <a:cxnLst/>
              <a:rect l="l" t="t" r="r" b="b"/>
              <a:pathLst>
                <a:path w="752475" h="113029">
                  <a:moveTo>
                    <a:pt x="752246" y="0"/>
                  </a:moveTo>
                  <a:lnTo>
                    <a:pt x="0" y="0"/>
                  </a:lnTo>
                  <a:lnTo>
                    <a:pt x="0" y="112553"/>
                  </a:lnTo>
                  <a:lnTo>
                    <a:pt x="752246" y="112553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722477" y="1770633"/>
            <a:ext cx="5939155" cy="94106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0" b="1">
                <a:solidFill>
                  <a:srgbClr val="F68A1E"/>
                </a:solidFill>
                <a:latin typeface="Calibri"/>
                <a:cs typeface="Calibri"/>
              </a:rPr>
              <a:t>SAMPLES </a:t>
            </a:r>
            <a:r>
              <a:rPr dirty="0" sz="2000" spc="-5" b="1">
                <a:solidFill>
                  <a:srgbClr val="F68A1E"/>
                </a:solidFill>
                <a:latin typeface="Calibri"/>
                <a:cs typeface="Calibri"/>
              </a:rPr>
              <a:t>QUESTIONS FOR BLOOMS </a:t>
            </a:r>
            <a:r>
              <a:rPr dirty="0" sz="2000" spc="-30" b="1">
                <a:solidFill>
                  <a:srgbClr val="F68A1E"/>
                </a:solidFill>
                <a:latin typeface="Calibri"/>
                <a:cs typeface="Calibri"/>
              </a:rPr>
              <a:t>TAXONOMY</a:t>
            </a:r>
            <a:r>
              <a:rPr dirty="0" sz="2000" spc="-120" b="1">
                <a:solidFill>
                  <a:srgbClr val="F68A1E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F68A1E"/>
                </a:solidFill>
                <a:latin typeface="Calibri"/>
                <a:cs typeface="Calibri"/>
              </a:rPr>
              <a:t>LEVELS: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000" b="1">
                <a:solidFill>
                  <a:srgbClr val="F68A1E"/>
                </a:solidFill>
                <a:latin typeface="Calibri"/>
                <a:cs typeface="Calibri"/>
              </a:rPr>
              <a:t>1.</a:t>
            </a:r>
            <a:r>
              <a:rPr dirty="0" sz="2000" spc="-10" b="1">
                <a:solidFill>
                  <a:srgbClr val="F68A1E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F68A1E"/>
                </a:solidFill>
                <a:latin typeface="Calibri"/>
                <a:cs typeface="Calibri"/>
              </a:rPr>
              <a:t>REMEMBER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728598" y="2929508"/>
          <a:ext cx="10739755" cy="2848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0035"/>
                <a:gridCol w="5360035"/>
              </a:tblGrid>
              <a:tr h="308737">
                <a:tc>
                  <a:txBody>
                    <a:bodyPr/>
                    <a:lstStyle/>
                    <a:p>
                      <a:pPr algn="ctr" marL="2540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Skill</a:t>
                      </a:r>
                      <a:r>
                        <a:rPr dirty="0" sz="1600" spc="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Question Ques / </a:t>
                      </a:r>
                      <a:r>
                        <a:rPr dirty="0" sz="1600" spc="-2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Verbs </a:t>
                      </a:r>
                      <a:r>
                        <a:rPr dirty="0" sz="16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600" spc="8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tests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  <a:tr h="2528239">
                <a:tc>
                  <a:txBody>
                    <a:bodyPr/>
                    <a:lstStyle/>
                    <a:p>
                      <a:pPr marL="457200" indent="-305435">
                        <a:lnSpc>
                          <a:spcPct val="100000"/>
                        </a:lnSpc>
                        <a:spcBef>
                          <a:spcPts val="665"/>
                        </a:spcBef>
                        <a:buSzPct val="75000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Ability to recall of information like, facts,</a:t>
                      </a:r>
                      <a:r>
                        <a:rPr dirty="0" sz="1600" spc="9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conventions,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definitions, jargon, technical terms,</a:t>
                      </a:r>
                      <a:r>
                        <a:rPr dirty="0" sz="1600" spc="5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classifications,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categories, and</a:t>
                      </a:r>
                      <a:r>
                        <a:rPr dirty="0" sz="1600" spc="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criteria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457200" marR="615315" indent="-304800">
                        <a:lnSpc>
                          <a:spcPct val="150000"/>
                        </a:lnSpc>
                        <a:buSzPct val="75000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ability to recall methodology and procedures,  abstractions, principles, and theories in the</a:t>
                      </a:r>
                      <a:r>
                        <a:rPr dirty="0" sz="1600" spc="8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field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457200" indent="-305435">
                        <a:lnSpc>
                          <a:spcPct val="100000"/>
                        </a:lnSpc>
                        <a:spcBef>
                          <a:spcPts val="960"/>
                        </a:spcBef>
                        <a:buSzPct val="75000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knowledge of dates, events,</a:t>
                      </a:r>
                      <a:r>
                        <a:rPr dirty="0" sz="1600" spc="3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places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457200" indent="-305435">
                        <a:lnSpc>
                          <a:spcPts val="1855"/>
                        </a:lnSpc>
                        <a:spcBef>
                          <a:spcPts val="960"/>
                        </a:spcBef>
                        <a:buSzPct val="75000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mastery of subject</a:t>
                      </a:r>
                      <a:r>
                        <a:rPr dirty="0" sz="1600" spc="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matter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8445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list, define, describe, state, recite, recall, </a:t>
                      </a:r>
                      <a:r>
                        <a:rPr dirty="0" sz="1600" spc="-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identify,</a:t>
                      </a:r>
                      <a:r>
                        <a:rPr dirty="0" sz="1600" spc="10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show,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label,tabulate, quote, name, who, when, </a:t>
                      </a:r>
                      <a:r>
                        <a:rPr dirty="0" sz="16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where,</a:t>
                      </a:r>
                      <a:r>
                        <a:rPr dirty="0" sz="1600" spc="1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etc.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8445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0" y="216369"/>
            <a:ext cx="12192000" cy="781685"/>
          </a:xfrm>
          <a:custGeom>
            <a:avLst/>
            <a:gdLst/>
            <a:ahLst/>
            <a:cxnLst/>
            <a:rect l="l" t="t" r="r" b="b"/>
            <a:pathLst>
              <a:path w="12192000" h="781685">
                <a:moveTo>
                  <a:pt x="0" y="0"/>
                </a:moveTo>
                <a:lnTo>
                  <a:pt x="0" y="781215"/>
                </a:lnTo>
                <a:lnTo>
                  <a:pt x="12191999" y="781215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68A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739241" y="253380"/>
            <a:ext cx="4331970" cy="659130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dirty="0" sz="1850" spc="-5" b="0">
                <a:latin typeface="Calibri Light"/>
                <a:cs typeface="Calibri Light"/>
              </a:rPr>
              <a:t>APPENDIX-B</a:t>
            </a:r>
            <a:endParaRPr sz="185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850" spc="-5" b="0">
                <a:latin typeface="Calibri Light"/>
                <a:cs typeface="Calibri Light"/>
              </a:rPr>
              <a:t>Sample </a:t>
            </a:r>
            <a:r>
              <a:rPr dirty="0" sz="1850" spc="-10" b="0">
                <a:latin typeface="Calibri Light"/>
                <a:cs typeface="Calibri Light"/>
              </a:rPr>
              <a:t>questions for </a:t>
            </a:r>
            <a:r>
              <a:rPr dirty="0" sz="1850" spc="-25" b="0">
                <a:latin typeface="Calibri Light"/>
                <a:cs typeface="Calibri Light"/>
              </a:rPr>
              <a:t>Bloom’s </a:t>
            </a:r>
            <a:r>
              <a:rPr dirty="0" sz="1850" spc="-40" b="0">
                <a:latin typeface="Calibri Light"/>
                <a:cs typeface="Calibri Light"/>
              </a:rPr>
              <a:t>Taxonomy</a:t>
            </a:r>
            <a:r>
              <a:rPr dirty="0" sz="1850" spc="-290" b="0">
                <a:latin typeface="Calibri Light"/>
                <a:cs typeface="Calibri Light"/>
              </a:rPr>
              <a:t> </a:t>
            </a:r>
            <a:r>
              <a:rPr dirty="0" sz="1850" spc="-10" b="0">
                <a:latin typeface="Calibri Light"/>
                <a:cs typeface="Calibri Light"/>
              </a:rPr>
              <a:t>levels</a:t>
            </a:r>
            <a:endParaRPr sz="1850">
              <a:latin typeface="Calibri Light"/>
              <a:cs typeface="Calibri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274300" y="6480004"/>
            <a:ext cx="38100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Appendix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pc="10"/>
              <a:t>76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1"/>
            <a:ext cx="1489075" cy="111125"/>
            <a:chOff x="10703052" y="6472431"/>
            <a:chExt cx="1489075" cy="111125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1"/>
              <a:ext cx="752475" cy="111125"/>
            </a:xfrm>
            <a:custGeom>
              <a:avLst/>
              <a:gdLst/>
              <a:ahLst/>
              <a:cxnLst/>
              <a:rect l="l" t="t" r="r" b="b"/>
              <a:pathLst>
                <a:path w="752475" h="111125">
                  <a:moveTo>
                    <a:pt x="752246" y="0"/>
                  </a:moveTo>
                  <a:lnTo>
                    <a:pt x="0" y="0"/>
                  </a:lnTo>
                  <a:lnTo>
                    <a:pt x="0" y="111032"/>
                  </a:lnTo>
                  <a:lnTo>
                    <a:pt x="752246" y="111032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05967" y="914476"/>
            <a:ext cx="2479675" cy="351790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00" spc="20" b="1">
                <a:solidFill>
                  <a:srgbClr val="F68A1E"/>
                </a:solidFill>
                <a:latin typeface="Arial"/>
                <a:cs typeface="Arial"/>
              </a:rPr>
              <a:t>Sample</a:t>
            </a:r>
            <a:r>
              <a:rPr dirty="0" sz="2100" spc="-70" b="1">
                <a:solidFill>
                  <a:srgbClr val="F68A1E"/>
                </a:solidFill>
                <a:latin typeface="Arial"/>
                <a:cs typeface="Arial"/>
              </a:rPr>
              <a:t> </a:t>
            </a:r>
            <a:r>
              <a:rPr dirty="0" sz="2100" spc="15" b="1">
                <a:solidFill>
                  <a:srgbClr val="F68A1E"/>
                </a:solidFill>
                <a:latin typeface="Arial"/>
                <a:cs typeface="Arial"/>
              </a:rPr>
              <a:t>Questions:</a:t>
            </a:r>
            <a:endParaRPr sz="21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0274300" y="6480004"/>
            <a:ext cx="38100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Appendix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pc="10"/>
              <a:t>77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96823" y="1681733"/>
            <a:ext cx="16256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>
                <a:solidFill>
                  <a:srgbClr val="221F1F"/>
                </a:solidFill>
                <a:latin typeface="Arial"/>
                <a:cs typeface="Arial"/>
              </a:rPr>
              <a:t>1.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15617" y="1626870"/>
            <a:ext cx="1624330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State </a:t>
            </a:r>
            <a:r>
              <a:rPr dirty="0" sz="1700" spc="5">
                <a:solidFill>
                  <a:srgbClr val="221F1F"/>
                </a:solidFill>
                <a:latin typeface="Arial"/>
                <a:cs typeface="Arial"/>
              </a:rPr>
              <a:t>Ohm’s</a:t>
            </a:r>
            <a:r>
              <a:rPr dirty="0" sz="1700" spc="-1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700" spc="5">
                <a:solidFill>
                  <a:srgbClr val="221F1F"/>
                </a:solidFill>
                <a:latin typeface="Arial"/>
                <a:cs typeface="Arial"/>
              </a:rPr>
              <a:t>law</a:t>
            </a:r>
            <a:endParaRPr sz="1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6823" y="2260854"/>
            <a:ext cx="16256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>
                <a:solidFill>
                  <a:srgbClr val="221F1F"/>
                </a:solidFill>
                <a:latin typeface="Arial"/>
                <a:cs typeface="Arial"/>
              </a:rPr>
              <a:t>2.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15617" y="2205990"/>
            <a:ext cx="4905375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List the </a:t>
            </a:r>
            <a:r>
              <a:rPr dirty="0" sz="1700" spc="5">
                <a:solidFill>
                  <a:srgbClr val="221F1F"/>
                </a:solidFill>
                <a:latin typeface="Arial"/>
                <a:cs typeface="Arial"/>
              </a:rPr>
              <a:t>physical </a:t>
            </a:r>
            <a:r>
              <a:rPr dirty="0" sz="1700" spc="15">
                <a:solidFill>
                  <a:srgbClr val="221F1F"/>
                </a:solidFill>
                <a:latin typeface="Arial"/>
                <a:cs typeface="Arial"/>
              </a:rPr>
              <a:t>and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chemical properties of</a:t>
            </a:r>
            <a:r>
              <a:rPr dirty="0" sz="1700" spc="12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silicon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6823" y="2840227"/>
            <a:ext cx="16256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>
                <a:solidFill>
                  <a:srgbClr val="221F1F"/>
                </a:solidFill>
                <a:latin typeface="Arial"/>
                <a:cs typeface="Arial"/>
              </a:rPr>
              <a:t>3.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15617" y="2785364"/>
            <a:ext cx="3634740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List the </a:t>
            </a:r>
            <a:r>
              <a:rPr dirty="0" sz="1700" spc="15">
                <a:solidFill>
                  <a:srgbClr val="221F1F"/>
                </a:solidFill>
                <a:latin typeface="Arial"/>
                <a:cs typeface="Arial"/>
              </a:rPr>
              <a:t>components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of </a:t>
            </a:r>
            <a:r>
              <a:rPr dirty="0" sz="1700" spc="15">
                <a:solidFill>
                  <a:srgbClr val="221F1F"/>
                </a:solidFill>
                <a:latin typeface="Arial"/>
                <a:cs typeface="Arial"/>
              </a:rPr>
              <a:t>A/D</a:t>
            </a:r>
            <a:r>
              <a:rPr dirty="0" sz="1700" spc="-8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converter</a:t>
            </a:r>
            <a:endParaRPr sz="1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96823" y="3419348"/>
            <a:ext cx="16256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>
                <a:solidFill>
                  <a:srgbClr val="221F1F"/>
                </a:solidFill>
                <a:latin typeface="Arial"/>
                <a:cs typeface="Arial"/>
              </a:rPr>
              <a:t>4.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15617" y="3364484"/>
            <a:ext cx="7513320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List the arithmetic operators available in </a:t>
            </a:r>
            <a:r>
              <a:rPr dirty="0" sz="1700" spc="15">
                <a:solidFill>
                  <a:srgbClr val="221F1F"/>
                </a:solidFill>
                <a:latin typeface="Arial"/>
                <a:cs typeface="Arial"/>
              </a:rPr>
              <a:t>C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in increasing order of</a:t>
            </a:r>
            <a:r>
              <a:rPr dirty="0" sz="1700" spc="20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precedence.</a:t>
            </a:r>
            <a:endParaRPr sz="1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96823" y="3998163"/>
            <a:ext cx="16256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>
                <a:solidFill>
                  <a:srgbClr val="221F1F"/>
                </a:solidFill>
                <a:latin typeface="Arial"/>
                <a:cs typeface="Arial"/>
              </a:rPr>
              <a:t>5.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15617" y="3943299"/>
            <a:ext cx="3511550" cy="2895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Define the purpose of </a:t>
            </a:r>
            <a:r>
              <a:rPr dirty="0" sz="1700" spc="15">
                <a:solidFill>
                  <a:srgbClr val="221F1F"/>
                </a:solidFill>
                <a:latin typeface="Arial"/>
                <a:cs typeface="Arial"/>
              </a:rPr>
              <a:t>a</a:t>
            </a:r>
            <a:r>
              <a:rPr dirty="0" sz="1700" spc="5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700">
                <a:solidFill>
                  <a:srgbClr val="221F1F"/>
                </a:solidFill>
                <a:latin typeface="Arial"/>
                <a:cs typeface="Arial"/>
              </a:rPr>
              <a:t>constructor.</a:t>
            </a:r>
            <a:endParaRPr sz="17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96823" y="4577841"/>
            <a:ext cx="16256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>
                <a:solidFill>
                  <a:srgbClr val="221F1F"/>
                </a:solidFill>
                <a:latin typeface="Arial"/>
                <a:cs typeface="Arial"/>
              </a:rPr>
              <a:t>6.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15617" y="4522977"/>
            <a:ext cx="7223125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Define the terms: Sensible heat, Latent heat </a:t>
            </a:r>
            <a:r>
              <a:rPr dirty="0" sz="1700" spc="15">
                <a:solidFill>
                  <a:srgbClr val="221F1F"/>
                </a:solidFill>
                <a:latin typeface="Arial"/>
                <a:cs typeface="Arial"/>
              </a:rPr>
              <a:t>and </a:t>
            </a:r>
            <a:r>
              <a:rPr dirty="0" sz="1700" spc="-30">
                <a:solidFill>
                  <a:srgbClr val="221F1F"/>
                </a:solidFill>
                <a:latin typeface="Arial"/>
                <a:cs typeface="Arial"/>
              </a:rPr>
              <a:t>Total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heat of</a:t>
            </a:r>
            <a:r>
              <a:rPr dirty="0" sz="1700" spc="27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evaporation</a:t>
            </a:r>
            <a:endParaRPr sz="17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96823" y="5156961"/>
            <a:ext cx="16256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>
                <a:solidFill>
                  <a:srgbClr val="221F1F"/>
                </a:solidFill>
                <a:latin typeface="Arial"/>
                <a:cs typeface="Arial"/>
              </a:rPr>
              <a:t>7.</a:t>
            </a:r>
            <a:endParaRPr sz="13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15617" y="5102097"/>
            <a:ext cx="2862580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List the assembler</a:t>
            </a:r>
            <a:r>
              <a:rPr dirty="0" sz="1700" spc="2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directives.</a:t>
            </a:r>
            <a:endParaRPr sz="17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96823" y="5736437"/>
            <a:ext cx="16256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>
                <a:solidFill>
                  <a:srgbClr val="221F1F"/>
                </a:solidFill>
                <a:latin typeface="Arial"/>
                <a:cs typeface="Arial"/>
              </a:rPr>
              <a:t>8.</a:t>
            </a:r>
            <a:endParaRPr sz="13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15617" y="5681573"/>
            <a:ext cx="4819015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Describe the process of galvanisation </a:t>
            </a:r>
            <a:r>
              <a:rPr dirty="0" sz="1700" spc="15">
                <a:solidFill>
                  <a:srgbClr val="221F1F"/>
                </a:solidFill>
                <a:latin typeface="Arial"/>
                <a:cs typeface="Arial"/>
              </a:rPr>
              <a:t>and</a:t>
            </a:r>
            <a:r>
              <a:rPr dirty="0" sz="1700" spc="8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tinning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1"/>
            <a:ext cx="1489075" cy="111125"/>
            <a:chOff x="10703052" y="6472431"/>
            <a:chExt cx="1489075" cy="111125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1"/>
              <a:ext cx="752475" cy="111125"/>
            </a:xfrm>
            <a:custGeom>
              <a:avLst/>
              <a:gdLst/>
              <a:ahLst/>
              <a:cxnLst/>
              <a:rect l="l" t="t" r="r" b="b"/>
              <a:pathLst>
                <a:path w="752475" h="111125">
                  <a:moveTo>
                    <a:pt x="752246" y="0"/>
                  </a:moveTo>
                  <a:lnTo>
                    <a:pt x="0" y="0"/>
                  </a:lnTo>
                  <a:lnTo>
                    <a:pt x="0" y="111032"/>
                  </a:lnTo>
                  <a:lnTo>
                    <a:pt x="752246" y="111032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19073" y="641096"/>
            <a:ext cx="2632075" cy="371475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250" spc="10" b="1">
                <a:solidFill>
                  <a:srgbClr val="F68A1E"/>
                </a:solidFill>
                <a:latin typeface="Arial"/>
                <a:cs typeface="Arial"/>
              </a:rPr>
              <a:t>Sample</a:t>
            </a:r>
            <a:r>
              <a:rPr dirty="0" sz="2250" spc="-70" b="1">
                <a:solidFill>
                  <a:srgbClr val="F68A1E"/>
                </a:solidFill>
                <a:latin typeface="Arial"/>
                <a:cs typeface="Arial"/>
              </a:rPr>
              <a:t> </a:t>
            </a:r>
            <a:r>
              <a:rPr dirty="0" sz="2250" spc="5" b="1">
                <a:solidFill>
                  <a:srgbClr val="F68A1E"/>
                </a:solidFill>
                <a:latin typeface="Arial"/>
                <a:cs typeface="Arial"/>
              </a:rPr>
              <a:t>Questions:</a:t>
            </a:r>
            <a:endParaRPr sz="22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274300" y="6480004"/>
            <a:ext cx="38100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Appendix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pc="10"/>
              <a:t>78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39469" y="1653285"/>
            <a:ext cx="8392160" cy="43421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623570" indent="-561340">
              <a:lnSpc>
                <a:spcPct val="100000"/>
              </a:lnSpc>
              <a:spcBef>
                <a:spcPts val="125"/>
              </a:spcBef>
              <a:buFont typeface="Calibri"/>
              <a:buAutoNum type="arabicPeriod" startAt="9"/>
              <a:tabLst>
                <a:tab pos="623570" algn="l"/>
                <a:tab pos="624205" algn="l"/>
              </a:tabLst>
            </a:pPr>
            <a:r>
              <a:rPr dirty="0" sz="1700" spc="5">
                <a:solidFill>
                  <a:srgbClr val="221F1F"/>
                </a:solidFill>
                <a:latin typeface="Arial"/>
                <a:cs typeface="Arial"/>
              </a:rPr>
              <a:t>Write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truth table </a:t>
            </a:r>
            <a:r>
              <a:rPr dirty="0" sz="1700" spc="15">
                <a:solidFill>
                  <a:srgbClr val="221F1F"/>
                </a:solidFill>
                <a:latin typeface="Arial"/>
                <a:cs typeface="Arial"/>
              </a:rPr>
              <a:t>and </a:t>
            </a:r>
            <a:r>
              <a:rPr dirty="0" sz="1700" spc="5">
                <a:solidFill>
                  <a:srgbClr val="221F1F"/>
                </a:solidFill>
                <a:latin typeface="Arial"/>
                <a:cs typeface="Arial"/>
              </a:rPr>
              <a:t>symbol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of </a:t>
            </a:r>
            <a:r>
              <a:rPr dirty="0" sz="1700" spc="15">
                <a:solidFill>
                  <a:srgbClr val="221F1F"/>
                </a:solidFill>
                <a:latin typeface="Arial"/>
                <a:cs typeface="Arial"/>
              </a:rPr>
              <a:t>AND, OR, </a:t>
            </a:r>
            <a:r>
              <a:rPr dirty="0" sz="1700" spc="-35">
                <a:solidFill>
                  <a:srgbClr val="221F1F"/>
                </a:solidFill>
                <a:latin typeface="Arial"/>
                <a:cs typeface="Arial"/>
              </a:rPr>
              <a:t>NOT, </a:t>
            </a:r>
            <a:r>
              <a:rPr dirty="0" sz="1700" spc="15">
                <a:solidFill>
                  <a:srgbClr val="221F1F"/>
                </a:solidFill>
                <a:latin typeface="Arial"/>
                <a:cs typeface="Arial"/>
              </a:rPr>
              <a:t>XNOR</a:t>
            </a:r>
            <a:r>
              <a:rPr dirty="0" sz="1700" spc="13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gates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221F1F"/>
              </a:buClr>
              <a:buFont typeface="Calibri"/>
              <a:buAutoNum type="arabicPeriod" startAt="9"/>
            </a:pPr>
            <a:endParaRPr sz="2150">
              <a:latin typeface="Arial"/>
              <a:cs typeface="Arial"/>
            </a:endParaRPr>
          </a:p>
          <a:p>
            <a:pPr marL="636270" indent="-624205">
              <a:lnSpc>
                <a:spcPct val="100000"/>
              </a:lnSpc>
              <a:buFont typeface="Calibri"/>
              <a:buAutoNum type="arabicPeriod" startAt="9"/>
              <a:tabLst>
                <a:tab pos="635635" algn="l"/>
                <a:tab pos="636905" algn="l"/>
              </a:tabLst>
            </a:pP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Define the terms: Stress, </a:t>
            </a:r>
            <a:r>
              <a:rPr dirty="0" sz="1700" spc="5">
                <a:solidFill>
                  <a:srgbClr val="221F1F"/>
                </a:solidFill>
                <a:latin typeface="Arial"/>
                <a:cs typeface="Arial"/>
              </a:rPr>
              <a:t>Working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stress </a:t>
            </a:r>
            <a:r>
              <a:rPr dirty="0" sz="1700" spc="15">
                <a:solidFill>
                  <a:srgbClr val="221F1F"/>
                </a:solidFill>
                <a:latin typeface="Arial"/>
                <a:cs typeface="Arial"/>
              </a:rPr>
              <a:t>and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Factor of</a:t>
            </a:r>
            <a:r>
              <a:rPr dirty="0" sz="1700" spc="12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700" spc="-15">
                <a:solidFill>
                  <a:srgbClr val="221F1F"/>
                </a:solidFill>
                <a:latin typeface="Arial"/>
                <a:cs typeface="Arial"/>
              </a:rPr>
              <a:t>safety.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221F1F"/>
              </a:buClr>
              <a:buFont typeface="Calibri"/>
              <a:buAutoNum type="arabicPeriod" startAt="9"/>
            </a:pPr>
            <a:endParaRPr sz="2150">
              <a:latin typeface="Arial"/>
              <a:cs typeface="Arial"/>
            </a:endParaRPr>
          </a:p>
          <a:p>
            <a:pPr marL="636270" indent="-624205">
              <a:lnSpc>
                <a:spcPct val="100000"/>
              </a:lnSpc>
              <a:buFont typeface="Calibri"/>
              <a:buAutoNum type="arabicPeriod" startAt="9"/>
              <a:tabLst>
                <a:tab pos="635635" algn="l"/>
                <a:tab pos="636905" algn="l"/>
              </a:tabLst>
            </a:pPr>
            <a:r>
              <a:rPr dirty="0" sz="1700" spc="15">
                <a:solidFill>
                  <a:srgbClr val="221F1F"/>
                </a:solidFill>
                <a:latin typeface="Arial"/>
                <a:cs typeface="Arial"/>
              </a:rPr>
              <a:t>What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is the </a:t>
            </a:r>
            <a:r>
              <a:rPr dirty="0" sz="1700" spc="5">
                <a:solidFill>
                  <a:srgbClr val="221F1F"/>
                </a:solidFill>
                <a:latin typeface="Arial"/>
                <a:cs typeface="Arial"/>
              </a:rPr>
              <a:t>difference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between declaration </a:t>
            </a:r>
            <a:r>
              <a:rPr dirty="0" sz="1700" spc="15">
                <a:solidFill>
                  <a:srgbClr val="221F1F"/>
                </a:solidFill>
                <a:latin typeface="Arial"/>
                <a:cs typeface="Arial"/>
              </a:rPr>
              <a:t>and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definition of </a:t>
            </a:r>
            <a:r>
              <a:rPr dirty="0" sz="1700" spc="15">
                <a:solidFill>
                  <a:srgbClr val="221F1F"/>
                </a:solidFill>
                <a:latin typeface="Arial"/>
                <a:cs typeface="Arial"/>
              </a:rPr>
              <a:t>a</a:t>
            </a:r>
            <a:r>
              <a:rPr dirty="0" sz="1700" spc="21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variable/function?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221F1F"/>
              </a:buClr>
              <a:buFont typeface="Calibri"/>
              <a:buAutoNum type="arabicPeriod" startAt="9"/>
            </a:pPr>
            <a:endParaRPr sz="2150">
              <a:latin typeface="Arial"/>
              <a:cs typeface="Arial"/>
            </a:endParaRPr>
          </a:p>
          <a:p>
            <a:pPr marL="636270" indent="-624205">
              <a:lnSpc>
                <a:spcPct val="100000"/>
              </a:lnSpc>
              <a:buFont typeface="Calibri"/>
              <a:buAutoNum type="arabicPeriod" startAt="9"/>
              <a:tabLst>
                <a:tab pos="635635" algn="l"/>
                <a:tab pos="636905" algn="l"/>
              </a:tabLst>
            </a:pP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List the </a:t>
            </a:r>
            <a:r>
              <a:rPr dirty="0" sz="1700" spc="5">
                <a:solidFill>
                  <a:srgbClr val="221F1F"/>
                </a:solidFill>
                <a:latin typeface="Arial"/>
                <a:cs typeface="Arial"/>
              </a:rPr>
              <a:t>different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storage class specifiers in</a:t>
            </a:r>
            <a:r>
              <a:rPr dirty="0" sz="1700" spc="11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C.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221F1F"/>
              </a:buClr>
              <a:buFont typeface="Calibri"/>
              <a:buAutoNum type="arabicPeriod" startAt="9"/>
            </a:pPr>
            <a:endParaRPr sz="2150">
              <a:latin typeface="Arial"/>
              <a:cs typeface="Arial"/>
            </a:endParaRPr>
          </a:p>
          <a:p>
            <a:pPr marL="636270" indent="-624205">
              <a:lnSpc>
                <a:spcPct val="100000"/>
              </a:lnSpc>
              <a:spcBef>
                <a:spcPts val="5"/>
              </a:spcBef>
              <a:buFont typeface="Calibri"/>
              <a:buAutoNum type="arabicPeriod" startAt="9"/>
              <a:tabLst>
                <a:tab pos="635635" algn="l"/>
                <a:tab pos="636905" algn="l"/>
              </a:tabLst>
            </a:pPr>
            <a:r>
              <a:rPr dirty="0" sz="1700" spc="15">
                <a:solidFill>
                  <a:srgbClr val="221F1F"/>
                </a:solidFill>
                <a:latin typeface="Arial"/>
                <a:cs typeface="Arial"/>
              </a:rPr>
              <a:t>What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is the use of local</a:t>
            </a:r>
            <a:r>
              <a:rPr dirty="0" sz="1700" spc="5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variables?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221F1F"/>
              </a:buClr>
              <a:buFont typeface="Calibri"/>
              <a:buAutoNum type="arabicPeriod" startAt="9"/>
            </a:pPr>
            <a:endParaRPr sz="2150">
              <a:latin typeface="Arial"/>
              <a:cs typeface="Arial"/>
            </a:endParaRPr>
          </a:p>
          <a:p>
            <a:pPr marL="636270" indent="-624205">
              <a:lnSpc>
                <a:spcPct val="100000"/>
              </a:lnSpc>
              <a:spcBef>
                <a:spcPts val="5"/>
              </a:spcBef>
              <a:buFont typeface="Calibri"/>
              <a:buAutoNum type="arabicPeriod" startAt="9"/>
              <a:tabLst>
                <a:tab pos="635635" algn="l"/>
                <a:tab pos="636905" algn="l"/>
              </a:tabLst>
            </a:pPr>
            <a:r>
              <a:rPr dirty="0" sz="1700" spc="15">
                <a:solidFill>
                  <a:srgbClr val="221F1F"/>
                </a:solidFill>
                <a:latin typeface="Arial"/>
                <a:cs typeface="Arial"/>
              </a:rPr>
              <a:t>What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700" spc="15">
                <a:solidFill>
                  <a:srgbClr val="221F1F"/>
                </a:solidFill>
                <a:latin typeface="Arial"/>
                <a:cs typeface="Arial"/>
              </a:rPr>
              <a:t>a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pointer to </a:t>
            </a:r>
            <a:r>
              <a:rPr dirty="0" sz="1700" spc="15">
                <a:solidFill>
                  <a:srgbClr val="221F1F"/>
                </a:solidFill>
                <a:latin typeface="Arial"/>
                <a:cs typeface="Arial"/>
              </a:rPr>
              <a:t>a</a:t>
            </a:r>
            <a:r>
              <a:rPr dirty="0" sz="1700" spc="4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pointer?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221F1F"/>
              </a:buClr>
              <a:buFont typeface="Calibri"/>
              <a:buAutoNum type="arabicPeriod" startAt="9"/>
            </a:pPr>
            <a:endParaRPr sz="2150">
              <a:latin typeface="Arial"/>
              <a:cs typeface="Arial"/>
            </a:endParaRPr>
          </a:p>
          <a:p>
            <a:pPr marL="636270" indent="-624205">
              <a:lnSpc>
                <a:spcPct val="100000"/>
              </a:lnSpc>
              <a:buFont typeface="Calibri"/>
              <a:buAutoNum type="arabicPeriod" startAt="9"/>
              <a:tabLst>
                <a:tab pos="635635" algn="l"/>
                <a:tab pos="636905" algn="l"/>
              </a:tabLst>
            </a:pPr>
            <a:r>
              <a:rPr dirty="0" sz="1700" spc="15">
                <a:solidFill>
                  <a:srgbClr val="221F1F"/>
                </a:solidFill>
                <a:latin typeface="Arial"/>
                <a:cs typeface="Arial"/>
              </a:rPr>
              <a:t>What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are the valid </a:t>
            </a:r>
            <a:r>
              <a:rPr dirty="0" sz="1700" spc="5">
                <a:solidFill>
                  <a:srgbClr val="221F1F"/>
                </a:solidFill>
                <a:latin typeface="Arial"/>
                <a:cs typeface="Arial"/>
              </a:rPr>
              <a:t>places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for the </a:t>
            </a:r>
            <a:r>
              <a:rPr dirty="0" sz="1700" spc="5">
                <a:solidFill>
                  <a:srgbClr val="221F1F"/>
                </a:solidFill>
                <a:latin typeface="Arial"/>
                <a:cs typeface="Arial"/>
              </a:rPr>
              <a:t>keyword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“break” to</a:t>
            </a:r>
            <a:r>
              <a:rPr dirty="0" sz="1700" spc="14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700" spc="5">
                <a:solidFill>
                  <a:srgbClr val="221F1F"/>
                </a:solidFill>
                <a:latin typeface="Arial"/>
                <a:cs typeface="Arial"/>
              </a:rPr>
              <a:t>appear?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221F1F"/>
              </a:buClr>
              <a:buFont typeface="Calibri"/>
              <a:buAutoNum type="arabicPeriod" startAt="9"/>
            </a:pPr>
            <a:endParaRPr sz="2150">
              <a:latin typeface="Arial"/>
              <a:cs typeface="Arial"/>
            </a:endParaRPr>
          </a:p>
          <a:p>
            <a:pPr marL="636270" indent="-624205">
              <a:lnSpc>
                <a:spcPct val="100000"/>
              </a:lnSpc>
              <a:buFont typeface="Calibri"/>
              <a:buAutoNum type="arabicPeriod" startAt="9"/>
              <a:tabLst>
                <a:tab pos="635635" algn="l"/>
                <a:tab pos="636905" algn="l"/>
              </a:tabLst>
            </a:pPr>
            <a:r>
              <a:rPr dirty="0" sz="1700" spc="15">
                <a:solidFill>
                  <a:srgbClr val="221F1F"/>
                </a:solidFill>
                <a:latin typeface="Arial"/>
                <a:cs typeface="Arial"/>
              </a:rPr>
              <a:t>What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700" spc="15">
                <a:solidFill>
                  <a:srgbClr val="221F1F"/>
                </a:solidFill>
                <a:latin typeface="Arial"/>
                <a:cs typeface="Arial"/>
              </a:rPr>
              <a:t>a </a:t>
            </a:r>
            <a:r>
              <a:rPr dirty="0" sz="1700" spc="5">
                <a:solidFill>
                  <a:srgbClr val="221F1F"/>
                </a:solidFill>
                <a:latin typeface="Arial"/>
                <a:cs typeface="Arial"/>
              </a:rPr>
              <a:t>self-referential</a:t>
            </a:r>
            <a:r>
              <a:rPr dirty="0" sz="1700" spc="6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700" spc="10">
                <a:solidFill>
                  <a:srgbClr val="221F1F"/>
                </a:solidFill>
                <a:latin typeface="Arial"/>
                <a:cs typeface="Arial"/>
              </a:rPr>
              <a:t>structure?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6861" y="447294"/>
            <a:ext cx="174371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F68A1E"/>
                </a:solidFill>
                <a:latin typeface="Calibri"/>
                <a:cs typeface="Calibri"/>
              </a:rPr>
              <a:t>2.</a:t>
            </a:r>
            <a:r>
              <a:rPr dirty="0" sz="2000" spc="-80" b="1">
                <a:solidFill>
                  <a:srgbClr val="F68A1E"/>
                </a:solidFill>
                <a:latin typeface="Calibri"/>
                <a:cs typeface="Calibri"/>
              </a:rPr>
              <a:t> </a:t>
            </a:r>
            <a:r>
              <a:rPr dirty="0" sz="2000" spc="-20" b="1">
                <a:solidFill>
                  <a:srgbClr val="F68A1E"/>
                </a:solidFill>
                <a:latin typeface="Calibri"/>
                <a:cs typeface="Calibri"/>
              </a:rPr>
              <a:t>UNDERSTAND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36447" y="930275"/>
          <a:ext cx="10583545" cy="2328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81930"/>
                <a:gridCol w="5281930"/>
              </a:tblGrid>
              <a:tr h="289305">
                <a:tc>
                  <a:txBody>
                    <a:bodyPr/>
                    <a:lstStyle/>
                    <a:p>
                      <a:pPr algn="ctr" marL="266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5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Skill</a:t>
                      </a:r>
                      <a:r>
                        <a:rPr dirty="0" sz="1500" spc="-2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7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5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Question Ques </a:t>
                      </a:r>
                      <a:r>
                        <a:rPr dirty="0" sz="15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/ </a:t>
                      </a:r>
                      <a:r>
                        <a:rPr dirty="0" sz="1500" spc="-2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Verbs </a:t>
                      </a:r>
                      <a:r>
                        <a:rPr dirty="0" sz="15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500" spc="-4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tests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  <a:tr h="2028063">
                <a:tc>
                  <a:txBody>
                    <a:bodyPr/>
                    <a:lstStyle/>
                    <a:p>
                      <a:pPr marL="457200" indent="-299720">
                        <a:lnSpc>
                          <a:spcPct val="100000"/>
                        </a:lnSpc>
                        <a:spcBef>
                          <a:spcPts val="630"/>
                        </a:spcBef>
                        <a:buSzPct val="7333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understanding</a:t>
                      </a:r>
                      <a:r>
                        <a:rPr dirty="0" sz="1500" spc="-5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information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457200" indent="-299720">
                        <a:lnSpc>
                          <a:spcPct val="100000"/>
                        </a:lnSpc>
                        <a:spcBef>
                          <a:spcPts val="900"/>
                        </a:spcBef>
                        <a:buSzPct val="7333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grasp</a:t>
                      </a:r>
                      <a:r>
                        <a:rPr dirty="0" sz="1500" spc="-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meaning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457200" indent="-299720">
                        <a:lnSpc>
                          <a:spcPct val="100000"/>
                        </a:lnSpc>
                        <a:spcBef>
                          <a:spcPts val="900"/>
                        </a:spcBef>
                        <a:buSzPct val="7333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translate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knowledge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into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dirty="0" sz="1500" spc="-5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context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457200" indent="-299720">
                        <a:lnSpc>
                          <a:spcPct val="100000"/>
                        </a:lnSpc>
                        <a:spcBef>
                          <a:spcPts val="905"/>
                        </a:spcBef>
                        <a:buSzPct val="7333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interpret facts, compare,</a:t>
                      </a:r>
                      <a:r>
                        <a:rPr dirty="0" sz="1500" spc="-1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contrast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457200" indent="-299720">
                        <a:lnSpc>
                          <a:spcPct val="100000"/>
                        </a:lnSpc>
                        <a:spcBef>
                          <a:spcPts val="900"/>
                        </a:spcBef>
                        <a:buSzPct val="7333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500" spc="-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order,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group, infer</a:t>
                      </a:r>
                      <a:r>
                        <a:rPr dirty="0" sz="1500" spc="-6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causes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457200" indent="-299720">
                        <a:lnSpc>
                          <a:spcPts val="1735"/>
                        </a:lnSpc>
                        <a:spcBef>
                          <a:spcPts val="900"/>
                        </a:spcBef>
                        <a:buSzPct val="7333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predict</a:t>
                      </a:r>
                      <a:r>
                        <a:rPr dirty="0" sz="1500" spc="-3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consequences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01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describe,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explain,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paraphrase, restate, associate,</a:t>
                      </a:r>
                      <a:r>
                        <a:rPr dirty="0" sz="1500" spc="-18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contrast,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summarize,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differentiate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interpret,</a:t>
                      </a:r>
                      <a:r>
                        <a:rPr dirty="0" sz="1500" spc="-1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discuss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01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46861" y="3653104"/>
            <a:ext cx="7814309" cy="184340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700" spc="15" b="1">
                <a:solidFill>
                  <a:srgbClr val="F68A1E"/>
                </a:solidFill>
                <a:latin typeface="Arial"/>
                <a:cs typeface="Arial"/>
              </a:rPr>
              <a:t>Sample</a:t>
            </a:r>
            <a:r>
              <a:rPr dirty="0" sz="1700" spc="20" b="1">
                <a:solidFill>
                  <a:srgbClr val="F68A1E"/>
                </a:solidFill>
                <a:latin typeface="Arial"/>
                <a:cs typeface="Arial"/>
              </a:rPr>
              <a:t> </a:t>
            </a:r>
            <a:r>
              <a:rPr dirty="0" sz="1700" spc="10" b="1">
                <a:solidFill>
                  <a:srgbClr val="F68A1E"/>
                </a:solidFill>
                <a:latin typeface="Arial"/>
                <a:cs typeface="Arial"/>
              </a:rPr>
              <a:t>Questions:</a:t>
            </a:r>
            <a:endParaRPr sz="1700">
              <a:latin typeface="Arial"/>
              <a:cs typeface="Arial"/>
            </a:endParaRPr>
          </a:p>
          <a:p>
            <a:pPr marL="300355" indent="-280670">
              <a:lnSpc>
                <a:spcPct val="100000"/>
              </a:lnSpc>
              <a:spcBef>
                <a:spcPts val="1130"/>
              </a:spcBef>
              <a:buSzPct val="75862"/>
              <a:buAutoNum type="arabicPeriod"/>
              <a:tabLst>
                <a:tab pos="300355" algn="l"/>
                <a:tab pos="300990" algn="l"/>
              </a:tabLst>
            </a:pP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Explain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importance of sustainability in Engineering</a:t>
            </a:r>
            <a:r>
              <a:rPr dirty="0" sz="1450" spc="2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design</a:t>
            </a:r>
            <a:endParaRPr sz="1450">
              <a:latin typeface="Arial"/>
              <a:cs typeface="Arial"/>
            </a:endParaRPr>
          </a:p>
          <a:p>
            <a:pPr marL="300355" indent="-280670">
              <a:lnSpc>
                <a:spcPct val="100000"/>
              </a:lnSpc>
              <a:spcBef>
                <a:spcPts val="1380"/>
              </a:spcBef>
              <a:buSzPct val="75862"/>
              <a:buAutoNum type="arabicPeriod"/>
              <a:tabLst>
                <a:tab pos="300355" algn="l"/>
                <a:tab pos="300990" algn="l"/>
              </a:tabLst>
            </a:pP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Explain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behaviour of PN junction diode under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different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bias conditions</a:t>
            </a:r>
            <a:endParaRPr sz="1450">
              <a:latin typeface="Arial"/>
              <a:cs typeface="Arial"/>
            </a:endParaRPr>
          </a:p>
          <a:p>
            <a:pPr marL="300355" indent="-280670">
              <a:lnSpc>
                <a:spcPct val="100000"/>
              </a:lnSpc>
              <a:spcBef>
                <a:spcPts val="1380"/>
              </a:spcBef>
              <a:buSzPct val="75862"/>
              <a:buAutoNum type="arabicPeriod"/>
              <a:tabLst>
                <a:tab pos="300355" algn="l"/>
                <a:tab pos="300990" algn="l"/>
              </a:tabLst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Describe the characteristics of SCR and transistor equivalent for a</a:t>
            </a:r>
            <a:r>
              <a:rPr dirty="0" sz="1450" spc="5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SCR</a:t>
            </a:r>
            <a:endParaRPr sz="1450">
              <a:latin typeface="Arial"/>
              <a:cs typeface="Arial"/>
            </a:endParaRPr>
          </a:p>
          <a:p>
            <a:pPr marL="300355" indent="-280670">
              <a:lnSpc>
                <a:spcPct val="100000"/>
              </a:lnSpc>
              <a:spcBef>
                <a:spcPts val="1390"/>
              </a:spcBef>
              <a:buSzPct val="75862"/>
              <a:buAutoNum type="arabicPeriod"/>
              <a:tabLst>
                <a:tab pos="300355" algn="l"/>
                <a:tab pos="300990" algn="l"/>
              </a:tabLst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Explain the terms: Particle, Rigid body and Deformable body giving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two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examples for</a:t>
            </a:r>
            <a:r>
              <a:rPr dirty="0" sz="1450" spc="17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each.</a:t>
            </a:r>
            <a:endParaRPr sz="14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95044" y="6475476"/>
            <a:ext cx="10697210" cy="106680"/>
          </a:xfrm>
          <a:custGeom>
            <a:avLst/>
            <a:gdLst/>
            <a:ahLst/>
            <a:cxnLst/>
            <a:rect l="l" t="t" r="r" b="b"/>
            <a:pathLst>
              <a:path w="10697210" h="106679">
                <a:moveTo>
                  <a:pt x="0" y="106680"/>
                </a:moveTo>
                <a:lnTo>
                  <a:pt x="10696955" y="106680"/>
                </a:lnTo>
                <a:lnTo>
                  <a:pt x="10696956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551177" y="6473908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8758" y="6483502"/>
            <a:ext cx="1619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79</a:t>
            </a:r>
            <a:endParaRPr sz="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6861" y="589610"/>
            <a:ext cx="2016125" cy="28956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700" spc="15" b="1">
                <a:solidFill>
                  <a:srgbClr val="F68A1E"/>
                </a:solidFill>
                <a:latin typeface="Arial"/>
                <a:cs typeface="Arial"/>
              </a:rPr>
              <a:t>Sample</a:t>
            </a:r>
            <a:r>
              <a:rPr dirty="0" sz="1700" spc="-20" b="1">
                <a:solidFill>
                  <a:srgbClr val="F68A1E"/>
                </a:solidFill>
                <a:latin typeface="Arial"/>
                <a:cs typeface="Arial"/>
              </a:rPr>
              <a:t> </a:t>
            </a:r>
            <a:r>
              <a:rPr dirty="0" sz="1700" spc="10" b="1">
                <a:solidFill>
                  <a:srgbClr val="F68A1E"/>
                </a:solidFill>
                <a:latin typeface="Arial"/>
                <a:cs typeface="Arial"/>
              </a:rPr>
              <a:t>Questions:</a:t>
            </a:r>
            <a:endParaRPr sz="17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0097" y="1032129"/>
            <a:ext cx="9108440" cy="466471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03530" indent="-291465">
              <a:lnSpc>
                <a:spcPct val="100000"/>
              </a:lnSpc>
              <a:spcBef>
                <a:spcPts val="110"/>
              </a:spcBef>
              <a:buSzPct val="82758"/>
              <a:buAutoNum type="arabicPeriod" startAt="5"/>
              <a:tabLst>
                <a:tab pos="303530" algn="l"/>
                <a:tab pos="304165" algn="l"/>
              </a:tabLst>
            </a:pP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How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many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values of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variable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num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must be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used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to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completely test all branches of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following</a:t>
            </a:r>
            <a:r>
              <a:rPr dirty="0" sz="1450" spc="7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code fragment?</a:t>
            </a:r>
            <a:endParaRPr sz="14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AutoNum type="arabicPeriod" startAt="5"/>
            </a:pPr>
            <a:endParaRPr sz="1100">
              <a:latin typeface="Calibri"/>
              <a:cs typeface="Calibri"/>
            </a:endParaRPr>
          </a:p>
          <a:p>
            <a:pPr marL="329565">
              <a:lnSpc>
                <a:spcPct val="100000"/>
              </a:lnSpc>
            </a:pP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if</a:t>
            </a:r>
            <a:r>
              <a:rPr dirty="0" sz="1450" spc="1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(num&gt;0)</a:t>
            </a:r>
            <a:endParaRPr sz="1450">
              <a:latin typeface="Calibri"/>
              <a:cs typeface="Calibri"/>
            </a:endParaRPr>
          </a:p>
          <a:p>
            <a:pPr marL="675640">
              <a:lnSpc>
                <a:spcPct val="100000"/>
              </a:lnSpc>
              <a:spcBef>
                <a:spcPts val="290"/>
              </a:spcBef>
            </a:pP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if</a:t>
            </a:r>
            <a:r>
              <a:rPr dirty="0" sz="1450" spc="1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(value&lt;25)</a:t>
            </a:r>
            <a:endParaRPr sz="1450">
              <a:latin typeface="Calibri"/>
              <a:cs typeface="Calibri"/>
            </a:endParaRPr>
          </a:p>
          <a:p>
            <a:pPr marL="329565">
              <a:lnSpc>
                <a:spcPct val="100000"/>
              </a:lnSpc>
              <a:spcBef>
                <a:spcPts val="275"/>
              </a:spcBef>
            </a:pP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{</a:t>
            </a:r>
            <a:endParaRPr sz="1450">
              <a:latin typeface="Calibri"/>
              <a:cs typeface="Calibri"/>
            </a:endParaRPr>
          </a:p>
          <a:p>
            <a:pPr algn="r" marR="6282690">
              <a:lnSpc>
                <a:spcPct val="100000"/>
              </a:lnSpc>
              <a:spcBef>
                <a:spcPts val="285"/>
              </a:spcBef>
            </a:pP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value=10*num;</a:t>
            </a:r>
            <a:r>
              <a:rPr dirty="0" sz="1450" spc="315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if(num&lt;12)</a:t>
            </a:r>
            <a:endParaRPr sz="1450">
              <a:latin typeface="Calibri"/>
              <a:cs typeface="Calibri"/>
            </a:endParaRPr>
          </a:p>
          <a:p>
            <a:pPr algn="r" marR="6257925">
              <a:lnSpc>
                <a:spcPct val="100000"/>
              </a:lnSpc>
              <a:spcBef>
                <a:spcPts val="295"/>
              </a:spcBef>
            </a:pPr>
            <a:r>
              <a:rPr dirty="0" sz="1450" spc="-25">
                <a:solidFill>
                  <a:srgbClr val="0462C1"/>
                </a:solidFill>
                <a:latin typeface="Calibri"/>
                <a:cs typeface="Calibri"/>
              </a:rPr>
              <a:t>v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a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lue=</a:t>
            </a:r>
            <a:r>
              <a:rPr dirty="0" sz="1450" spc="-25">
                <a:solidFill>
                  <a:srgbClr val="0462C1"/>
                </a:solidFill>
                <a:latin typeface="Calibri"/>
                <a:cs typeface="Calibri"/>
              </a:rPr>
              <a:t>v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a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lue/10;</a:t>
            </a:r>
            <a:endParaRPr sz="1450">
              <a:latin typeface="Calibri"/>
              <a:cs typeface="Calibri"/>
            </a:endParaRPr>
          </a:p>
          <a:p>
            <a:pPr marL="329565">
              <a:lnSpc>
                <a:spcPct val="100000"/>
              </a:lnSpc>
              <a:spcBef>
                <a:spcPts val="275"/>
              </a:spcBef>
            </a:pP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}</a:t>
            </a:r>
            <a:endParaRPr sz="1450">
              <a:latin typeface="Calibri"/>
              <a:cs typeface="Calibri"/>
            </a:endParaRPr>
          </a:p>
          <a:p>
            <a:pPr marL="587375">
              <a:lnSpc>
                <a:spcPct val="100000"/>
              </a:lnSpc>
              <a:spcBef>
                <a:spcPts val="285"/>
              </a:spcBef>
            </a:pP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else</a:t>
            </a:r>
            <a:endParaRPr sz="1450">
              <a:latin typeface="Calibri"/>
              <a:cs typeface="Calibri"/>
            </a:endParaRPr>
          </a:p>
          <a:p>
            <a:pPr marL="1024890">
              <a:lnSpc>
                <a:spcPct val="100000"/>
              </a:lnSpc>
              <a:spcBef>
                <a:spcPts val="290"/>
              </a:spcBef>
            </a:pP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Value=20*num;</a:t>
            </a:r>
            <a:endParaRPr sz="1450">
              <a:latin typeface="Calibri"/>
              <a:cs typeface="Calibri"/>
            </a:endParaRPr>
          </a:p>
          <a:p>
            <a:pPr marL="372110">
              <a:lnSpc>
                <a:spcPct val="100000"/>
              </a:lnSpc>
              <a:spcBef>
                <a:spcPts val="290"/>
              </a:spcBef>
            </a:pP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else</a:t>
            </a:r>
            <a:endParaRPr sz="1450">
              <a:latin typeface="Calibri"/>
              <a:cs typeface="Calibri"/>
            </a:endParaRPr>
          </a:p>
          <a:p>
            <a:pPr marL="1067435">
              <a:lnSpc>
                <a:spcPct val="100000"/>
              </a:lnSpc>
              <a:spcBef>
                <a:spcPts val="275"/>
              </a:spcBef>
            </a:pP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Value=30*num</a:t>
            </a:r>
            <a:endParaRPr sz="14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50">
              <a:latin typeface="Calibri"/>
              <a:cs typeface="Calibri"/>
            </a:endParaRPr>
          </a:p>
          <a:p>
            <a:pPr marL="317500" indent="-280670">
              <a:lnSpc>
                <a:spcPct val="100000"/>
              </a:lnSpc>
              <a:spcBef>
                <a:spcPts val="5"/>
              </a:spcBef>
              <a:buSzPct val="75862"/>
              <a:buAutoNum type="arabicPeriod" startAt="6"/>
              <a:tabLst>
                <a:tab pos="316865" algn="l"/>
                <a:tab pos="317500" algn="l"/>
              </a:tabLst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Discuss the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effect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of Make in India initiative on the Indian manufacturing</a:t>
            </a:r>
            <a:r>
              <a:rPr dirty="0" sz="1450" spc="7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221F1F"/>
                </a:solidFill>
                <a:latin typeface="Arial"/>
                <a:cs typeface="Arial"/>
              </a:rPr>
              <a:t>Industry.</a:t>
            </a:r>
            <a:endParaRPr sz="1450">
              <a:latin typeface="Arial"/>
              <a:cs typeface="Arial"/>
            </a:endParaRPr>
          </a:p>
          <a:p>
            <a:pPr marL="317500" indent="-280670">
              <a:lnSpc>
                <a:spcPct val="100000"/>
              </a:lnSpc>
              <a:spcBef>
                <a:spcPts val="1380"/>
              </a:spcBef>
              <a:buSzPct val="75862"/>
              <a:buAutoNum type="arabicPeriod" startAt="6"/>
              <a:tabLst>
                <a:tab pos="316865" algn="l"/>
                <a:tab pos="317500" algn="l"/>
              </a:tabLst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Summarise the importance of ethical code of conduct for engineering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professionals</a:t>
            </a:r>
            <a:endParaRPr sz="1450">
              <a:latin typeface="Arial"/>
              <a:cs typeface="Arial"/>
            </a:endParaRPr>
          </a:p>
          <a:p>
            <a:pPr marL="317500" indent="-280670">
              <a:lnSpc>
                <a:spcPct val="100000"/>
              </a:lnSpc>
              <a:spcBef>
                <a:spcPts val="1380"/>
              </a:spcBef>
              <a:buSzPct val="75862"/>
              <a:buAutoNum type="arabicPeriod" startAt="6"/>
              <a:tabLst>
                <a:tab pos="316865" algn="l"/>
                <a:tab pos="317500" algn="l"/>
              </a:tabLst>
            </a:pP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Explain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syntax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for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‘for</a:t>
            </a:r>
            <a:r>
              <a:rPr dirty="0" sz="1450" spc="7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loop’.</a:t>
            </a:r>
            <a:endParaRPr sz="1450">
              <a:latin typeface="Arial"/>
              <a:cs typeface="Arial"/>
            </a:endParaRPr>
          </a:p>
          <a:p>
            <a:pPr marL="317500" indent="-280670">
              <a:lnSpc>
                <a:spcPct val="100000"/>
              </a:lnSpc>
              <a:spcBef>
                <a:spcPts val="1395"/>
              </a:spcBef>
              <a:buSzPct val="75862"/>
              <a:buAutoNum type="arabicPeriod" startAt="6"/>
              <a:tabLst>
                <a:tab pos="316865" algn="l"/>
                <a:tab pos="317500" algn="l"/>
              </a:tabLst>
            </a:pPr>
            <a:r>
              <a:rPr dirty="0" sz="1450" spc="15">
                <a:solidFill>
                  <a:srgbClr val="221F1F"/>
                </a:solidFill>
                <a:latin typeface="Arial"/>
                <a:cs typeface="Arial"/>
              </a:rPr>
              <a:t>What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difference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between including the header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file </a:t>
            </a:r>
            <a:r>
              <a:rPr dirty="0" sz="1450" spc="-5">
                <a:solidFill>
                  <a:srgbClr val="221F1F"/>
                </a:solidFill>
                <a:latin typeface="Arial"/>
                <a:cs typeface="Arial"/>
              </a:rPr>
              <a:t>with-in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angular braces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&lt; &gt;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and double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quotes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“</a:t>
            </a:r>
            <a:r>
              <a:rPr dirty="0" sz="1450" spc="14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”?</a:t>
            </a:r>
            <a:endParaRPr sz="14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5044" y="6475476"/>
            <a:ext cx="10697210" cy="106680"/>
          </a:xfrm>
          <a:custGeom>
            <a:avLst/>
            <a:gdLst/>
            <a:ahLst/>
            <a:cxnLst/>
            <a:rect l="l" t="t" r="r" b="b"/>
            <a:pathLst>
              <a:path w="10697210" h="106679">
                <a:moveTo>
                  <a:pt x="0" y="106680"/>
                </a:moveTo>
                <a:lnTo>
                  <a:pt x="10696955" y="106680"/>
                </a:lnTo>
                <a:lnTo>
                  <a:pt x="10696956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551177" y="6473908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8758" y="6483502"/>
            <a:ext cx="1619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80</a:t>
            </a:r>
            <a:endParaRPr sz="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6861" y="659333"/>
            <a:ext cx="2016125" cy="28956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700" spc="15" b="1">
                <a:solidFill>
                  <a:srgbClr val="F68A1E"/>
                </a:solidFill>
                <a:latin typeface="Arial"/>
                <a:cs typeface="Arial"/>
              </a:rPr>
              <a:t>Sample</a:t>
            </a:r>
            <a:r>
              <a:rPr dirty="0" sz="1700" spc="-20" b="1">
                <a:solidFill>
                  <a:srgbClr val="F68A1E"/>
                </a:solidFill>
                <a:latin typeface="Arial"/>
                <a:cs typeface="Arial"/>
              </a:rPr>
              <a:t> </a:t>
            </a:r>
            <a:r>
              <a:rPr dirty="0" sz="1700" spc="10" b="1">
                <a:solidFill>
                  <a:srgbClr val="F68A1E"/>
                </a:solidFill>
                <a:latin typeface="Arial"/>
                <a:cs typeface="Arial"/>
              </a:rPr>
              <a:t>Questions:</a:t>
            </a:r>
            <a:endParaRPr sz="17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0097" y="1184275"/>
            <a:ext cx="5815965" cy="2623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19734" indent="-407670">
              <a:lnSpc>
                <a:spcPct val="100000"/>
              </a:lnSpc>
              <a:spcBef>
                <a:spcPts val="110"/>
              </a:spcBef>
              <a:buFont typeface="Calibri"/>
              <a:buAutoNum type="arabicPeriod" startAt="10"/>
              <a:tabLst>
                <a:tab pos="419734" algn="l"/>
                <a:tab pos="420370" algn="l"/>
              </a:tabLst>
            </a:pPr>
            <a:r>
              <a:rPr dirty="0" sz="1450" spc="15">
                <a:solidFill>
                  <a:srgbClr val="221F1F"/>
                </a:solidFill>
                <a:latin typeface="Arial"/>
                <a:cs typeface="Arial"/>
              </a:rPr>
              <a:t>What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meaning of base address of the</a:t>
            </a:r>
            <a:r>
              <a:rPr dirty="0" sz="1450" spc="-6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array?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221F1F"/>
              </a:buClr>
              <a:buFont typeface="Calibri"/>
              <a:buAutoNum type="arabicPeriod" startAt="10"/>
            </a:pPr>
            <a:endParaRPr sz="1700">
              <a:latin typeface="Arial"/>
              <a:cs typeface="Arial"/>
            </a:endParaRPr>
          </a:p>
          <a:p>
            <a:pPr marL="419734" indent="-407670">
              <a:lnSpc>
                <a:spcPct val="100000"/>
              </a:lnSpc>
              <a:buFont typeface="Calibri"/>
              <a:buAutoNum type="arabicPeriod" startAt="10"/>
              <a:tabLst>
                <a:tab pos="419734" algn="l"/>
                <a:tab pos="420370" algn="l"/>
              </a:tabLst>
            </a:pPr>
            <a:r>
              <a:rPr dirty="0" sz="1450" spc="15">
                <a:solidFill>
                  <a:srgbClr val="221F1F"/>
                </a:solidFill>
                <a:latin typeface="Arial"/>
                <a:cs typeface="Arial"/>
              </a:rPr>
              <a:t>What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difference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between actual and formal</a:t>
            </a:r>
            <a:r>
              <a:rPr dirty="0" sz="1450" spc="-2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parameters?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221F1F"/>
              </a:buClr>
              <a:buFont typeface="Calibri"/>
              <a:buAutoNum type="arabicPeriod" startAt="10"/>
            </a:pPr>
            <a:endParaRPr sz="1700">
              <a:latin typeface="Arial"/>
              <a:cs typeface="Arial"/>
            </a:endParaRPr>
          </a:p>
          <a:p>
            <a:pPr marL="419734" indent="-407670">
              <a:lnSpc>
                <a:spcPct val="100000"/>
              </a:lnSpc>
              <a:buFont typeface="Calibri"/>
              <a:buAutoNum type="arabicPeriod" startAt="10"/>
              <a:tabLst>
                <a:tab pos="419734" algn="l"/>
                <a:tab pos="420370" algn="l"/>
              </a:tabLst>
            </a:pP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Explain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different </a:t>
            </a:r>
            <a:r>
              <a:rPr dirty="0" sz="1450" spc="-5">
                <a:solidFill>
                  <a:srgbClr val="221F1F"/>
                </a:solidFill>
                <a:latin typeface="Arial"/>
                <a:cs typeface="Arial"/>
              </a:rPr>
              <a:t>ways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of passing parameters to the</a:t>
            </a:r>
            <a:r>
              <a:rPr dirty="0" sz="1450" spc="13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functions.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221F1F"/>
              </a:buClr>
              <a:buFont typeface="Calibri"/>
              <a:buAutoNum type="arabicPeriod" startAt="10"/>
            </a:pPr>
            <a:endParaRPr sz="1700">
              <a:latin typeface="Arial"/>
              <a:cs typeface="Arial"/>
            </a:endParaRPr>
          </a:p>
          <a:p>
            <a:pPr marL="419734" indent="-407670">
              <a:lnSpc>
                <a:spcPct val="100000"/>
              </a:lnSpc>
              <a:buFont typeface="Calibri"/>
              <a:buAutoNum type="arabicPeriod" startAt="10"/>
              <a:tabLst>
                <a:tab pos="419734" algn="l"/>
                <a:tab pos="420370" algn="l"/>
              </a:tabLst>
            </a:pP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Explain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use of comma operator</a:t>
            </a:r>
            <a:r>
              <a:rPr dirty="0" sz="1450" spc="2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(,).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221F1F"/>
              </a:buClr>
              <a:buFont typeface="Calibri"/>
              <a:buAutoNum type="arabicPeriod" startAt="10"/>
            </a:pPr>
            <a:endParaRPr sz="1700">
              <a:latin typeface="Arial"/>
              <a:cs typeface="Arial"/>
            </a:endParaRPr>
          </a:p>
          <a:p>
            <a:pPr marL="419734" indent="-407670">
              <a:lnSpc>
                <a:spcPct val="100000"/>
              </a:lnSpc>
              <a:buFont typeface="Calibri"/>
              <a:buAutoNum type="arabicPeriod" startAt="10"/>
              <a:tabLst>
                <a:tab pos="419734" algn="l"/>
                <a:tab pos="420370" algn="l"/>
              </a:tabLst>
            </a:pP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Differentiate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between entry and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exit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controlled</a:t>
            </a:r>
            <a:r>
              <a:rPr dirty="0" sz="1450" spc="3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loops.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221F1F"/>
              </a:buClr>
              <a:buFont typeface="Calibri"/>
              <a:buAutoNum type="arabicPeriod" startAt="10"/>
            </a:pPr>
            <a:endParaRPr sz="1700">
              <a:latin typeface="Arial"/>
              <a:cs typeface="Arial"/>
            </a:endParaRPr>
          </a:p>
          <a:p>
            <a:pPr marL="419734" indent="-407670">
              <a:lnSpc>
                <a:spcPct val="100000"/>
              </a:lnSpc>
              <a:buFont typeface="Calibri"/>
              <a:buAutoNum type="arabicPeriod" startAt="10"/>
              <a:tabLst>
                <a:tab pos="419734" algn="l"/>
                <a:tab pos="420370" algn="l"/>
              </a:tabLst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How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an array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different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from linked</a:t>
            </a:r>
            <a:r>
              <a:rPr dirty="0" sz="1450" spc="1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list?</a:t>
            </a:r>
            <a:endParaRPr sz="14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95044" y="6475476"/>
            <a:ext cx="10697210" cy="106680"/>
          </a:xfrm>
          <a:custGeom>
            <a:avLst/>
            <a:gdLst/>
            <a:ahLst/>
            <a:cxnLst/>
            <a:rect l="l" t="t" r="r" b="b"/>
            <a:pathLst>
              <a:path w="10697210" h="106679">
                <a:moveTo>
                  <a:pt x="0" y="106680"/>
                </a:moveTo>
                <a:lnTo>
                  <a:pt x="10696955" y="106680"/>
                </a:lnTo>
                <a:lnTo>
                  <a:pt x="10696956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551177" y="6473908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8758" y="6483502"/>
            <a:ext cx="1619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81</a:t>
            </a:r>
            <a:endParaRPr sz="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4"/>
            <a:ext cx="1489075" cy="113030"/>
            <a:chOff x="10703052" y="6472434"/>
            <a:chExt cx="1489075" cy="113030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4"/>
              <a:ext cx="752475" cy="113030"/>
            </a:xfrm>
            <a:custGeom>
              <a:avLst/>
              <a:gdLst/>
              <a:ahLst/>
              <a:cxnLst/>
              <a:rect l="l" t="t" r="r" b="b"/>
              <a:pathLst>
                <a:path w="752475" h="113029">
                  <a:moveTo>
                    <a:pt x="752246" y="0"/>
                  </a:moveTo>
                  <a:lnTo>
                    <a:pt x="0" y="0"/>
                  </a:lnTo>
                  <a:lnTo>
                    <a:pt x="0" y="112553"/>
                  </a:lnTo>
                  <a:lnTo>
                    <a:pt x="752246" y="112553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12088" y="241172"/>
            <a:ext cx="109728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68A1E"/>
                </a:solidFill>
                <a:latin typeface="Calibri"/>
                <a:cs typeface="Calibri"/>
              </a:rPr>
              <a:t>3.</a:t>
            </a:r>
            <a:r>
              <a:rPr dirty="0" sz="2400" spc="-80" b="1">
                <a:solidFill>
                  <a:srgbClr val="F68A1E"/>
                </a:solidFill>
                <a:latin typeface="Calibri"/>
                <a:cs typeface="Calibri"/>
              </a:rPr>
              <a:t> </a:t>
            </a:r>
            <a:r>
              <a:rPr dirty="0" sz="2400" spc="-50" b="1">
                <a:solidFill>
                  <a:srgbClr val="F68A1E"/>
                </a:solidFill>
                <a:latin typeface="Calibri"/>
                <a:cs typeface="Calibri"/>
              </a:rPr>
              <a:t>APPLY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274300" y="6480004"/>
            <a:ext cx="38100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Appendix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pc="10"/>
              <a:t>82</a:t>
            </a: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801687" y="769873"/>
          <a:ext cx="10666730" cy="1525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0225"/>
                <a:gridCol w="5037455"/>
              </a:tblGrid>
              <a:tr h="305053">
                <a:tc>
                  <a:txBody>
                    <a:bodyPr/>
                    <a:lstStyle/>
                    <a:p>
                      <a:pPr algn="ctr" marL="26034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Skill</a:t>
                      </a:r>
                      <a:r>
                        <a:rPr dirty="0" sz="13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Demonstrated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13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300" spc="-1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Question Ques </a:t>
                      </a: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/ </a:t>
                      </a:r>
                      <a:r>
                        <a:rPr dirty="0" sz="1300" spc="-2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Verbs </a:t>
                      </a:r>
                      <a:r>
                        <a:rPr dirty="0" sz="1300" spc="-1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300" spc="13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tests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  <a:tr h="1208532">
                <a:tc>
                  <a:txBody>
                    <a:bodyPr/>
                    <a:lstStyle/>
                    <a:p>
                      <a:pPr marL="457200" indent="-293370">
                        <a:lnSpc>
                          <a:spcPct val="100000"/>
                        </a:lnSpc>
                        <a:spcBef>
                          <a:spcPts val="555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use</a:t>
                      </a:r>
                      <a:r>
                        <a:rPr dirty="0" sz="13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information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57200" indent="-293370">
                        <a:lnSpc>
                          <a:spcPct val="100000"/>
                        </a:lnSpc>
                        <a:spcBef>
                          <a:spcPts val="785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use methods, concepts, laws, theories in new</a:t>
                      </a:r>
                      <a:r>
                        <a:rPr dirty="0" sz="1300" spc="16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situations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57200" indent="-293370">
                        <a:lnSpc>
                          <a:spcPct val="100000"/>
                        </a:lnSpc>
                        <a:spcBef>
                          <a:spcPts val="775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solve problems using required skills or</a:t>
                      </a:r>
                      <a:r>
                        <a:rPr dirty="0" sz="1300" spc="13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knowledge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57200" indent="-293370">
                        <a:lnSpc>
                          <a:spcPct val="100000"/>
                        </a:lnSpc>
                        <a:spcBef>
                          <a:spcPts val="780"/>
                        </a:spcBef>
                        <a:buSzPct val="76923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Demonstrating correct usage of a method or</a:t>
                      </a:r>
                      <a:r>
                        <a:rPr dirty="0" sz="1300" spc="15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procedure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calculate, predict, </a:t>
                      </a:r>
                      <a:r>
                        <a:rPr dirty="0" sz="1300" spc="-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apply,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solve, illustrate, use,</a:t>
                      </a:r>
                      <a:r>
                        <a:rPr dirty="0" sz="1300" spc="19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demonstrate,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determine, model, experiment, </a:t>
                      </a:r>
                      <a:r>
                        <a:rPr dirty="0" sz="1300" spc="-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show,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examine,</a:t>
                      </a:r>
                      <a:r>
                        <a:rPr dirty="0" sz="1300" spc="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modify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828243" y="2628722"/>
            <a:ext cx="10548620" cy="315150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700" spc="15" b="1">
                <a:solidFill>
                  <a:srgbClr val="F68A1E"/>
                </a:solidFill>
                <a:latin typeface="Arial"/>
                <a:cs typeface="Arial"/>
              </a:rPr>
              <a:t>Sample</a:t>
            </a:r>
            <a:r>
              <a:rPr dirty="0" sz="1700" spc="20" b="1">
                <a:solidFill>
                  <a:srgbClr val="F68A1E"/>
                </a:solidFill>
                <a:latin typeface="Arial"/>
                <a:cs typeface="Arial"/>
              </a:rPr>
              <a:t> </a:t>
            </a:r>
            <a:r>
              <a:rPr dirty="0" sz="1700" spc="10" b="1">
                <a:solidFill>
                  <a:srgbClr val="F68A1E"/>
                </a:solidFill>
                <a:latin typeface="Arial"/>
                <a:cs typeface="Arial"/>
              </a:rPr>
              <a:t>Questions:</a:t>
            </a:r>
            <a:endParaRPr sz="1700">
              <a:latin typeface="Arial"/>
              <a:cs typeface="Arial"/>
            </a:endParaRPr>
          </a:p>
          <a:p>
            <a:pPr marL="299085" indent="-279400">
              <a:lnSpc>
                <a:spcPct val="100000"/>
              </a:lnSpc>
              <a:spcBef>
                <a:spcPts val="1125"/>
              </a:spcBef>
              <a:buSzPct val="75862"/>
              <a:buAutoNum type="arabicPeriod"/>
              <a:tabLst>
                <a:tab pos="299085" algn="l"/>
                <a:tab pos="299720" algn="l"/>
              </a:tabLst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Model and realize the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following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behaviors using diodes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with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minimum number of digital</a:t>
            </a:r>
            <a:r>
              <a:rPr dirty="0" sz="1450" spc="2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inputs.</a:t>
            </a:r>
            <a:endParaRPr sz="1450">
              <a:latin typeface="Arial"/>
              <a:cs typeface="Arial"/>
            </a:endParaRPr>
          </a:p>
          <a:p>
            <a:pPr lvl="1" marL="875030" indent="-281305">
              <a:lnSpc>
                <a:spcPct val="100000"/>
              </a:lnSpc>
              <a:spcBef>
                <a:spcPts val="1380"/>
              </a:spcBef>
              <a:buSzPct val="75862"/>
              <a:buAutoNum type="romanLcParenBoth"/>
              <a:tabLst>
                <a:tab pos="875030" algn="l"/>
                <a:tab pos="875665" algn="l"/>
              </a:tabLst>
            </a:pP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Turning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on of a burglar alarm only during night time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when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locker door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</a:t>
            </a:r>
            <a:r>
              <a:rPr dirty="0" sz="1450" spc="-2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opened.</a:t>
            </a:r>
            <a:endParaRPr sz="1450">
              <a:latin typeface="Arial"/>
              <a:cs typeface="Arial"/>
            </a:endParaRPr>
          </a:p>
          <a:p>
            <a:pPr lvl="1" marL="875030" indent="-281305">
              <a:lnSpc>
                <a:spcPct val="100000"/>
              </a:lnSpc>
              <a:spcBef>
                <a:spcPts val="1380"/>
              </a:spcBef>
              <a:buSzPct val="75862"/>
              <a:buAutoNum type="romanLcParenBoth"/>
              <a:tabLst>
                <a:tab pos="875665" algn="l"/>
              </a:tabLst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Providing access to an account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if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either date of birth or registered mobile number or both are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correct.</a:t>
            </a:r>
            <a:endParaRPr sz="1450">
              <a:latin typeface="Arial"/>
              <a:cs typeface="Arial"/>
            </a:endParaRPr>
          </a:p>
          <a:p>
            <a:pPr lvl="1" marL="875030" indent="-281305">
              <a:lnSpc>
                <a:spcPct val="100000"/>
              </a:lnSpc>
              <a:spcBef>
                <a:spcPts val="1395"/>
              </a:spcBef>
              <a:buSzPct val="75862"/>
              <a:buAutoNum type="romanLcParenBoth"/>
              <a:tabLst>
                <a:tab pos="875665" algn="l"/>
              </a:tabLst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Updating the parking slot empty light in the basement of a shopping</a:t>
            </a:r>
            <a:r>
              <a:rPr dirty="0" sz="1450" spc="-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mall.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Arial"/>
              <a:cs typeface="Arial"/>
            </a:endParaRPr>
          </a:p>
          <a:p>
            <a:pPr algn="just" marL="299085" marR="5080" indent="-279400">
              <a:lnSpc>
                <a:spcPct val="116500"/>
              </a:lnSpc>
              <a:spcBef>
                <a:spcPts val="5"/>
              </a:spcBef>
            </a:pPr>
            <a:r>
              <a:rPr dirty="0" sz="1100" spc="-5">
                <a:solidFill>
                  <a:srgbClr val="221F1F"/>
                </a:solidFill>
                <a:latin typeface="Arial"/>
                <a:cs typeface="Arial"/>
              </a:rPr>
              <a:t>1.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One of the resource persons needs to address a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huge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crowd (nearly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400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members)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in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auditorium. A system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to </a:t>
            </a:r>
            <a:r>
              <a:rPr dirty="0" sz="1450" spc="15">
                <a:solidFill>
                  <a:srgbClr val="221F1F"/>
                </a:solidFill>
                <a:latin typeface="Arial"/>
                <a:cs typeface="Arial"/>
              </a:rPr>
              <a:t>be 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designed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in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such a way that everybody attending the session should be able to hear properly and clearly without </a:t>
            </a:r>
            <a:r>
              <a:rPr dirty="0" sz="1450" spc="15">
                <a:solidFill>
                  <a:srgbClr val="221F1F"/>
                </a:solidFill>
                <a:latin typeface="Arial"/>
                <a:cs typeface="Arial"/>
              </a:rPr>
              <a:t>any 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disturbance. Identify the suitable circuit to boost the voice signal and explain its functionality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in</a:t>
            </a:r>
            <a:r>
              <a:rPr dirty="0" sz="1450" spc="9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brief.</a:t>
            </a:r>
            <a:endParaRPr sz="14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1"/>
            <a:ext cx="1489075" cy="111125"/>
            <a:chOff x="10703052" y="6472431"/>
            <a:chExt cx="1489075" cy="111125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1"/>
              <a:ext cx="752475" cy="111125"/>
            </a:xfrm>
            <a:custGeom>
              <a:avLst/>
              <a:gdLst/>
              <a:ahLst/>
              <a:cxnLst/>
              <a:rect l="l" t="t" r="r" b="b"/>
              <a:pathLst>
                <a:path w="752475" h="111125">
                  <a:moveTo>
                    <a:pt x="752246" y="0"/>
                  </a:moveTo>
                  <a:lnTo>
                    <a:pt x="0" y="0"/>
                  </a:lnTo>
                  <a:lnTo>
                    <a:pt x="0" y="111032"/>
                  </a:lnTo>
                  <a:lnTo>
                    <a:pt x="752246" y="111032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68172" y="267715"/>
            <a:ext cx="2016125" cy="2889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15" b="1">
                <a:solidFill>
                  <a:srgbClr val="F68A1E"/>
                </a:solidFill>
                <a:latin typeface="Arial"/>
                <a:cs typeface="Arial"/>
              </a:rPr>
              <a:t>Sample</a:t>
            </a:r>
            <a:r>
              <a:rPr dirty="0" sz="1700" spc="-15" b="1">
                <a:solidFill>
                  <a:srgbClr val="F68A1E"/>
                </a:solidFill>
                <a:latin typeface="Arial"/>
                <a:cs typeface="Arial"/>
              </a:rPr>
              <a:t> </a:t>
            </a:r>
            <a:r>
              <a:rPr dirty="0" sz="1700" spc="10" b="1">
                <a:solidFill>
                  <a:srgbClr val="F68A1E"/>
                </a:solidFill>
                <a:latin typeface="Arial"/>
                <a:cs typeface="Arial"/>
              </a:rPr>
              <a:t>Questions:</a:t>
            </a:r>
            <a:endParaRPr sz="1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0072" y="677011"/>
            <a:ext cx="10674985" cy="18459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50800" marR="43180">
              <a:lnSpc>
                <a:spcPct val="116199"/>
              </a:lnSpc>
              <a:spcBef>
                <a:spcPts val="90"/>
              </a:spcBef>
              <a:buAutoNum type="arabicPeriod" startAt="3"/>
              <a:tabLst>
                <a:tab pos="293370" algn="l"/>
              </a:tabLst>
            </a:pP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A ladder 5.0 </a:t>
            </a:r>
            <a:r>
              <a:rPr dirty="0" sz="1450" spc="10">
                <a:solidFill>
                  <a:srgbClr val="0462C1"/>
                </a:solidFill>
                <a:latin typeface="Calibri"/>
                <a:cs typeface="Calibri"/>
              </a:rPr>
              <a:t>m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long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rests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on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a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horizontal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ground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&amp; leans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against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a smooth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vertical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wall at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an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angle </a:t>
            </a:r>
            <a:r>
              <a:rPr dirty="0" sz="1450" spc="10">
                <a:solidFill>
                  <a:srgbClr val="0462C1"/>
                </a:solidFill>
                <a:latin typeface="Calibri"/>
                <a:cs typeface="Calibri"/>
              </a:rPr>
              <a:t>20</a:t>
            </a:r>
            <a:r>
              <a:rPr dirty="0" baseline="26315" sz="1425" spc="15">
                <a:solidFill>
                  <a:srgbClr val="0462C1"/>
                </a:solidFill>
                <a:latin typeface="Calibri"/>
                <a:cs typeface="Calibri"/>
              </a:rPr>
              <a:t>0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with the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vertical. The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weight </a:t>
            </a:r>
            <a:r>
              <a:rPr dirty="0" sz="1450" spc="-15">
                <a:solidFill>
                  <a:srgbClr val="0462C1"/>
                </a:solidFill>
                <a:latin typeface="Calibri"/>
                <a:cs typeface="Calibri"/>
              </a:rPr>
              <a:t>of 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ladder is 900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N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and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acts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at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its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middle.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The ladder is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at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the point of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sliding, when a man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weighing 750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N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stands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on a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rung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1.5 </a:t>
            </a:r>
            <a:r>
              <a:rPr dirty="0" sz="1450" spc="10">
                <a:solidFill>
                  <a:srgbClr val="0462C1"/>
                </a:solidFill>
                <a:latin typeface="Calibri"/>
                <a:cs typeface="Calibri"/>
              </a:rPr>
              <a:t>m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from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bottom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of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</a:t>
            </a:r>
            <a:r>
              <a:rPr dirty="0" sz="1450" spc="-20">
                <a:solidFill>
                  <a:srgbClr val="0462C1"/>
                </a:solidFill>
                <a:latin typeface="Calibri"/>
                <a:cs typeface="Calibri"/>
              </a:rPr>
              <a:t>ladder.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Calculate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coefficient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of friction between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ladder &amp; the</a:t>
            </a:r>
            <a:r>
              <a:rPr dirty="0" sz="1450" spc="229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450" spc="-25">
                <a:solidFill>
                  <a:srgbClr val="0462C1"/>
                </a:solidFill>
                <a:latin typeface="Calibri"/>
                <a:cs typeface="Calibri"/>
              </a:rPr>
              <a:t>floor.</a:t>
            </a:r>
            <a:endParaRPr sz="14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AutoNum type="arabicPeriod" startAt="3"/>
            </a:pPr>
            <a:endParaRPr sz="1100">
              <a:latin typeface="Calibri"/>
              <a:cs typeface="Calibri"/>
            </a:endParaRPr>
          </a:p>
          <a:p>
            <a:pPr algn="just" marL="302260" indent="-251460">
              <a:lnSpc>
                <a:spcPct val="100000"/>
              </a:lnSpc>
              <a:buFont typeface="Calibri"/>
              <a:buAutoNum type="arabicPeriod" startAt="3"/>
              <a:tabLst>
                <a:tab pos="302260" algn="l"/>
              </a:tabLst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A</a:t>
            </a:r>
            <a:r>
              <a:rPr dirty="0" sz="1450" spc="-6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ball</a:t>
            </a:r>
            <a:r>
              <a:rPr dirty="0" sz="1450" spc="3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</a:t>
            </a:r>
            <a:r>
              <a:rPr dirty="0" sz="1450" spc="2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dropped</a:t>
            </a:r>
            <a:r>
              <a:rPr dirty="0" sz="1450" spc="3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from</a:t>
            </a:r>
            <a:r>
              <a:rPr dirty="0" sz="1450" spc="4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6</a:t>
            </a:r>
            <a:r>
              <a:rPr dirty="0" sz="1450" spc="3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meters</a:t>
            </a:r>
            <a:r>
              <a:rPr dirty="0" sz="1450" spc="3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above</a:t>
            </a:r>
            <a:r>
              <a:rPr dirty="0" sz="1450" spc="3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a</a:t>
            </a:r>
            <a:r>
              <a:rPr dirty="0" sz="1450" spc="3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flat</a:t>
            </a:r>
            <a:r>
              <a:rPr dirty="0" sz="1450" spc="3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surface.</a:t>
            </a:r>
            <a:r>
              <a:rPr dirty="0" sz="1450" spc="3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Each</a:t>
            </a:r>
            <a:r>
              <a:rPr dirty="0" sz="1450" spc="3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time</a:t>
            </a:r>
            <a:r>
              <a:rPr dirty="0" sz="1450" spc="3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dirty="0" sz="1450" spc="3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ball</a:t>
            </a:r>
            <a:r>
              <a:rPr dirty="0" sz="1450" spc="3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hits</a:t>
            </a:r>
            <a:r>
              <a:rPr dirty="0" sz="1450" spc="3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dirty="0" sz="1450" spc="3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surface</a:t>
            </a:r>
            <a:r>
              <a:rPr dirty="0" sz="1450" spc="4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after</a:t>
            </a:r>
            <a:r>
              <a:rPr dirty="0" sz="1450" spc="3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falling</a:t>
            </a:r>
            <a:r>
              <a:rPr dirty="0" sz="1450" spc="6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a</a:t>
            </a:r>
            <a:r>
              <a:rPr dirty="0" sz="1450" spc="3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distance</a:t>
            </a:r>
            <a:r>
              <a:rPr dirty="0" sz="1450" spc="3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h,</a:t>
            </a:r>
            <a:r>
              <a:rPr dirty="0" sz="1450" spc="3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it</a:t>
            </a:r>
            <a:r>
              <a:rPr dirty="0" sz="1450" spc="3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rebounds</a:t>
            </a:r>
            <a:endParaRPr sz="145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290"/>
              </a:spcBef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a distance rh. </a:t>
            </a:r>
            <a:r>
              <a:rPr dirty="0" sz="1450" spc="15">
                <a:solidFill>
                  <a:srgbClr val="221F1F"/>
                </a:solidFill>
                <a:latin typeface="Arial"/>
                <a:cs typeface="Arial"/>
              </a:rPr>
              <a:t>What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will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be the total distance the ball travels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in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each of the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following</a:t>
            </a:r>
            <a:r>
              <a:rPr dirty="0" sz="1450" spc="5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cases.</a:t>
            </a:r>
            <a:endParaRPr sz="1450">
              <a:latin typeface="Arial"/>
              <a:cs typeface="Arial"/>
            </a:endParaRPr>
          </a:p>
          <a:p>
            <a:pPr marL="694055">
              <a:lnSpc>
                <a:spcPct val="100000"/>
              </a:lnSpc>
              <a:spcBef>
                <a:spcPts val="1385"/>
              </a:spcBef>
              <a:tabLst>
                <a:tab pos="1879600" algn="l"/>
              </a:tabLst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(a)</a:t>
            </a:r>
            <a:r>
              <a:rPr dirty="0" sz="1450" spc="-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r&gt;1	(b) 0&lt;r&lt;1 (c)</a:t>
            </a:r>
            <a:r>
              <a:rPr dirty="0" sz="1450" spc="1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r=1</a:t>
            </a:r>
            <a:endParaRPr sz="14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33094" y="3934815"/>
            <a:ext cx="10545445" cy="1706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93370" marR="120650" indent="-281305">
              <a:lnSpc>
                <a:spcPct val="115900"/>
              </a:lnSpc>
              <a:spcBef>
                <a:spcPts val="95"/>
              </a:spcBef>
              <a:buSzPct val="75862"/>
              <a:buAutoNum type="arabicPeriod" startAt="5"/>
              <a:tabLst>
                <a:tab pos="292735" algn="l"/>
                <a:tab pos="294005" algn="l"/>
              </a:tabLst>
            </a:pP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region bounded by the curves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y=e^((-1) ⁄ x),y=0,x=1, and x=5 is rotated about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x-axis.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Use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Simpson’s Rule with n=8 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to estimate the volume of the resulting solid.</a:t>
            </a:r>
            <a:endParaRPr sz="1450">
              <a:latin typeface="Arial"/>
              <a:cs typeface="Arial"/>
            </a:endParaRPr>
          </a:p>
          <a:p>
            <a:pPr algn="just" marL="293370" marR="5080" indent="-281305">
              <a:lnSpc>
                <a:spcPct val="116300"/>
              </a:lnSpc>
              <a:spcBef>
                <a:spcPts val="1110"/>
              </a:spcBef>
              <a:buSzPct val="75862"/>
              <a:buAutoNum type="arabicPeriod" startAt="5"/>
              <a:tabLst>
                <a:tab pos="294005" algn="l"/>
              </a:tabLst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An electric train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powered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by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machine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which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takes the supply from 220 V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DC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rail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running above the train throughout.  Machine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draws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current of 100 A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from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DC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rail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to account for high torque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during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starting and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runs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at 700 </a:t>
            </a:r>
            <a:r>
              <a:rPr dirty="0" sz="1450" spc="-10">
                <a:solidFill>
                  <a:srgbClr val="221F1F"/>
                </a:solidFill>
                <a:latin typeface="Arial"/>
                <a:cs typeface="Arial"/>
              </a:rPr>
              <a:t>r.p.m initially. 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Calculate the new speed of the train once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it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picks up the speed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where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torque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output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required is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only 70%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of starting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torque. 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Assume the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motor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has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a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resistance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of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0.1Ω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across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its</a:t>
            </a:r>
            <a:r>
              <a:rPr dirty="0" sz="1450" spc="114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terminals.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387852" y="2732532"/>
            <a:ext cx="3927348" cy="1028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0274300" y="6480004"/>
            <a:ext cx="38100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Appendix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pc="10"/>
              <a:t>83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2782" y="371602"/>
            <a:ext cx="1724660" cy="2889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10" b="1">
                <a:solidFill>
                  <a:srgbClr val="F68A1E"/>
                </a:solidFill>
                <a:latin typeface="Calibri"/>
                <a:cs typeface="Calibri"/>
              </a:rPr>
              <a:t>Sample</a:t>
            </a:r>
            <a:r>
              <a:rPr dirty="0" sz="1700" spc="-35" b="1">
                <a:solidFill>
                  <a:srgbClr val="F68A1E"/>
                </a:solidFill>
                <a:latin typeface="Calibri"/>
                <a:cs typeface="Calibri"/>
              </a:rPr>
              <a:t> </a:t>
            </a:r>
            <a:r>
              <a:rPr dirty="0" sz="1700" spc="5" b="1">
                <a:solidFill>
                  <a:srgbClr val="F68A1E"/>
                </a:solidFill>
                <a:latin typeface="Calibri"/>
                <a:cs typeface="Calibri"/>
              </a:rPr>
              <a:t>Questions: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7166" y="813562"/>
            <a:ext cx="10596245" cy="155702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92735" indent="-280670">
              <a:lnSpc>
                <a:spcPct val="100000"/>
              </a:lnSpc>
              <a:spcBef>
                <a:spcPts val="110"/>
              </a:spcBef>
              <a:buSzPct val="75862"/>
              <a:buAutoNum type="arabicPeriod" startAt="7"/>
              <a:tabLst>
                <a:tab pos="292735" algn="l"/>
                <a:tab pos="293370" algn="l"/>
              </a:tabLst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Write an algorithm to implement a stack using</a:t>
            </a:r>
            <a:r>
              <a:rPr dirty="0" sz="1450" spc="-2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queue.</a:t>
            </a:r>
            <a:endParaRPr sz="1450">
              <a:latin typeface="Arial"/>
              <a:cs typeface="Arial"/>
            </a:endParaRPr>
          </a:p>
          <a:p>
            <a:pPr algn="just" marL="292735" marR="5080" indent="-280670">
              <a:lnSpc>
                <a:spcPct val="116300"/>
              </a:lnSpc>
              <a:spcBef>
                <a:spcPts val="1100"/>
              </a:spcBef>
              <a:buSzPct val="75862"/>
              <a:buAutoNum type="arabicPeriod" startAt="7"/>
              <a:tabLst>
                <a:tab pos="293370" algn="l"/>
              </a:tabLst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A single array A[1..MAXSIZE]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used to implement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two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stacks.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two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stacks grow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from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opposite ends of the </a:t>
            </a:r>
            <a:r>
              <a:rPr dirty="0" sz="1450" spc="-15">
                <a:solidFill>
                  <a:srgbClr val="221F1F"/>
                </a:solidFill>
                <a:latin typeface="Arial"/>
                <a:cs typeface="Arial"/>
              </a:rPr>
              <a:t>array.  </a:t>
            </a:r>
            <a:r>
              <a:rPr dirty="0" sz="1450" spc="-10">
                <a:solidFill>
                  <a:srgbClr val="221F1F"/>
                </a:solidFill>
                <a:latin typeface="Arial"/>
                <a:cs typeface="Arial"/>
              </a:rPr>
              <a:t>Variables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top1 and top2 (topl&lt; top2) point to the location of the topmost element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in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each of the stacks.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What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condition  for “stack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full”, if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space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to be used</a:t>
            </a:r>
            <a:r>
              <a:rPr dirty="0" sz="1450" spc="9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221F1F"/>
                </a:solidFill>
                <a:latin typeface="Arial"/>
                <a:cs typeface="Arial"/>
              </a:rPr>
              <a:t>efficiently.</a:t>
            </a:r>
            <a:endParaRPr sz="1450">
              <a:latin typeface="Arial"/>
              <a:cs typeface="Arial"/>
            </a:endParaRPr>
          </a:p>
          <a:p>
            <a:pPr marL="292735" indent="-280670">
              <a:lnSpc>
                <a:spcPct val="100000"/>
              </a:lnSpc>
              <a:spcBef>
                <a:spcPts val="1390"/>
              </a:spcBef>
              <a:buSzPct val="75862"/>
              <a:buAutoNum type="arabicPeriod" startAt="7"/>
              <a:tabLst>
                <a:tab pos="292735" algn="l"/>
                <a:tab pos="293370" algn="l"/>
              </a:tabLst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Consider the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following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table of arrival time and burst time for three processes P0, P1 and</a:t>
            </a:r>
            <a:r>
              <a:rPr dirty="0" sz="1450" spc="3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P2.</a:t>
            </a:r>
            <a:endParaRPr sz="14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8022" y="4619599"/>
            <a:ext cx="10607675" cy="11918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02260" marR="494665">
              <a:lnSpc>
                <a:spcPct val="115900"/>
              </a:lnSpc>
              <a:spcBef>
                <a:spcPts val="95"/>
              </a:spcBef>
            </a:pP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pre-emptive shortest job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first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scheduling algorithm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used. Scheduling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carried out only at arrival or completion of  processes. </a:t>
            </a:r>
            <a:r>
              <a:rPr dirty="0" sz="1450" spc="15">
                <a:solidFill>
                  <a:srgbClr val="221F1F"/>
                </a:solidFill>
                <a:latin typeface="Arial"/>
                <a:cs typeface="Arial"/>
              </a:rPr>
              <a:t>What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average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waiting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time for the three processes?</a:t>
            </a:r>
            <a:endParaRPr sz="1450">
              <a:latin typeface="Arial"/>
              <a:cs typeface="Arial"/>
            </a:endParaRPr>
          </a:p>
          <a:p>
            <a:pPr marL="302260" marR="5080" indent="-289560">
              <a:lnSpc>
                <a:spcPct val="115900"/>
              </a:lnSpc>
              <a:spcBef>
                <a:spcPts val="1120"/>
              </a:spcBef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10. A CPU generates 32-bit virtual addresses.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page size is 4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KB.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processor has a translation look- aside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buffer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(TLB) 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which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can hold a total of 128-page table entries and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 4-way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set associative. </a:t>
            </a:r>
            <a:r>
              <a:rPr dirty="0" sz="1450" spc="15">
                <a:solidFill>
                  <a:srgbClr val="221F1F"/>
                </a:solidFill>
                <a:latin typeface="Arial"/>
                <a:cs typeface="Arial"/>
              </a:rPr>
              <a:t>What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minimum size of the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TLB</a:t>
            </a:r>
            <a:r>
              <a:rPr dirty="0" sz="1450" spc="15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tag?</a:t>
            </a:r>
            <a:endParaRPr sz="145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668648" y="2468245"/>
          <a:ext cx="3459479" cy="2131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810"/>
                <a:gridCol w="1146810"/>
                <a:gridCol w="1146809"/>
              </a:tblGrid>
              <a:tr h="701039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dirty="0" sz="1500" spc="-10">
                          <a:latin typeface="Calibri"/>
                          <a:cs typeface="Calibri"/>
                        </a:rPr>
                        <a:t>Process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104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635" marR="312420" indent="-60960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dirty="0" sz="1500" spc="-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50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50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5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500" spc="-30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500">
                          <a:latin typeface="Calibri"/>
                          <a:cs typeface="Calibri"/>
                        </a:rPr>
                        <a:t>al  </a:t>
                      </a:r>
                      <a:r>
                        <a:rPr dirty="0" sz="1500" spc="-5">
                          <a:latin typeface="Calibri"/>
                          <a:cs typeface="Calibri"/>
                        </a:rPr>
                        <a:t>Time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104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dirty="0" sz="1500" spc="-10">
                          <a:latin typeface="Calibri"/>
                          <a:cs typeface="Calibri"/>
                        </a:rPr>
                        <a:t>Burst</a:t>
                      </a:r>
                      <a:r>
                        <a:rPr dirty="0" sz="15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 spc="-5">
                          <a:latin typeface="Calibri"/>
                          <a:cs typeface="Calibri"/>
                        </a:rPr>
                        <a:t>Time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104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2439"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dirty="0" sz="1500" spc="5">
                          <a:latin typeface="Calibri"/>
                          <a:cs typeface="Calibri"/>
                        </a:rPr>
                        <a:t>P0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098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82270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dirty="0" sz="15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5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>
                          <a:latin typeface="Calibri"/>
                          <a:cs typeface="Calibri"/>
                        </a:rPr>
                        <a:t>ms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098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dirty="0" sz="1500"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z="15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>
                          <a:latin typeface="Calibri"/>
                          <a:cs typeface="Calibri"/>
                        </a:rPr>
                        <a:t>ms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098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2313"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dirty="0" sz="1500" spc="5">
                          <a:latin typeface="Calibri"/>
                          <a:cs typeface="Calibri"/>
                        </a:rPr>
                        <a:t>P1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104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82270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dirty="0" sz="15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5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>
                          <a:latin typeface="Calibri"/>
                          <a:cs typeface="Calibri"/>
                        </a:rPr>
                        <a:t>ms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104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dirty="0" sz="1500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5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>
                          <a:latin typeface="Calibri"/>
                          <a:cs typeface="Calibri"/>
                        </a:rPr>
                        <a:t>ms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104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2439"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dirty="0" sz="1500">
                          <a:latin typeface="Calibri"/>
                          <a:cs typeface="Calibri"/>
                        </a:rPr>
                        <a:t>P2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104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81635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dirty="0" sz="15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5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>
                          <a:latin typeface="Calibri"/>
                          <a:cs typeface="Calibri"/>
                        </a:rPr>
                        <a:t>ms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104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dirty="0" sz="1500"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z="15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500">
                          <a:latin typeface="Calibri"/>
                          <a:cs typeface="Calibri"/>
                        </a:rPr>
                        <a:t>ms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B="0" marT="1104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1488947" y="6483096"/>
            <a:ext cx="10703560" cy="108585"/>
          </a:xfrm>
          <a:custGeom>
            <a:avLst/>
            <a:gdLst/>
            <a:ahLst/>
            <a:cxnLst/>
            <a:rect l="l" t="t" r="r" b="b"/>
            <a:pathLst>
              <a:path w="10703560" h="108584">
                <a:moveTo>
                  <a:pt x="10703052" y="0"/>
                </a:moveTo>
                <a:lnTo>
                  <a:pt x="0" y="0"/>
                </a:lnTo>
                <a:lnTo>
                  <a:pt x="0" y="108203"/>
                </a:lnTo>
                <a:lnTo>
                  <a:pt x="10703052" y="108203"/>
                </a:lnTo>
                <a:lnTo>
                  <a:pt x="10703052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544827" y="6481833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1443" y="6491427"/>
            <a:ext cx="1619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84</a:t>
            </a:r>
            <a:endParaRPr sz="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29106" y="961389"/>
          <a:ext cx="10609580" cy="1517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42560"/>
                <a:gridCol w="5347335"/>
              </a:tblGrid>
              <a:tr h="382270">
                <a:tc>
                  <a:txBody>
                    <a:bodyPr/>
                    <a:lstStyle/>
                    <a:p>
                      <a:pPr marL="198628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15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Skill</a:t>
                      </a:r>
                      <a:r>
                        <a:rPr dirty="0" sz="1500" spc="-2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55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15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Question Ques </a:t>
                      </a:r>
                      <a:r>
                        <a:rPr dirty="0" sz="15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/ </a:t>
                      </a:r>
                      <a:r>
                        <a:rPr dirty="0" sz="1500" spc="-2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Verbs </a:t>
                      </a:r>
                      <a:r>
                        <a:rPr dirty="0" sz="15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500" spc="-4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tests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55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  <a:tr h="1123823">
                <a:tc>
                  <a:txBody>
                    <a:bodyPr/>
                    <a:lstStyle/>
                    <a:p>
                      <a:pPr marL="457200" indent="-299720">
                        <a:lnSpc>
                          <a:spcPct val="100000"/>
                        </a:lnSpc>
                        <a:spcBef>
                          <a:spcPts val="630"/>
                        </a:spcBef>
                        <a:buSzPct val="73333"/>
                        <a:buChar char="●"/>
                        <a:tabLst>
                          <a:tab pos="456565" algn="l"/>
                          <a:tab pos="457834" algn="l"/>
                        </a:tabLst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break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down a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complex problem into</a:t>
                      </a:r>
                      <a:r>
                        <a:rPr dirty="0" sz="1500" spc="-7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parts.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457200" indent="-299720">
                        <a:lnSpc>
                          <a:spcPct val="100000"/>
                        </a:lnSpc>
                        <a:spcBef>
                          <a:spcPts val="900"/>
                        </a:spcBef>
                        <a:buSzPct val="73333"/>
                        <a:buChar char="●"/>
                        <a:tabLst>
                          <a:tab pos="456565" algn="l"/>
                          <a:tab pos="457834" algn="l"/>
                        </a:tabLst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Identify the relationships and interaction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between</a:t>
                      </a:r>
                      <a:r>
                        <a:rPr dirty="0" sz="1500" spc="-14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457200" indent="-299720">
                        <a:lnSpc>
                          <a:spcPct val="100000"/>
                        </a:lnSpc>
                        <a:spcBef>
                          <a:spcPts val="905"/>
                        </a:spcBef>
                        <a:buSzPct val="73333"/>
                        <a:buChar char="●"/>
                        <a:tabLst>
                          <a:tab pos="456565" algn="l"/>
                          <a:tab pos="457834" algn="l"/>
                        </a:tabLst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different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parts of complex</a:t>
                      </a:r>
                      <a:r>
                        <a:rPr dirty="0" sz="1500" spc="-10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problem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01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1500" spc="-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classify,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outline, break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down,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categorize,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analyse,</a:t>
                      </a:r>
                      <a:r>
                        <a:rPr dirty="0" sz="1500" spc="-1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diagram,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illustrate, </a:t>
                      </a:r>
                      <a:r>
                        <a:rPr dirty="0" sz="1500" spc="-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infer,</a:t>
                      </a:r>
                      <a:r>
                        <a:rPr dirty="0" sz="1500" spc="-7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select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01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39546" y="2765805"/>
            <a:ext cx="10593070" cy="33140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68A1E"/>
                </a:solidFill>
                <a:latin typeface="Arial"/>
                <a:cs typeface="Arial"/>
              </a:rPr>
              <a:t>Sample</a:t>
            </a:r>
            <a:r>
              <a:rPr dirty="0" sz="2400" spc="5" b="1">
                <a:solidFill>
                  <a:srgbClr val="F68A1E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68A1E"/>
                </a:solidFill>
                <a:latin typeface="Arial"/>
                <a:cs typeface="Arial"/>
              </a:rPr>
              <a:t>Questions:</a:t>
            </a:r>
            <a:endParaRPr sz="2400">
              <a:latin typeface="Arial"/>
              <a:cs typeface="Arial"/>
            </a:endParaRPr>
          </a:p>
          <a:p>
            <a:pPr algn="just" marL="300355" marR="5080" indent="-280670">
              <a:lnSpc>
                <a:spcPct val="151800"/>
              </a:lnSpc>
              <a:spcBef>
                <a:spcPts val="780"/>
              </a:spcBef>
              <a:buSzPct val="75862"/>
              <a:buAutoNum type="arabicPeriod"/>
              <a:tabLst>
                <a:tab pos="300990" algn="l"/>
              </a:tabLst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A class of 10 students consists of 5 males and 5 females. </a:t>
            </a:r>
            <a:r>
              <a:rPr dirty="0" sz="1450" spc="15">
                <a:solidFill>
                  <a:srgbClr val="221F1F"/>
                </a:solidFill>
                <a:latin typeface="Arial"/>
                <a:cs typeface="Arial"/>
              </a:rPr>
              <a:t>We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intend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to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train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a model based on their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past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scores to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predict 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future score.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average score of females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60 whereas that of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male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80.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overall average of the class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70. Give 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two </a:t>
            </a:r>
            <a:r>
              <a:rPr dirty="0" sz="1450" spc="-5">
                <a:solidFill>
                  <a:srgbClr val="221F1F"/>
                </a:solidFill>
                <a:latin typeface="Arial"/>
                <a:cs typeface="Arial"/>
              </a:rPr>
              <a:t>ways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of predicting the score and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analyse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them for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fitting</a:t>
            </a:r>
            <a:r>
              <a:rPr dirty="0" sz="1450" spc="19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model.</a:t>
            </a:r>
            <a:endParaRPr sz="1450">
              <a:latin typeface="Arial"/>
              <a:cs typeface="Arial"/>
            </a:endParaRPr>
          </a:p>
          <a:p>
            <a:pPr algn="just" marL="300355" marR="5715" indent="-280670">
              <a:lnSpc>
                <a:spcPct val="151800"/>
              </a:lnSpc>
              <a:spcBef>
                <a:spcPts val="1100"/>
              </a:spcBef>
              <a:buSzPct val="75862"/>
              <a:buAutoNum type="arabicPeriod"/>
              <a:tabLst>
                <a:tab pos="300990" algn="l"/>
              </a:tabLst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Suppose that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we want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to select between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two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prediction models, M1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and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M2. </a:t>
            </a:r>
            <a:r>
              <a:rPr dirty="0" sz="1450" spc="15">
                <a:solidFill>
                  <a:srgbClr val="221F1F"/>
                </a:solidFill>
                <a:latin typeface="Arial"/>
                <a:cs typeface="Arial"/>
              </a:rPr>
              <a:t>We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have performed 10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rounds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of 10-fold  cross-validation on each model, whereas the same data partitioning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in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round one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used for both M1 and M2.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error 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rates obtained for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M1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are 30.5, 32.2, 20.7, 20.6, 31.0, 41.0, 27.7, 26.0, 21.5, 26.0.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error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rates for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M2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are 22.4, 14.5,  22.4, 19.6, 20.7, 20.4, 22.1, 19.4, 16.2, 35.0. Comment on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whether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one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model is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significantly better than the other  considering a significance level of</a:t>
            </a:r>
            <a:r>
              <a:rPr dirty="0" sz="1450" spc="2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1%.</a:t>
            </a:r>
            <a:endParaRPr sz="14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88947" y="6483096"/>
            <a:ext cx="10703560" cy="108585"/>
          </a:xfrm>
          <a:custGeom>
            <a:avLst/>
            <a:gdLst/>
            <a:ahLst/>
            <a:cxnLst/>
            <a:rect l="l" t="t" r="r" b="b"/>
            <a:pathLst>
              <a:path w="10703560" h="108584">
                <a:moveTo>
                  <a:pt x="10703052" y="0"/>
                </a:moveTo>
                <a:lnTo>
                  <a:pt x="0" y="0"/>
                </a:lnTo>
                <a:lnTo>
                  <a:pt x="0" y="108203"/>
                </a:lnTo>
                <a:lnTo>
                  <a:pt x="10703052" y="108203"/>
                </a:lnTo>
                <a:lnTo>
                  <a:pt x="10703052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44702" y="471042"/>
            <a:ext cx="145224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68A1E"/>
                </a:solidFill>
                <a:latin typeface="Calibri"/>
                <a:cs typeface="Calibri"/>
              </a:rPr>
              <a:t>4.</a:t>
            </a:r>
            <a:r>
              <a:rPr dirty="0" sz="2400" spc="-95" b="1">
                <a:solidFill>
                  <a:srgbClr val="F68A1E"/>
                </a:solidFill>
                <a:latin typeface="Calibri"/>
                <a:cs typeface="Calibri"/>
              </a:rPr>
              <a:t> </a:t>
            </a:r>
            <a:r>
              <a:rPr dirty="0" sz="2400" spc="-35" b="1">
                <a:solidFill>
                  <a:srgbClr val="F68A1E"/>
                </a:solidFill>
                <a:latin typeface="Calibri"/>
                <a:cs typeface="Calibri"/>
              </a:rPr>
              <a:t>ANALYZE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44827" y="6481833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1443" y="6491427"/>
            <a:ext cx="1619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85</a:t>
            </a:r>
            <a:endParaRPr sz="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593597"/>
            <a:ext cx="869061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35"/>
              <a:t>Program </a:t>
            </a:r>
            <a:r>
              <a:rPr dirty="0" sz="4400" spc="-15"/>
              <a:t>Educational </a:t>
            </a:r>
            <a:r>
              <a:rPr dirty="0" u="heavy" sz="4400" spc="-10">
                <a:uFill>
                  <a:solidFill>
                    <a:srgbClr val="000000"/>
                  </a:solidFill>
                </a:uFill>
              </a:rPr>
              <a:t>Objectives</a:t>
            </a:r>
            <a:r>
              <a:rPr dirty="0" sz="4400" spc="-10"/>
              <a:t> </a:t>
            </a:r>
            <a:r>
              <a:rPr dirty="0" sz="4400"/>
              <a:t>-</a:t>
            </a:r>
            <a:r>
              <a:rPr dirty="0" sz="4400" spc="60"/>
              <a:t> </a:t>
            </a:r>
            <a:r>
              <a:rPr dirty="0" sz="4400" spc="-20"/>
              <a:t>PEOs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430223"/>
            <a:ext cx="10308590" cy="3664585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marL="12700" marR="43815">
              <a:lnSpc>
                <a:spcPct val="90000"/>
              </a:lnSpc>
              <a:spcBef>
                <a:spcPts val="535"/>
              </a:spcBef>
            </a:pPr>
            <a:r>
              <a:rPr dirty="0" sz="3600" spc="-15" b="0">
                <a:latin typeface="Calibri Light"/>
                <a:cs typeface="Calibri Light"/>
              </a:rPr>
              <a:t>PEOs </a:t>
            </a:r>
            <a:r>
              <a:rPr dirty="0" sz="3600" spc="-25" b="0">
                <a:latin typeface="Calibri Light"/>
                <a:cs typeface="Calibri Light"/>
              </a:rPr>
              <a:t>are </a:t>
            </a:r>
            <a:r>
              <a:rPr dirty="0" sz="3600" spc="-20" b="0">
                <a:latin typeface="Calibri Light"/>
                <a:cs typeface="Calibri Light"/>
              </a:rPr>
              <a:t>broad </a:t>
            </a:r>
            <a:r>
              <a:rPr dirty="0" sz="3600" spc="-25" b="0">
                <a:latin typeface="Calibri Light"/>
                <a:cs typeface="Calibri Light"/>
              </a:rPr>
              <a:t>statements </a:t>
            </a:r>
            <a:r>
              <a:rPr dirty="0" sz="3600" spc="-10" b="0">
                <a:latin typeface="Calibri Light"/>
                <a:cs typeface="Calibri Light"/>
              </a:rPr>
              <a:t>that </a:t>
            </a:r>
            <a:r>
              <a:rPr dirty="0" sz="3600" b="0">
                <a:latin typeface="Calibri Light"/>
                <a:cs typeface="Calibri Light"/>
              </a:rPr>
              <a:t>describe the </a:t>
            </a:r>
            <a:r>
              <a:rPr dirty="0" sz="3600" spc="-20" b="0">
                <a:latin typeface="Calibri Light"/>
                <a:cs typeface="Calibri Light"/>
              </a:rPr>
              <a:t>career </a:t>
            </a:r>
            <a:r>
              <a:rPr dirty="0" sz="3600" b="0">
                <a:latin typeface="Calibri Light"/>
                <a:cs typeface="Calibri Light"/>
              </a:rPr>
              <a:t>and  </a:t>
            </a:r>
            <a:r>
              <a:rPr dirty="0" sz="3600" spc="-20" b="0">
                <a:latin typeface="Calibri Light"/>
                <a:cs typeface="Calibri Light"/>
              </a:rPr>
              <a:t>professional </a:t>
            </a:r>
            <a:r>
              <a:rPr dirty="0" sz="3600" spc="-10" b="0">
                <a:latin typeface="Calibri Light"/>
                <a:cs typeface="Calibri Light"/>
              </a:rPr>
              <a:t>achievements that </a:t>
            </a:r>
            <a:r>
              <a:rPr dirty="0" sz="3600" b="0">
                <a:latin typeface="Calibri Light"/>
                <a:cs typeface="Calibri Light"/>
              </a:rPr>
              <a:t>the </a:t>
            </a:r>
            <a:r>
              <a:rPr dirty="0" sz="3600" spc="-25" b="0">
                <a:latin typeface="Calibri Light"/>
                <a:cs typeface="Calibri Light"/>
              </a:rPr>
              <a:t>program </a:t>
            </a:r>
            <a:r>
              <a:rPr dirty="0" sz="3600" b="0">
                <a:latin typeface="Calibri Light"/>
                <a:cs typeface="Calibri Light"/>
              </a:rPr>
              <a:t>is  </a:t>
            </a:r>
            <a:r>
              <a:rPr dirty="0" sz="3600" spc="-10" b="0">
                <a:latin typeface="Calibri Light"/>
                <a:cs typeface="Calibri Light"/>
              </a:rPr>
              <a:t>preparing </a:t>
            </a:r>
            <a:r>
              <a:rPr dirty="0" sz="3600" b="0">
                <a:latin typeface="Calibri Light"/>
                <a:cs typeface="Calibri Light"/>
              </a:rPr>
              <a:t>the </a:t>
            </a:r>
            <a:r>
              <a:rPr dirty="0" sz="3600" spc="-20" b="0">
                <a:latin typeface="Calibri Light"/>
                <a:cs typeface="Calibri Light"/>
              </a:rPr>
              <a:t>graduates to </a:t>
            </a:r>
            <a:r>
              <a:rPr dirty="0" sz="3600" spc="-10" b="0">
                <a:latin typeface="Calibri Light"/>
                <a:cs typeface="Calibri Light"/>
              </a:rPr>
              <a:t>achieve </a:t>
            </a:r>
            <a:r>
              <a:rPr dirty="0" sz="3600" b="0">
                <a:latin typeface="Calibri Light"/>
                <a:cs typeface="Calibri Light"/>
              </a:rPr>
              <a:t>within the </a:t>
            </a:r>
            <a:r>
              <a:rPr dirty="0" sz="3600" spc="-25" b="0">
                <a:latin typeface="Calibri Light"/>
                <a:cs typeface="Calibri Light"/>
              </a:rPr>
              <a:t>first </a:t>
            </a:r>
            <a:r>
              <a:rPr dirty="0" sz="3600" spc="-40" b="0">
                <a:latin typeface="Calibri Light"/>
                <a:cs typeface="Calibri Light"/>
              </a:rPr>
              <a:t>few  </a:t>
            </a:r>
            <a:r>
              <a:rPr dirty="0" sz="3600" spc="-30" b="0">
                <a:latin typeface="Calibri Light"/>
                <a:cs typeface="Calibri Light"/>
              </a:rPr>
              <a:t>years </a:t>
            </a:r>
            <a:r>
              <a:rPr dirty="0" sz="3600" spc="-15" b="0">
                <a:latin typeface="Calibri Light"/>
                <a:cs typeface="Calibri Light"/>
              </a:rPr>
              <a:t>after</a:t>
            </a:r>
            <a:r>
              <a:rPr dirty="0" sz="3600" spc="5" b="0">
                <a:latin typeface="Calibri Light"/>
                <a:cs typeface="Calibri Light"/>
              </a:rPr>
              <a:t> </a:t>
            </a:r>
            <a:r>
              <a:rPr dirty="0" sz="3600" spc="-10" b="0">
                <a:latin typeface="Calibri Light"/>
                <a:cs typeface="Calibri Light"/>
              </a:rPr>
              <a:t>graduation.</a:t>
            </a:r>
            <a:endParaRPr sz="3600">
              <a:latin typeface="Calibri Light"/>
              <a:cs typeface="Calibri Light"/>
            </a:endParaRPr>
          </a:p>
          <a:p>
            <a:pPr marL="12700" marR="5080" indent="103505">
              <a:lnSpc>
                <a:spcPts val="3890"/>
              </a:lnSpc>
              <a:spcBef>
                <a:spcPts val="1055"/>
              </a:spcBef>
            </a:pPr>
            <a:r>
              <a:rPr dirty="0" sz="3600" spc="-15" b="0">
                <a:latin typeface="Calibri Light"/>
                <a:cs typeface="Calibri Light"/>
              </a:rPr>
              <a:t>generally </a:t>
            </a:r>
            <a:r>
              <a:rPr dirty="0" sz="3600" b="0">
                <a:latin typeface="Calibri Light"/>
                <a:cs typeface="Calibri Light"/>
              </a:rPr>
              <a:t>assessed </a:t>
            </a:r>
            <a:r>
              <a:rPr dirty="0" u="heavy" sz="3600" spc="-10" b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indirectly</a:t>
            </a:r>
            <a:r>
              <a:rPr dirty="0" sz="3600" spc="-10" b="0">
                <a:latin typeface="Calibri Light"/>
                <a:cs typeface="Calibri Light"/>
              </a:rPr>
              <a:t> </a:t>
            </a:r>
            <a:r>
              <a:rPr dirty="0" sz="3600" b="0">
                <a:latin typeface="Calibri Light"/>
                <a:cs typeface="Calibri Light"/>
              </a:rPr>
              <a:t>via </a:t>
            </a:r>
            <a:r>
              <a:rPr dirty="0" sz="3600" spc="-15" b="0">
                <a:latin typeface="Calibri Light"/>
                <a:cs typeface="Calibri Light"/>
              </a:rPr>
              <a:t>interaction </a:t>
            </a:r>
            <a:r>
              <a:rPr dirty="0" sz="3600" b="0">
                <a:latin typeface="Calibri Light"/>
                <a:cs typeface="Calibri Light"/>
              </a:rPr>
              <a:t>with alumni  and </a:t>
            </a:r>
            <a:r>
              <a:rPr dirty="0" sz="3600" spc="-10" b="0">
                <a:latin typeface="Calibri Light"/>
                <a:cs typeface="Calibri Light"/>
              </a:rPr>
              <a:t>industry </a:t>
            </a:r>
            <a:r>
              <a:rPr dirty="0" sz="3600" spc="-15" b="0">
                <a:latin typeface="Calibri Light"/>
                <a:cs typeface="Calibri Light"/>
              </a:rPr>
              <a:t>persons associated </a:t>
            </a:r>
            <a:r>
              <a:rPr dirty="0" sz="3600" b="0">
                <a:latin typeface="Calibri Light"/>
                <a:cs typeface="Calibri Light"/>
              </a:rPr>
              <a:t>with the  </a:t>
            </a:r>
            <a:r>
              <a:rPr dirty="0" sz="3600" spc="-20" b="0">
                <a:latin typeface="Calibri Light"/>
                <a:cs typeface="Calibri Light"/>
              </a:rPr>
              <a:t>Program/institute.</a:t>
            </a:r>
            <a:endParaRPr sz="36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1"/>
            <a:ext cx="1489075" cy="111125"/>
            <a:chOff x="10703052" y="6472431"/>
            <a:chExt cx="1489075" cy="111125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1"/>
              <a:ext cx="752475" cy="111125"/>
            </a:xfrm>
            <a:custGeom>
              <a:avLst/>
              <a:gdLst/>
              <a:ahLst/>
              <a:cxnLst/>
              <a:rect l="l" t="t" r="r" b="b"/>
              <a:pathLst>
                <a:path w="752475" h="111125">
                  <a:moveTo>
                    <a:pt x="752246" y="0"/>
                  </a:moveTo>
                  <a:lnTo>
                    <a:pt x="0" y="0"/>
                  </a:lnTo>
                  <a:lnTo>
                    <a:pt x="0" y="111032"/>
                  </a:lnTo>
                  <a:lnTo>
                    <a:pt x="752246" y="111032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968451" y="1265300"/>
            <a:ext cx="10462895" cy="376237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31140" indent="-185420">
              <a:lnSpc>
                <a:spcPct val="100000"/>
              </a:lnSpc>
              <a:spcBef>
                <a:spcPts val="110"/>
              </a:spcBef>
              <a:buClr>
                <a:srgbClr val="000000"/>
              </a:buClr>
              <a:buAutoNum type="arabicPeriod" startAt="3"/>
              <a:tabLst>
                <a:tab pos="231775" algn="l"/>
              </a:tabLst>
            </a:pP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Return statement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can only be used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to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return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a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single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value.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Can multiple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values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be returned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from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a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function? Justify</a:t>
            </a:r>
            <a:r>
              <a:rPr dirty="0" sz="1450" spc="5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your </a:t>
            </a:r>
            <a:r>
              <a:rPr dirty="0" sz="1450" spc="-30">
                <a:solidFill>
                  <a:srgbClr val="0462C1"/>
                </a:solidFill>
                <a:latin typeface="Calibri"/>
                <a:cs typeface="Calibri"/>
              </a:rPr>
              <a:t>answer.</a:t>
            </a:r>
            <a:endParaRPr sz="14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AutoNum type="arabicPeriod" startAt="3"/>
            </a:pPr>
            <a:endParaRPr sz="1600">
              <a:latin typeface="Calibri"/>
              <a:cs typeface="Calibri"/>
            </a:endParaRPr>
          </a:p>
          <a:p>
            <a:pPr marL="230504" indent="-184785">
              <a:lnSpc>
                <a:spcPct val="100000"/>
              </a:lnSpc>
              <a:spcBef>
                <a:spcPts val="5"/>
              </a:spcBef>
              <a:buAutoNum type="arabicPeriod" startAt="3"/>
              <a:tabLst>
                <a:tab pos="231140" algn="l"/>
              </a:tabLst>
            </a:pP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Bob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wrote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a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program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using functions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to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find sum of two numbers whereas Alex</a:t>
            </a:r>
            <a:r>
              <a:rPr dirty="0" sz="1450" spc="65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wrote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statements to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find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sum of two</a:t>
            </a:r>
            <a:endParaRPr sz="1450">
              <a:latin typeface="Calibri"/>
              <a:cs typeface="Calibri"/>
            </a:endParaRPr>
          </a:p>
          <a:p>
            <a:pPr algn="just" marL="46355">
              <a:lnSpc>
                <a:spcPct val="100000"/>
              </a:lnSpc>
              <a:spcBef>
                <a:spcPts val="900"/>
              </a:spcBef>
            </a:pP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numbers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in the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main() function </a:t>
            </a:r>
            <a:r>
              <a:rPr dirty="0" sz="1450" spc="-20">
                <a:solidFill>
                  <a:srgbClr val="0462C1"/>
                </a:solidFill>
                <a:latin typeface="Calibri"/>
                <a:cs typeface="Calibri"/>
              </a:rPr>
              <a:t>only.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Which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of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two methods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is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efficient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in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execution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and</a:t>
            </a:r>
            <a:r>
              <a:rPr dirty="0" sz="1450" spc="29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why?</a:t>
            </a:r>
            <a:endParaRPr sz="1450">
              <a:latin typeface="Calibri"/>
              <a:cs typeface="Calibri"/>
            </a:endParaRPr>
          </a:p>
          <a:p>
            <a:pPr algn="just" marL="46355" marR="268605">
              <a:lnSpc>
                <a:spcPct val="152100"/>
              </a:lnSpc>
              <a:spcBef>
                <a:spcPts val="1085"/>
              </a:spcBef>
              <a:buAutoNum type="arabicPeriod" startAt="5"/>
              <a:tabLst>
                <a:tab pos="273685" algn="l"/>
              </a:tabLst>
            </a:pP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Carly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wants to </a:t>
            </a:r>
            <a:r>
              <a:rPr dirty="0" sz="1450" spc="-10">
                <a:solidFill>
                  <a:srgbClr val="0462C1"/>
                </a:solidFill>
                <a:latin typeface="Calibri"/>
                <a:cs typeface="Calibri"/>
              </a:rPr>
              <a:t>store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details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of students studying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in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1st year and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later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on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wishes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to retrieve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information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about </a:t>
            </a:r>
            <a:r>
              <a:rPr dirty="0" sz="1450" spc="10">
                <a:solidFill>
                  <a:srgbClr val="0462C1"/>
                </a:solidFill>
                <a:latin typeface="Calibri"/>
                <a:cs typeface="Calibri"/>
              </a:rPr>
              <a:t>the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students 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who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score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highest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marks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in each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subject.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Specify the scenario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where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data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can be </a:t>
            </a:r>
            <a:r>
              <a:rPr dirty="0" sz="1450" spc="-10">
                <a:solidFill>
                  <a:srgbClr val="0462C1"/>
                </a:solidFill>
                <a:latin typeface="Calibri"/>
                <a:cs typeface="Calibri"/>
              </a:rPr>
              <a:t>organized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as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a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single </a:t>
            </a:r>
            <a:r>
              <a:rPr dirty="0" sz="1450" spc="15">
                <a:solidFill>
                  <a:srgbClr val="0462C1"/>
                </a:solidFill>
                <a:latin typeface="Calibri"/>
                <a:cs typeface="Calibri"/>
              </a:rPr>
              <a:t>2-D </a:t>
            </a:r>
            <a:r>
              <a:rPr dirty="0" sz="1450" spc="-10">
                <a:solidFill>
                  <a:srgbClr val="0462C1"/>
                </a:solidFill>
                <a:latin typeface="Calibri"/>
                <a:cs typeface="Calibri"/>
              </a:rPr>
              <a:t>array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or as multiple 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1-D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450" spc="-10">
                <a:solidFill>
                  <a:srgbClr val="0462C1"/>
                </a:solidFill>
                <a:latin typeface="Calibri"/>
                <a:cs typeface="Calibri"/>
              </a:rPr>
              <a:t>arrays.</a:t>
            </a:r>
            <a:endParaRPr sz="1450">
              <a:latin typeface="Calibri"/>
              <a:cs typeface="Calibri"/>
            </a:endParaRPr>
          </a:p>
          <a:p>
            <a:pPr>
              <a:lnSpc>
                <a:spcPct val="100000"/>
              </a:lnSpc>
              <a:buAutoNum type="arabicPeriod" startAt="5"/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AutoNum type="arabicPeriod" startAt="5"/>
            </a:pPr>
            <a:endParaRPr sz="1400">
              <a:latin typeface="Calibri"/>
              <a:cs typeface="Calibri"/>
            </a:endParaRPr>
          </a:p>
          <a:p>
            <a:pPr algn="just" marL="12700" marR="5080">
              <a:lnSpc>
                <a:spcPct val="151700"/>
              </a:lnSpc>
              <a:spcBef>
                <a:spcPts val="919"/>
              </a:spcBef>
              <a:buFont typeface="Calibri"/>
              <a:buAutoNum type="arabicPeriod" startAt="5"/>
              <a:tabLst>
                <a:tab pos="240665" algn="l"/>
              </a:tabLst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Dave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 working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on a Campus Management Software but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unable to identify the maximum number of students per course.  He decided to implement the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same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using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arrays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but discovered that there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memory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wastage due to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over-provisioning.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Which 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method of </a:t>
            </a: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memory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storage should be used by Dave and how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it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can be implemented using</a:t>
            </a:r>
            <a:r>
              <a:rPr dirty="0" sz="1450" spc="3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C?</a:t>
            </a:r>
            <a:endParaRPr sz="14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274300" y="6469786"/>
            <a:ext cx="381000" cy="1282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Appendix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019352" y="641426"/>
            <a:ext cx="2257425" cy="371475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250" b="1">
                <a:solidFill>
                  <a:srgbClr val="F68A1E"/>
                </a:solidFill>
                <a:latin typeface="Calibri"/>
                <a:cs typeface="Calibri"/>
              </a:rPr>
              <a:t>Sample</a:t>
            </a:r>
            <a:r>
              <a:rPr dirty="0" sz="2250" spc="-15" b="1">
                <a:solidFill>
                  <a:srgbClr val="F68A1E"/>
                </a:solidFill>
                <a:latin typeface="Calibri"/>
                <a:cs typeface="Calibri"/>
              </a:rPr>
              <a:t> </a:t>
            </a:r>
            <a:r>
              <a:rPr dirty="0" sz="2250" b="1">
                <a:solidFill>
                  <a:srgbClr val="F68A1E"/>
                </a:solidFill>
                <a:latin typeface="Calibri"/>
                <a:cs typeface="Calibri"/>
              </a:rPr>
              <a:t>Questions:</a:t>
            </a:r>
            <a:endParaRPr sz="22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26520" y="6400596"/>
            <a:ext cx="111125" cy="1282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650" spc="5">
                <a:latin typeface="Calibri"/>
                <a:cs typeface="Calibri"/>
              </a:rPr>
              <a:t>86</a:t>
            </a:r>
            <a:endParaRPr sz="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1"/>
            <a:ext cx="1489075" cy="111125"/>
            <a:chOff x="10703052" y="6472431"/>
            <a:chExt cx="1489075" cy="111125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1"/>
              <a:ext cx="752475" cy="111125"/>
            </a:xfrm>
            <a:custGeom>
              <a:avLst/>
              <a:gdLst/>
              <a:ahLst/>
              <a:cxnLst/>
              <a:rect l="l" t="t" r="r" b="b"/>
              <a:pathLst>
                <a:path w="752475" h="111125">
                  <a:moveTo>
                    <a:pt x="752246" y="0"/>
                  </a:moveTo>
                  <a:lnTo>
                    <a:pt x="0" y="0"/>
                  </a:lnTo>
                  <a:lnTo>
                    <a:pt x="0" y="111032"/>
                  </a:lnTo>
                  <a:lnTo>
                    <a:pt x="752246" y="111032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70305" y="471042"/>
            <a:ext cx="2257425" cy="371475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250" b="1">
                <a:solidFill>
                  <a:srgbClr val="F68A1E"/>
                </a:solidFill>
                <a:latin typeface="Calibri"/>
                <a:cs typeface="Calibri"/>
              </a:rPr>
              <a:t>Sample</a:t>
            </a:r>
            <a:r>
              <a:rPr dirty="0" sz="2250" spc="-10" b="1">
                <a:solidFill>
                  <a:srgbClr val="F68A1E"/>
                </a:solidFill>
                <a:latin typeface="Calibri"/>
                <a:cs typeface="Calibri"/>
              </a:rPr>
              <a:t> </a:t>
            </a:r>
            <a:r>
              <a:rPr dirty="0" sz="2250" b="1">
                <a:solidFill>
                  <a:srgbClr val="F68A1E"/>
                </a:solidFill>
                <a:latin typeface="Calibri"/>
                <a:cs typeface="Calibri"/>
              </a:rPr>
              <a:t>Questions:</a:t>
            </a:r>
            <a:endParaRPr sz="22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274300" y="6477870"/>
            <a:ext cx="38100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Appendix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999978" y="6484721"/>
            <a:ext cx="1619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87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0305" y="1426844"/>
            <a:ext cx="10179050" cy="321183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39395" indent="-227329">
              <a:lnSpc>
                <a:spcPct val="100000"/>
              </a:lnSpc>
              <a:spcBef>
                <a:spcPts val="110"/>
              </a:spcBef>
              <a:buAutoNum type="arabicPeriod" startAt="7"/>
              <a:tabLst>
                <a:tab pos="240029" algn="l"/>
              </a:tabLst>
            </a:pP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Albert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is working on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a 32-bit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machine whereas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Julie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is working on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a 64-bit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machine.</a:t>
            </a:r>
            <a:r>
              <a:rPr dirty="0" sz="1450" spc="6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Both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wrote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same code to find factorial of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a</a:t>
            </a:r>
            <a:endParaRPr sz="1450">
              <a:latin typeface="Calibri"/>
              <a:cs typeface="Calibri"/>
            </a:endParaRPr>
          </a:p>
          <a:p>
            <a:pPr marL="12700" marR="27305">
              <a:lnSpc>
                <a:spcPct val="202100"/>
              </a:lnSpc>
              <a:spcBef>
                <a:spcPts val="15"/>
              </a:spcBef>
            </a:pP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number but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Albert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is unable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to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find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factorial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of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a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number till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9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whereas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Julie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is able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to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find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factorial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of higher </a:t>
            </a:r>
            <a:r>
              <a:rPr dirty="0" sz="1450" spc="-10">
                <a:solidFill>
                  <a:srgbClr val="0462C1"/>
                </a:solidFill>
                <a:latin typeface="Calibri"/>
                <a:cs typeface="Calibri"/>
              </a:rPr>
              <a:t>number.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Identify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possible reason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why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Albert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is unable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to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find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the </a:t>
            </a:r>
            <a:r>
              <a:rPr dirty="0" sz="1450" spc="-5">
                <a:solidFill>
                  <a:srgbClr val="0462C1"/>
                </a:solidFill>
                <a:latin typeface="Calibri"/>
                <a:cs typeface="Calibri"/>
              </a:rPr>
              <a:t>factorial.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Suggest some changes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in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the code so that </a:t>
            </a:r>
            <a:r>
              <a:rPr dirty="0" sz="1450" spc="5">
                <a:solidFill>
                  <a:srgbClr val="0462C1"/>
                </a:solidFill>
                <a:latin typeface="Calibri"/>
                <a:cs typeface="Calibri"/>
              </a:rPr>
              <a:t>Albert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can handle</a:t>
            </a:r>
            <a:r>
              <a:rPr dirty="0" sz="1450" spc="6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450" spc="10">
                <a:solidFill>
                  <a:srgbClr val="0462C1"/>
                </a:solidFill>
                <a:latin typeface="Calibri"/>
                <a:cs typeface="Calibri"/>
              </a:rPr>
              <a:t>bigger </a:t>
            </a:r>
            <a:r>
              <a:rPr dirty="0" sz="1450">
                <a:solidFill>
                  <a:srgbClr val="0462C1"/>
                </a:solidFill>
                <a:latin typeface="Calibri"/>
                <a:cs typeface="Calibri"/>
              </a:rPr>
              <a:t>inputs.</a:t>
            </a:r>
            <a:endParaRPr sz="1450">
              <a:latin typeface="Calibri"/>
              <a:cs typeface="Calibri"/>
            </a:endParaRPr>
          </a:p>
          <a:p>
            <a:pPr marL="12700" marR="179705">
              <a:lnSpc>
                <a:spcPct val="202800"/>
              </a:lnSpc>
              <a:spcBef>
                <a:spcPts val="1095"/>
              </a:spcBef>
              <a:buFont typeface="Calibri"/>
              <a:buAutoNum type="arabicPeriod" startAt="8"/>
              <a:tabLst>
                <a:tab pos="240029" algn="l"/>
              </a:tabLst>
            </a:pPr>
            <a:r>
              <a:rPr dirty="0" sz="1450" spc="10">
                <a:solidFill>
                  <a:srgbClr val="221F1F"/>
                </a:solidFill>
                <a:latin typeface="Arial"/>
                <a:cs typeface="Arial"/>
              </a:rPr>
              <a:t>While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writing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a C code, the problem faced by the programmers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to find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if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parenthesis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balanced or not. Write an  algorithm to check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if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the parenthesis in C code are balanced.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Initially your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code should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work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for balanced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{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and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}</a:t>
            </a:r>
            <a:r>
              <a:rPr dirty="0" sz="1450" spc="17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braces.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buAutoNum type="arabicPeriod" startAt="8"/>
            </a:pPr>
            <a:endParaRPr sz="1600">
              <a:latin typeface="Arial"/>
              <a:cs typeface="Arial"/>
            </a:endParaRPr>
          </a:p>
          <a:p>
            <a:pPr marL="239395" indent="-227329">
              <a:lnSpc>
                <a:spcPct val="100000"/>
              </a:lnSpc>
              <a:spcBef>
                <a:spcPts val="1040"/>
              </a:spcBef>
              <a:buFont typeface="Calibri"/>
              <a:buAutoNum type="arabicPeriod" startAt="8"/>
              <a:tabLst>
                <a:tab pos="240029" algn="l"/>
              </a:tabLst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Swapping of the data in a linked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list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can be performed by swapping the contents in the linked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list.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Can the contents of</a:t>
            </a:r>
            <a:r>
              <a:rPr dirty="0" sz="1450" spc="17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a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linked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list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be swapped </a:t>
            </a:r>
            <a:r>
              <a:rPr dirty="0" sz="1450">
                <a:solidFill>
                  <a:srgbClr val="221F1F"/>
                </a:solidFill>
                <a:latin typeface="Arial"/>
                <a:cs typeface="Arial"/>
              </a:rPr>
              <a:t>without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actually swapping the</a:t>
            </a:r>
            <a:r>
              <a:rPr dirty="0" sz="1450" spc="7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data?</a:t>
            </a:r>
            <a:endParaRPr sz="14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1"/>
            <a:ext cx="1489075" cy="111125"/>
            <a:chOff x="10703052" y="6472431"/>
            <a:chExt cx="1489075" cy="111125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1"/>
              <a:ext cx="752475" cy="111125"/>
            </a:xfrm>
            <a:custGeom>
              <a:avLst/>
              <a:gdLst/>
              <a:ahLst/>
              <a:cxnLst/>
              <a:rect l="l" t="t" r="r" b="b"/>
              <a:pathLst>
                <a:path w="752475" h="111125">
                  <a:moveTo>
                    <a:pt x="752246" y="0"/>
                  </a:moveTo>
                  <a:lnTo>
                    <a:pt x="0" y="0"/>
                  </a:lnTo>
                  <a:lnTo>
                    <a:pt x="0" y="111032"/>
                  </a:lnTo>
                  <a:lnTo>
                    <a:pt x="752246" y="111032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76553" y="1633092"/>
          <a:ext cx="10591165" cy="34213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85740"/>
                <a:gridCol w="5285740"/>
              </a:tblGrid>
              <a:tr h="495935">
                <a:tc>
                  <a:txBody>
                    <a:bodyPr/>
                    <a:lstStyle/>
                    <a:p>
                      <a:pPr algn="ctr" marL="24765">
                        <a:lnSpc>
                          <a:spcPts val="2840"/>
                        </a:lnSpc>
                        <a:spcBef>
                          <a:spcPts val="960"/>
                        </a:spcBef>
                      </a:pPr>
                      <a:r>
                        <a:rPr dirty="0" sz="24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Skill</a:t>
                      </a:r>
                      <a:r>
                        <a:rPr dirty="0" sz="2400" spc="-2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Demonstrated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219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marL="388620">
                        <a:lnSpc>
                          <a:spcPts val="2840"/>
                        </a:lnSpc>
                        <a:spcBef>
                          <a:spcPts val="960"/>
                        </a:spcBef>
                      </a:pPr>
                      <a:r>
                        <a:rPr dirty="0" sz="24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Question Ques / </a:t>
                      </a:r>
                      <a:r>
                        <a:rPr dirty="0" sz="2400" spc="-3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Verbs </a:t>
                      </a:r>
                      <a:r>
                        <a:rPr dirty="0" sz="24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2400" spc="-4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tests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219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  <a:tr h="2914142">
                <a:tc>
                  <a:txBody>
                    <a:bodyPr/>
                    <a:lstStyle/>
                    <a:p>
                      <a:pPr marL="457200" indent="-311785">
                        <a:lnSpc>
                          <a:spcPct val="100000"/>
                        </a:lnSpc>
                        <a:spcBef>
                          <a:spcPts val="695"/>
                        </a:spcBef>
                        <a:buSzPct val="76470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7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compare and discriminate </a:t>
                      </a:r>
                      <a:r>
                        <a:rPr dirty="0" sz="17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between</a:t>
                      </a:r>
                      <a:r>
                        <a:rPr dirty="0" sz="17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ideas</a:t>
                      </a:r>
                      <a:endParaRPr sz="1700">
                        <a:latin typeface="Arial"/>
                        <a:cs typeface="Arial"/>
                      </a:endParaRPr>
                    </a:p>
                    <a:p>
                      <a:pPr marL="457200" indent="-311785">
                        <a:lnSpc>
                          <a:spcPct val="100000"/>
                        </a:lnSpc>
                        <a:spcBef>
                          <a:spcPts val="1025"/>
                        </a:spcBef>
                        <a:buSzPct val="76470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7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assess value of theories,</a:t>
                      </a:r>
                      <a:r>
                        <a:rPr dirty="0" sz="17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presentations</a:t>
                      </a:r>
                      <a:endParaRPr sz="1700">
                        <a:latin typeface="Arial"/>
                        <a:cs typeface="Arial"/>
                      </a:endParaRPr>
                    </a:p>
                    <a:p>
                      <a:pPr marL="457200" indent="-311785">
                        <a:lnSpc>
                          <a:spcPct val="100000"/>
                        </a:lnSpc>
                        <a:spcBef>
                          <a:spcPts val="1020"/>
                        </a:spcBef>
                        <a:buSzPct val="76470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7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make choices based on reasoned</a:t>
                      </a:r>
                      <a:r>
                        <a:rPr dirty="0" sz="17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argument</a:t>
                      </a:r>
                      <a:endParaRPr sz="1700">
                        <a:latin typeface="Arial"/>
                        <a:cs typeface="Arial"/>
                      </a:endParaRPr>
                    </a:p>
                    <a:p>
                      <a:pPr marL="457200" indent="-311785">
                        <a:lnSpc>
                          <a:spcPct val="100000"/>
                        </a:lnSpc>
                        <a:spcBef>
                          <a:spcPts val="1019"/>
                        </a:spcBef>
                        <a:buSzPct val="76470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7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verify value of</a:t>
                      </a:r>
                      <a:r>
                        <a:rPr dirty="0" sz="17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evidence</a:t>
                      </a:r>
                      <a:endParaRPr sz="1700">
                        <a:latin typeface="Arial"/>
                        <a:cs typeface="Arial"/>
                      </a:endParaRPr>
                    </a:p>
                    <a:p>
                      <a:pPr marL="457200" indent="-311785">
                        <a:lnSpc>
                          <a:spcPct val="100000"/>
                        </a:lnSpc>
                        <a:spcBef>
                          <a:spcPts val="1019"/>
                        </a:spcBef>
                        <a:buSzPct val="76470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7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recognize</a:t>
                      </a:r>
                      <a:r>
                        <a:rPr dirty="0" sz="17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subjectivity</a:t>
                      </a:r>
                      <a:endParaRPr sz="1700">
                        <a:latin typeface="Arial"/>
                        <a:cs typeface="Arial"/>
                      </a:endParaRPr>
                    </a:p>
                    <a:p>
                      <a:pPr marL="457200" indent="-311785">
                        <a:lnSpc>
                          <a:spcPct val="100000"/>
                        </a:lnSpc>
                        <a:spcBef>
                          <a:spcPts val="1019"/>
                        </a:spcBef>
                        <a:buSzPct val="76470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7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use of definite criteria </a:t>
                      </a:r>
                      <a:r>
                        <a:rPr dirty="0" sz="17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7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judgments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B="0" marT="8826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17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assess, </a:t>
                      </a:r>
                      <a:r>
                        <a:rPr dirty="0" sz="17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decide, choose, rank, grade, </a:t>
                      </a:r>
                      <a:r>
                        <a:rPr dirty="0" sz="17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test,</a:t>
                      </a:r>
                      <a:r>
                        <a:rPr dirty="0" sz="1700" spc="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measure,</a:t>
                      </a:r>
                      <a:endParaRPr sz="1700">
                        <a:latin typeface="Arial"/>
                        <a:cs typeface="Arial"/>
                      </a:endParaRPr>
                    </a:p>
                    <a:p>
                      <a:pPr marL="26670" marR="53340">
                        <a:lnSpc>
                          <a:spcPct val="150000"/>
                        </a:lnSpc>
                        <a:spcBef>
                          <a:spcPts val="5"/>
                        </a:spcBef>
                      </a:pPr>
                      <a:r>
                        <a:rPr dirty="0" sz="17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defend, recommend, convince, select, judge, support,  conclude, argue, </a:t>
                      </a:r>
                      <a:r>
                        <a:rPr dirty="0" sz="1700" spc="-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justify, </a:t>
                      </a:r>
                      <a:r>
                        <a:rPr dirty="0" sz="17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compare, summarize,  evaluate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B="0" marT="8826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10274300" y="6477870"/>
            <a:ext cx="38100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Appendix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999978" y="6484721"/>
            <a:ext cx="1619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88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008989" y="770889"/>
            <a:ext cx="1689100" cy="41148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500" spc="10" b="1">
                <a:solidFill>
                  <a:srgbClr val="F68A1E"/>
                </a:solidFill>
                <a:latin typeface="Calibri"/>
                <a:cs typeface="Calibri"/>
              </a:rPr>
              <a:t>5.</a:t>
            </a:r>
            <a:r>
              <a:rPr dirty="0" sz="2500" spc="-50" b="1">
                <a:solidFill>
                  <a:srgbClr val="F68A1E"/>
                </a:solidFill>
                <a:latin typeface="Calibri"/>
                <a:cs typeface="Calibri"/>
              </a:rPr>
              <a:t> </a:t>
            </a:r>
            <a:r>
              <a:rPr dirty="0" sz="2500" spc="-45" b="1">
                <a:solidFill>
                  <a:srgbClr val="F68A1E"/>
                </a:solidFill>
                <a:latin typeface="Calibri"/>
                <a:cs typeface="Calibri"/>
              </a:rPr>
              <a:t>EVALUATE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95044" y="6475476"/>
            <a:ext cx="10697210" cy="106680"/>
          </a:xfrm>
          <a:custGeom>
            <a:avLst/>
            <a:gdLst/>
            <a:ahLst/>
            <a:cxnLst/>
            <a:rect l="l" t="t" r="r" b="b"/>
            <a:pathLst>
              <a:path w="10697210" h="106679">
                <a:moveTo>
                  <a:pt x="0" y="106680"/>
                </a:moveTo>
                <a:lnTo>
                  <a:pt x="10696955" y="106680"/>
                </a:lnTo>
                <a:lnTo>
                  <a:pt x="10696956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68781" y="4173753"/>
            <a:ext cx="10302875" cy="11233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50100"/>
              </a:lnSpc>
              <a:spcBef>
                <a:spcPts val="95"/>
              </a:spcBef>
            </a:pPr>
            <a:r>
              <a:rPr dirty="0" sz="1600" spc="-5">
                <a:solidFill>
                  <a:srgbClr val="0462C1"/>
                </a:solidFill>
                <a:latin typeface="Calibri"/>
                <a:cs typeface="Calibri"/>
              </a:rPr>
              <a:t>Both higher </a:t>
            </a:r>
            <a:r>
              <a:rPr dirty="0" sz="1600" spc="-10">
                <a:solidFill>
                  <a:srgbClr val="0462C1"/>
                </a:solidFill>
                <a:latin typeface="Calibri"/>
                <a:cs typeface="Calibri"/>
              </a:rPr>
              <a:t>order cognitive skills </a:t>
            </a:r>
            <a:r>
              <a:rPr dirty="0" sz="1600" spc="-15">
                <a:solidFill>
                  <a:srgbClr val="0462C1"/>
                </a:solidFill>
                <a:latin typeface="Calibri"/>
                <a:cs typeface="Calibri"/>
              </a:rPr>
              <a:t>‘Evaluate’ </a:t>
            </a:r>
            <a:r>
              <a:rPr dirty="0" sz="1600" spc="-5">
                <a:solidFill>
                  <a:srgbClr val="0462C1"/>
                </a:solidFill>
                <a:latin typeface="Calibri"/>
                <a:cs typeface="Calibri"/>
              </a:rPr>
              <a:t>and </a:t>
            </a:r>
            <a:r>
              <a:rPr dirty="0" sz="1600" spc="-10">
                <a:solidFill>
                  <a:srgbClr val="0462C1"/>
                </a:solidFill>
                <a:latin typeface="Calibri"/>
                <a:cs typeface="Calibri"/>
              </a:rPr>
              <a:t>‘Create’ are difficult to assess </a:t>
            </a:r>
            <a:r>
              <a:rPr dirty="0" sz="1600">
                <a:solidFill>
                  <a:srgbClr val="0462C1"/>
                </a:solidFill>
                <a:latin typeface="Calibri"/>
                <a:cs typeface="Calibri"/>
              </a:rPr>
              <a:t>in </a:t>
            </a:r>
            <a:r>
              <a:rPr dirty="0" sz="1600" spc="-10">
                <a:solidFill>
                  <a:srgbClr val="0462C1"/>
                </a:solidFill>
                <a:latin typeface="Calibri"/>
                <a:cs typeface="Calibri"/>
              </a:rPr>
              <a:t>time-limited examinations. </a:t>
            </a:r>
            <a:r>
              <a:rPr dirty="0" sz="1600" spc="-5">
                <a:solidFill>
                  <a:srgbClr val="0462C1"/>
                </a:solidFill>
                <a:latin typeface="Calibri"/>
                <a:cs typeface="Calibri"/>
              </a:rPr>
              <a:t>These need </a:t>
            </a:r>
            <a:r>
              <a:rPr dirty="0" sz="1600" spc="-15">
                <a:solidFill>
                  <a:srgbClr val="0462C1"/>
                </a:solidFill>
                <a:latin typeface="Calibri"/>
                <a:cs typeface="Calibri"/>
              </a:rPr>
              <a:t>to  </a:t>
            </a:r>
            <a:r>
              <a:rPr dirty="0" sz="1600" spc="-5">
                <a:solidFill>
                  <a:srgbClr val="0462C1"/>
                </a:solidFill>
                <a:latin typeface="Calibri"/>
                <a:cs typeface="Calibri"/>
              </a:rPr>
              <a:t>be assessed </a:t>
            </a:r>
            <a:r>
              <a:rPr dirty="0" sz="1600">
                <a:solidFill>
                  <a:srgbClr val="0462C1"/>
                </a:solidFill>
                <a:latin typeface="Calibri"/>
                <a:cs typeface="Calibri"/>
              </a:rPr>
              <a:t>in </a:t>
            </a:r>
            <a:r>
              <a:rPr dirty="0" sz="1600" spc="-10">
                <a:solidFill>
                  <a:srgbClr val="0462C1"/>
                </a:solidFill>
                <a:latin typeface="Calibri"/>
                <a:cs typeface="Calibri"/>
              </a:rPr>
              <a:t>variety </a:t>
            </a:r>
            <a:r>
              <a:rPr dirty="0" sz="1600" spc="-5">
                <a:solidFill>
                  <a:srgbClr val="0462C1"/>
                </a:solidFill>
                <a:latin typeface="Calibri"/>
                <a:cs typeface="Calibri"/>
              </a:rPr>
              <a:t>of </a:t>
            </a:r>
            <a:r>
              <a:rPr dirty="0" sz="1600" spc="-10">
                <a:solidFill>
                  <a:srgbClr val="0462C1"/>
                </a:solidFill>
                <a:latin typeface="Calibri"/>
                <a:cs typeface="Calibri"/>
              </a:rPr>
              <a:t>student works </a:t>
            </a:r>
            <a:r>
              <a:rPr dirty="0" sz="1600" spc="-20">
                <a:solidFill>
                  <a:srgbClr val="0462C1"/>
                </a:solidFill>
                <a:latin typeface="Calibri"/>
                <a:cs typeface="Calibri"/>
              </a:rPr>
              <a:t>like </a:t>
            </a:r>
            <a:r>
              <a:rPr dirty="0" sz="1600" spc="-5">
                <a:solidFill>
                  <a:srgbClr val="0462C1"/>
                </a:solidFill>
                <a:latin typeface="Calibri"/>
                <a:cs typeface="Calibri"/>
              </a:rPr>
              <a:t>projects, open ended problem- solving </a:t>
            </a:r>
            <a:r>
              <a:rPr dirty="0" sz="1600" spc="-15">
                <a:solidFill>
                  <a:srgbClr val="0462C1"/>
                </a:solidFill>
                <a:latin typeface="Calibri"/>
                <a:cs typeface="Calibri"/>
              </a:rPr>
              <a:t>exercises etc. </a:t>
            </a:r>
            <a:r>
              <a:rPr dirty="0" sz="1600" spc="-20">
                <a:solidFill>
                  <a:srgbClr val="0462C1"/>
                </a:solidFill>
                <a:latin typeface="Calibri"/>
                <a:cs typeface="Calibri"/>
              </a:rPr>
              <a:t>Typical </a:t>
            </a:r>
            <a:r>
              <a:rPr dirty="0" sz="1600" spc="-15">
                <a:solidFill>
                  <a:srgbClr val="0462C1"/>
                </a:solidFill>
                <a:latin typeface="Calibri"/>
                <a:cs typeface="Calibri"/>
              </a:rPr>
              <a:t>examples </a:t>
            </a:r>
            <a:r>
              <a:rPr dirty="0" sz="1600" spc="-10">
                <a:solidFill>
                  <a:srgbClr val="0462C1"/>
                </a:solidFill>
                <a:latin typeface="Calibri"/>
                <a:cs typeface="Calibri"/>
              </a:rPr>
              <a:t>of  problem statements </a:t>
            </a:r>
            <a:r>
              <a:rPr dirty="0" sz="1600" spc="-5">
                <a:solidFill>
                  <a:srgbClr val="0462C1"/>
                </a:solidFill>
                <a:latin typeface="Calibri"/>
                <a:cs typeface="Calibri"/>
              </a:rPr>
              <a:t>or </a:t>
            </a:r>
            <a:r>
              <a:rPr dirty="0" sz="1600" spc="-10">
                <a:solidFill>
                  <a:srgbClr val="0462C1"/>
                </a:solidFill>
                <a:latin typeface="Calibri"/>
                <a:cs typeface="Calibri"/>
              </a:rPr>
              <a:t>need statements </a:t>
            </a:r>
            <a:r>
              <a:rPr dirty="0" sz="1600" spc="-5">
                <a:solidFill>
                  <a:srgbClr val="0462C1"/>
                </a:solidFill>
                <a:latin typeface="Calibri"/>
                <a:cs typeface="Calibri"/>
              </a:rPr>
              <a:t>which </a:t>
            </a:r>
            <a:r>
              <a:rPr dirty="0" sz="1600" spc="-10">
                <a:solidFill>
                  <a:srgbClr val="0462C1"/>
                </a:solidFill>
                <a:latin typeface="Calibri"/>
                <a:cs typeface="Calibri"/>
              </a:rPr>
              <a:t>need </a:t>
            </a:r>
            <a:r>
              <a:rPr dirty="0" sz="1600" spc="-5">
                <a:solidFill>
                  <a:srgbClr val="0462C1"/>
                </a:solidFill>
                <a:latin typeface="Calibri"/>
                <a:cs typeface="Calibri"/>
              </a:rPr>
              <a:t>higher </a:t>
            </a:r>
            <a:r>
              <a:rPr dirty="0" sz="1600" spc="-15">
                <a:solidFill>
                  <a:srgbClr val="0462C1"/>
                </a:solidFill>
                <a:latin typeface="Calibri"/>
                <a:cs typeface="Calibri"/>
              </a:rPr>
              <a:t>order </a:t>
            </a:r>
            <a:r>
              <a:rPr dirty="0" sz="1600" spc="-5">
                <a:solidFill>
                  <a:srgbClr val="0462C1"/>
                </a:solidFill>
                <a:latin typeface="Calibri"/>
                <a:cs typeface="Calibri"/>
              </a:rPr>
              <a:t>abilities </a:t>
            </a:r>
            <a:r>
              <a:rPr dirty="0" sz="1600" spc="-10">
                <a:solidFill>
                  <a:srgbClr val="0462C1"/>
                </a:solidFill>
                <a:latin typeface="Calibri"/>
                <a:cs typeface="Calibri"/>
              </a:rPr>
              <a:t>to solve </a:t>
            </a:r>
            <a:r>
              <a:rPr dirty="0" sz="1600" spc="-15">
                <a:solidFill>
                  <a:srgbClr val="0462C1"/>
                </a:solidFill>
                <a:latin typeface="Calibri"/>
                <a:cs typeface="Calibri"/>
              </a:rPr>
              <a:t>are </a:t>
            </a:r>
            <a:r>
              <a:rPr dirty="0" sz="1600" spc="-5">
                <a:solidFill>
                  <a:srgbClr val="0462C1"/>
                </a:solidFill>
                <a:latin typeface="Calibri"/>
                <a:cs typeface="Calibri"/>
              </a:rPr>
              <a:t>given</a:t>
            </a:r>
            <a:r>
              <a:rPr dirty="0" sz="1600" spc="195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0462C1"/>
                </a:solidFill>
                <a:latin typeface="Calibri"/>
                <a:cs typeface="Calibri"/>
              </a:rPr>
              <a:t>below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51177" y="6474212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8758" y="6483502"/>
            <a:ext cx="1619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89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46861" y="579831"/>
            <a:ext cx="1132205" cy="351790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00" spc="10" b="1">
                <a:solidFill>
                  <a:srgbClr val="F68A1E"/>
                </a:solidFill>
                <a:latin typeface="Calibri"/>
                <a:cs typeface="Calibri"/>
              </a:rPr>
              <a:t>6.</a:t>
            </a:r>
            <a:r>
              <a:rPr dirty="0" sz="2100" spc="-50" b="1">
                <a:solidFill>
                  <a:srgbClr val="F68A1E"/>
                </a:solidFill>
                <a:latin typeface="Calibri"/>
                <a:cs typeface="Calibri"/>
              </a:rPr>
              <a:t> </a:t>
            </a:r>
            <a:r>
              <a:rPr dirty="0" sz="2100" spc="-20" b="1">
                <a:solidFill>
                  <a:srgbClr val="F68A1E"/>
                </a:solidFill>
                <a:latin typeface="Calibri"/>
                <a:cs typeface="Calibri"/>
              </a:rPr>
              <a:t>CREATE</a:t>
            </a:r>
            <a:endParaRPr sz="21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36447" y="1111758"/>
          <a:ext cx="10565765" cy="27438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73040"/>
                <a:gridCol w="5273040"/>
              </a:tblGrid>
              <a:tr h="356869">
                <a:tc>
                  <a:txBody>
                    <a:bodyPr/>
                    <a:lstStyle/>
                    <a:p>
                      <a:pPr algn="ctr" marL="2349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7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Skill</a:t>
                      </a:r>
                      <a:r>
                        <a:rPr dirty="0" sz="1700" spc="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11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7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Question Ques / </a:t>
                      </a:r>
                      <a:r>
                        <a:rPr dirty="0" sz="1700" spc="-2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Verbs </a:t>
                      </a:r>
                      <a:r>
                        <a:rPr dirty="0" sz="17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700" spc="2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tests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  <a:tr h="2375789">
                <a:tc>
                  <a:txBody>
                    <a:bodyPr/>
                    <a:lstStyle/>
                    <a:p>
                      <a:pPr marL="457200" indent="-305435">
                        <a:lnSpc>
                          <a:spcPct val="100000"/>
                        </a:lnSpc>
                        <a:spcBef>
                          <a:spcPts val="1385"/>
                        </a:spcBef>
                        <a:buSzPct val="75000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use old ideas to create new</a:t>
                      </a:r>
                      <a:r>
                        <a:rPr dirty="0" sz="1600" spc="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ones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  <a:buClr>
                          <a:srgbClr val="221F1F"/>
                        </a:buClr>
                        <a:buFont typeface="Arial"/>
                        <a:buChar char="●"/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457200" indent="-305435">
                        <a:lnSpc>
                          <a:spcPct val="100000"/>
                        </a:lnSpc>
                        <a:buSzPct val="75000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Combine parts to make </a:t>
                      </a:r>
                      <a:r>
                        <a:rPr dirty="0" sz="16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(new)</a:t>
                      </a:r>
                      <a:r>
                        <a:rPr dirty="0" sz="1600" spc="7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whole,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  <a:buClr>
                          <a:srgbClr val="221F1F"/>
                        </a:buClr>
                        <a:buFont typeface="Arial"/>
                        <a:buChar char="●"/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457200" indent="-305435">
                        <a:lnSpc>
                          <a:spcPct val="100000"/>
                        </a:lnSpc>
                        <a:buSzPct val="75000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generalize from given facts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  <a:buClr>
                          <a:srgbClr val="221F1F"/>
                        </a:buClr>
                        <a:buFont typeface="Arial"/>
                        <a:buChar char="●"/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457200" indent="-305435">
                        <a:lnSpc>
                          <a:spcPct val="100000"/>
                        </a:lnSpc>
                        <a:buSzPct val="75000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relate knowledge from several</a:t>
                      </a:r>
                      <a:r>
                        <a:rPr dirty="0" sz="1600" spc="3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areas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  <a:buClr>
                          <a:srgbClr val="221F1F"/>
                        </a:buClr>
                        <a:buFont typeface="Arial"/>
                        <a:buChar char="●"/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457200" indent="-305435">
                        <a:lnSpc>
                          <a:spcPts val="1860"/>
                        </a:lnSpc>
                        <a:buSzPct val="75000"/>
                        <a:buChar char="●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predict, draw</a:t>
                      </a:r>
                      <a:r>
                        <a:rPr dirty="0" sz="1600" spc="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conclusions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7589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design, formulate, build, invent, create,</a:t>
                      </a:r>
                      <a:r>
                        <a:rPr dirty="0" sz="1600" spc="5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compose,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generate, derive, </a:t>
                      </a:r>
                      <a:r>
                        <a:rPr dirty="0" sz="1600" spc="-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modify, </a:t>
                      </a: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develop,</a:t>
                      </a:r>
                      <a:r>
                        <a:rPr dirty="0" sz="1600" spc="8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integrate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7589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95044" y="6475476"/>
            <a:ext cx="10697210" cy="106680"/>
          </a:xfrm>
          <a:custGeom>
            <a:avLst/>
            <a:gdLst/>
            <a:ahLst/>
            <a:cxnLst/>
            <a:rect l="l" t="t" r="r" b="b"/>
            <a:pathLst>
              <a:path w="10697210" h="106679">
                <a:moveTo>
                  <a:pt x="0" y="106680"/>
                </a:moveTo>
                <a:lnTo>
                  <a:pt x="10696955" y="106680"/>
                </a:lnTo>
                <a:lnTo>
                  <a:pt x="10696956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2017" y="589280"/>
            <a:ext cx="384746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F68A1E"/>
                </a:solidFill>
                <a:latin typeface="Calibri"/>
                <a:cs typeface="Calibri"/>
              </a:rPr>
              <a:t>Sample </a:t>
            </a:r>
            <a:r>
              <a:rPr dirty="0" sz="2000" spc="-5" b="1">
                <a:solidFill>
                  <a:srgbClr val="F68A1E"/>
                </a:solidFill>
                <a:latin typeface="Calibri"/>
                <a:cs typeface="Calibri"/>
              </a:rPr>
              <a:t>Problem </a:t>
            </a:r>
            <a:r>
              <a:rPr dirty="0" sz="2000" b="1">
                <a:solidFill>
                  <a:srgbClr val="F68A1E"/>
                </a:solidFill>
                <a:latin typeface="Calibri"/>
                <a:cs typeface="Calibri"/>
              </a:rPr>
              <a:t>/ Need</a:t>
            </a:r>
            <a:r>
              <a:rPr dirty="0" sz="2000" spc="-85" b="1">
                <a:solidFill>
                  <a:srgbClr val="F68A1E"/>
                </a:solidFill>
                <a:latin typeface="Calibri"/>
                <a:cs typeface="Calibri"/>
              </a:rPr>
              <a:t> </a:t>
            </a:r>
            <a:r>
              <a:rPr dirty="0" sz="2000" spc="-10" b="1">
                <a:solidFill>
                  <a:srgbClr val="F68A1E"/>
                </a:solidFill>
                <a:latin typeface="Calibri"/>
                <a:cs typeface="Calibri"/>
              </a:rPr>
              <a:t>statements: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51177" y="6474212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38758" y="6483502"/>
            <a:ext cx="1619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90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3853" y="1131824"/>
            <a:ext cx="13335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solidFill>
                  <a:srgbClr val="0462C1"/>
                </a:solidFill>
                <a:latin typeface="Calibri"/>
                <a:cs typeface="Calibri"/>
              </a:rPr>
              <a:t>1.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61897" y="987653"/>
            <a:ext cx="9820275" cy="665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Automatic </a:t>
            </a:r>
            <a:r>
              <a:rPr dirty="0" sz="1400">
                <a:latin typeface="Calibri"/>
                <a:cs typeface="Calibri"/>
              </a:rPr>
              <a:t>tethering of </a:t>
            </a:r>
            <a:r>
              <a:rPr dirty="0" sz="1400" spc="-5">
                <a:latin typeface="Calibri"/>
                <a:cs typeface="Calibri"/>
              </a:rPr>
              <a:t>milking machine to the </a:t>
            </a:r>
            <a:r>
              <a:rPr dirty="0" sz="1400">
                <a:latin typeface="Calibri"/>
                <a:cs typeface="Calibri"/>
              </a:rPr>
              <a:t>udder of a </a:t>
            </a:r>
            <a:r>
              <a:rPr dirty="0" sz="1400" spc="-30">
                <a:latin typeface="Calibri"/>
                <a:cs typeface="Calibri"/>
              </a:rPr>
              <a:t>cow.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milk </a:t>
            </a:r>
            <a:r>
              <a:rPr dirty="0" sz="1400">
                <a:latin typeface="Calibri"/>
                <a:cs typeface="Calibri"/>
              </a:rPr>
              <a:t>diary </a:t>
            </a:r>
            <a:r>
              <a:rPr dirty="0" sz="1400" spc="-5">
                <a:latin typeface="Calibri"/>
                <a:cs typeface="Calibri"/>
              </a:rPr>
              <a:t>wants to </a:t>
            </a:r>
            <a:r>
              <a:rPr dirty="0" sz="1400" spc="-10">
                <a:latin typeface="Calibri"/>
                <a:cs typeface="Calibri"/>
              </a:rPr>
              <a:t>automate </a:t>
            </a:r>
            <a:r>
              <a:rPr dirty="0" sz="1400">
                <a:latin typeface="Calibri"/>
                <a:cs typeface="Calibri"/>
              </a:rPr>
              <a:t>the milking </a:t>
            </a:r>
            <a:r>
              <a:rPr dirty="0" sz="1400" spc="-10">
                <a:latin typeface="Calibri"/>
                <a:cs typeface="Calibri"/>
              </a:rPr>
              <a:t>process.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milking </a:t>
            </a:r>
            <a:r>
              <a:rPr dirty="0" sz="1400" spc="-10">
                <a:latin typeface="Calibri"/>
                <a:cs typeface="Calibri"/>
              </a:rPr>
              <a:t>process  involves attaching </a:t>
            </a:r>
            <a:r>
              <a:rPr dirty="0" sz="1400" spc="-5">
                <a:latin typeface="Calibri"/>
                <a:cs typeface="Calibri"/>
              </a:rPr>
              <a:t>the milking </a:t>
            </a:r>
            <a:r>
              <a:rPr dirty="0" sz="1400" spc="-10">
                <a:latin typeface="Calibri"/>
                <a:cs typeface="Calibri"/>
              </a:rPr>
              <a:t>cups to </a:t>
            </a:r>
            <a:r>
              <a:rPr dirty="0" sz="1400" spc="-5">
                <a:latin typeface="Calibri"/>
                <a:cs typeface="Calibri"/>
              </a:rPr>
              <a:t>the teats. Design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10">
                <a:latin typeface="Calibri"/>
                <a:cs typeface="Calibri"/>
              </a:rPr>
              <a:t>system for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1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same.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3853" y="1771599"/>
            <a:ext cx="13335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solidFill>
                  <a:srgbClr val="0462C1"/>
                </a:solidFill>
                <a:latin typeface="Calibri"/>
                <a:cs typeface="Calibri"/>
              </a:rPr>
              <a:t>2.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61897" y="1627053"/>
            <a:ext cx="9579610" cy="986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01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An </a:t>
            </a:r>
            <a:r>
              <a:rPr dirty="0" sz="1400" spc="-5">
                <a:latin typeface="Calibri"/>
                <a:cs typeface="Calibri"/>
              </a:rPr>
              <a:t>electric vehicle uses LIoN </a:t>
            </a:r>
            <a:r>
              <a:rPr dirty="0" sz="1400" spc="-10">
                <a:latin typeface="Calibri"/>
                <a:cs typeface="Calibri"/>
              </a:rPr>
              <a:t>batteries.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 spc="-10">
                <a:latin typeface="Calibri"/>
                <a:cs typeface="Calibri"/>
              </a:rPr>
              <a:t>batteries </a:t>
            </a:r>
            <a:r>
              <a:rPr dirty="0" sz="1400" spc="-15">
                <a:latin typeface="Calibri"/>
                <a:cs typeface="Calibri"/>
              </a:rPr>
              <a:t>have </a:t>
            </a:r>
            <a:r>
              <a:rPr dirty="0" sz="1400" spc="-1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be </a:t>
            </a:r>
            <a:r>
              <a:rPr dirty="0" sz="1400" spc="-10">
                <a:latin typeface="Calibri"/>
                <a:cs typeface="Calibri"/>
              </a:rPr>
              <a:t>charged </a:t>
            </a:r>
            <a:r>
              <a:rPr dirty="0" sz="1400" spc="-5">
                <a:latin typeface="Calibri"/>
                <a:cs typeface="Calibri"/>
              </a:rPr>
              <a:t>and </a:t>
            </a:r>
            <a:r>
              <a:rPr dirty="0" sz="1400" spc="-10">
                <a:latin typeface="Calibri"/>
                <a:cs typeface="Calibri"/>
              </a:rPr>
              <a:t>get </a:t>
            </a:r>
            <a:r>
              <a:rPr dirty="0" sz="1400" spc="-5">
                <a:latin typeface="Calibri"/>
                <a:cs typeface="Calibri"/>
              </a:rPr>
              <a:t>discharged during use. The </a:t>
            </a:r>
            <a:r>
              <a:rPr dirty="0" sz="1400" spc="-10">
                <a:latin typeface="Calibri"/>
                <a:cs typeface="Calibri"/>
              </a:rPr>
              <a:t>batteries </a:t>
            </a:r>
            <a:r>
              <a:rPr dirty="0" sz="1400" spc="-5">
                <a:latin typeface="Calibri"/>
                <a:cs typeface="Calibri"/>
              </a:rPr>
              <a:t>require  </a:t>
            </a:r>
            <a:r>
              <a:rPr dirty="0" sz="1400" spc="-10">
                <a:latin typeface="Calibri"/>
                <a:cs typeface="Calibri"/>
              </a:rPr>
              <a:t>continuous </a:t>
            </a:r>
            <a:r>
              <a:rPr dirty="0" sz="1400" spc="-5">
                <a:latin typeface="Calibri"/>
                <a:cs typeface="Calibri"/>
              </a:rPr>
              <a:t>monitoring during </a:t>
            </a:r>
            <a:r>
              <a:rPr dirty="0" sz="1400" spc="-10">
                <a:latin typeface="Calibri"/>
                <a:cs typeface="Calibri"/>
              </a:rPr>
              <a:t>charging </a:t>
            </a:r>
            <a:r>
              <a:rPr dirty="0" sz="1400" spc="-5">
                <a:latin typeface="Calibri"/>
                <a:cs typeface="Calibri"/>
              </a:rPr>
              <a:t>and discharging so that they remain healthy and </a:t>
            </a:r>
            <a:r>
              <a:rPr dirty="0" sz="1400">
                <a:latin typeface="Calibri"/>
                <a:cs typeface="Calibri"/>
              </a:rPr>
              <a:t>yield a </a:t>
            </a:r>
            <a:r>
              <a:rPr dirty="0" sz="1400" spc="-5">
                <a:latin typeface="Calibri"/>
                <a:cs typeface="Calibri"/>
              </a:rPr>
              <a:t>long life. Design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10">
                <a:latin typeface="Calibri"/>
                <a:cs typeface="Calibri"/>
              </a:rPr>
              <a:t>system to </a:t>
            </a:r>
            <a:r>
              <a:rPr dirty="0" sz="1400" spc="-5">
                <a:latin typeface="Calibri"/>
                <a:cs typeface="Calibri"/>
              </a:rPr>
              <a:t>monitor  and manage </a:t>
            </a:r>
            <a:r>
              <a:rPr dirty="0" sz="1400">
                <a:latin typeface="Calibri"/>
                <a:cs typeface="Calibri"/>
              </a:rPr>
              <a:t>the </a:t>
            </a:r>
            <a:r>
              <a:rPr dirty="0" sz="1400" spc="-5">
                <a:latin typeface="Calibri"/>
                <a:cs typeface="Calibri"/>
              </a:rPr>
              <a:t>health of the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batteries.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3853" y="2732277"/>
            <a:ext cx="13335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solidFill>
                  <a:srgbClr val="0462C1"/>
                </a:solidFill>
                <a:latin typeface="Calibri"/>
                <a:cs typeface="Calibri"/>
              </a:rPr>
              <a:t>3.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61897" y="2588107"/>
            <a:ext cx="9821545" cy="9861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50100"/>
              </a:lnSpc>
              <a:spcBef>
                <a:spcPts val="95"/>
              </a:spcBef>
            </a:pP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Biotech industry needs automation </a:t>
            </a:r>
            <a:r>
              <a:rPr dirty="0" sz="1400" spc="-10">
                <a:latin typeface="Calibri"/>
                <a:cs typeface="Calibri"/>
              </a:rPr>
              <a:t>for </a:t>
            </a:r>
            <a:r>
              <a:rPr dirty="0" sz="1400" spc="-5">
                <a:latin typeface="Calibri"/>
                <a:cs typeface="Calibri"/>
              </a:rPr>
              <a:t>filling </a:t>
            </a:r>
            <a:r>
              <a:rPr dirty="0" sz="1400">
                <a:latin typeface="Calibri"/>
                <a:cs typeface="Calibri"/>
              </a:rPr>
              <a:t>its </a:t>
            </a:r>
            <a:r>
              <a:rPr dirty="0" sz="1400" spc="-10">
                <a:latin typeface="Calibri"/>
                <a:cs typeface="Calibri"/>
              </a:rPr>
              <a:t>product </a:t>
            </a:r>
            <a:r>
              <a:rPr dirty="0" sz="1400" spc="-5">
                <a:latin typeface="Calibri"/>
                <a:cs typeface="Calibri"/>
              </a:rPr>
              <a:t>into 20 </a:t>
            </a:r>
            <a:r>
              <a:rPr dirty="0" sz="1400">
                <a:latin typeface="Calibri"/>
                <a:cs typeface="Calibri"/>
              </a:rPr>
              <a:t>ltr </a:t>
            </a:r>
            <a:r>
              <a:rPr dirty="0" sz="1400" spc="-5">
                <a:latin typeface="Calibri"/>
                <a:cs typeface="Calibri"/>
              </a:rPr>
              <a:t>bottles. Design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10">
                <a:latin typeface="Calibri"/>
                <a:cs typeface="Calibri"/>
              </a:rPr>
              <a:t>system to </a:t>
            </a:r>
            <a:r>
              <a:rPr dirty="0" sz="1400" spc="-5">
                <a:latin typeface="Calibri"/>
                <a:cs typeface="Calibri"/>
              </a:rPr>
              <a:t>meter </a:t>
            </a:r>
            <a:r>
              <a:rPr dirty="0" sz="1400">
                <a:latin typeface="Calibri"/>
                <a:cs typeface="Calibri"/>
              </a:rPr>
              <a:t>the </a:t>
            </a:r>
            <a:r>
              <a:rPr dirty="0" sz="1400" spc="-5">
                <a:latin typeface="Calibri"/>
                <a:cs typeface="Calibri"/>
              </a:rPr>
              <a:t>flow </a:t>
            </a:r>
            <a:r>
              <a:rPr dirty="0" sz="1400" spc="-10">
                <a:latin typeface="Calibri"/>
                <a:cs typeface="Calibri"/>
              </a:rPr>
              <a:t>into </a:t>
            </a:r>
            <a:r>
              <a:rPr dirty="0" sz="1400" spc="-5">
                <a:latin typeface="Calibri"/>
                <a:cs typeface="Calibri"/>
              </a:rPr>
              <a:t>the bottles </a:t>
            </a:r>
            <a:r>
              <a:rPr dirty="0" sz="1400">
                <a:latin typeface="Calibri"/>
                <a:cs typeface="Calibri"/>
              </a:rPr>
              <a:t>so </a:t>
            </a:r>
            <a:r>
              <a:rPr dirty="0" sz="1400" spc="-5">
                <a:latin typeface="Calibri"/>
                <a:cs typeface="Calibri"/>
              </a:rPr>
              <a:t>that  each bottle has 20 </a:t>
            </a:r>
            <a:r>
              <a:rPr dirty="0" sz="1400" spc="5">
                <a:latin typeface="Calibri"/>
                <a:cs typeface="Calibri"/>
              </a:rPr>
              <a:t>ltr </a:t>
            </a:r>
            <a:r>
              <a:rPr dirty="0" sz="1400" spc="-5">
                <a:latin typeface="Calibri"/>
                <a:cs typeface="Calibri"/>
              </a:rPr>
              <a:t>of the </a:t>
            </a:r>
            <a:r>
              <a:rPr dirty="0" sz="1400">
                <a:latin typeface="Calibri"/>
                <a:cs typeface="Calibri"/>
              </a:rPr>
              <a:t>liquid. </a:t>
            </a:r>
            <a:r>
              <a:rPr dirty="0" sz="1400" spc="-10">
                <a:latin typeface="Calibri"/>
                <a:cs typeface="Calibri"/>
              </a:rPr>
              <a:t>There </a:t>
            </a:r>
            <a:r>
              <a:rPr dirty="0" sz="1400">
                <a:latin typeface="Calibri"/>
                <a:cs typeface="Calibri"/>
              </a:rPr>
              <a:t>will </a:t>
            </a:r>
            <a:r>
              <a:rPr dirty="0" sz="1400" spc="-5">
                <a:latin typeface="Calibri"/>
                <a:cs typeface="Calibri"/>
              </a:rPr>
              <a:t>be </a:t>
            </a:r>
            <a:r>
              <a:rPr dirty="0" sz="1400" spc="-10">
                <a:latin typeface="Calibri"/>
                <a:cs typeface="Calibri"/>
              </a:rPr>
              <a:t>more </a:t>
            </a:r>
            <a:r>
              <a:rPr dirty="0" sz="1400" spc="-5">
                <a:latin typeface="Calibri"/>
                <a:cs typeface="Calibri"/>
              </a:rPr>
              <a:t>than one </a:t>
            </a:r>
            <a:r>
              <a:rPr dirty="0" sz="1400">
                <a:latin typeface="Calibri"/>
                <a:cs typeface="Calibri"/>
              </a:rPr>
              <a:t>filling </a:t>
            </a:r>
            <a:r>
              <a:rPr dirty="0" sz="1400" spc="-5">
                <a:latin typeface="Calibri"/>
                <a:cs typeface="Calibri"/>
              </a:rPr>
              <a:t>station </a:t>
            </a:r>
            <a:r>
              <a:rPr dirty="0" sz="1400">
                <a:latin typeface="Calibri"/>
                <a:cs typeface="Calibri"/>
              </a:rPr>
              <a:t>and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 spc="-10">
                <a:latin typeface="Calibri"/>
                <a:cs typeface="Calibri"/>
              </a:rPr>
              <a:t>system </a:t>
            </a:r>
            <a:r>
              <a:rPr dirty="0" sz="1400" spc="-5">
                <a:latin typeface="Calibri"/>
                <a:cs typeface="Calibri"/>
              </a:rPr>
              <a:t>has </a:t>
            </a:r>
            <a:r>
              <a:rPr dirty="0" sz="1400" spc="-1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monitor </a:t>
            </a:r>
            <a:r>
              <a:rPr dirty="0" sz="1400">
                <a:latin typeface="Calibri"/>
                <a:cs typeface="Calibri"/>
              </a:rPr>
              <a:t>all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filling </a:t>
            </a:r>
            <a:r>
              <a:rPr dirty="0" sz="1400" spc="-5">
                <a:latin typeface="Calibri"/>
                <a:cs typeface="Calibri"/>
              </a:rPr>
              <a:t>stations as  well as </a:t>
            </a:r>
            <a:r>
              <a:rPr dirty="0" sz="1400" spc="-15">
                <a:latin typeface="Calibri"/>
                <a:cs typeface="Calibri"/>
              </a:rPr>
              <a:t>keep </a:t>
            </a:r>
            <a:r>
              <a:rPr dirty="0" sz="1400" spc="-10">
                <a:latin typeface="Calibri"/>
                <a:cs typeface="Calibri"/>
              </a:rPr>
              <a:t>count </a:t>
            </a:r>
            <a:r>
              <a:rPr dirty="0" sz="1400">
                <a:latin typeface="Calibri"/>
                <a:cs typeface="Calibri"/>
              </a:rPr>
              <a:t>of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 spc="-10">
                <a:latin typeface="Calibri"/>
                <a:cs typeface="Calibri"/>
              </a:rPr>
              <a:t>total </a:t>
            </a:r>
            <a:r>
              <a:rPr dirty="0" sz="1400" spc="-5">
                <a:latin typeface="Calibri"/>
                <a:cs typeface="Calibri"/>
              </a:rPr>
              <a:t>production </a:t>
            </a:r>
            <a:r>
              <a:rPr dirty="0" sz="1400">
                <a:latin typeface="Calibri"/>
                <a:cs typeface="Calibri"/>
              </a:rPr>
              <a:t>on a </a:t>
            </a:r>
            <a:r>
              <a:rPr dirty="0" sz="1400" spc="-5">
                <a:latin typeface="Calibri"/>
                <a:cs typeface="Calibri"/>
              </a:rPr>
              <a:t>daily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basis.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3853" y="3692778"/>
            <a:ext cx="1333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0462C1"/>
                </a:solidFill>
                <a:latin typeface="Calibri"/>
                <a:cs typeface="Calibri"/>
              </a:rPr>
              <a:t>4.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61897" y="3548608"/>
            <a:ext cx="9823450" cy="665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Microwave </a:t>
            </a:r>
            <a:r>
              <a:rPr dirty="0" sz="1400" spc="-5">
                <a:latin typeface="Calibri"/>
                <a:cs typeface="Calibri"/>
              </a:rPr>
              <a:t>Doppler </a:t>
            </a:r>
            <a:r>
              <a:rPr dirty="0" sz="1400" spc="-10">
                <a:latin typeface="Calibri"/>
                <a:cs typeface="Calibri"/>
              </a:rPr>
              <a:t>radar </a:t>
            </a:r>
            <a:r>
              <a:rPr dirty="0" sz="1400">
                <a:latin typeface="Calibri"/>
                <a:cs typeface="Calibri"/>
              </a:rPr>
              <a:t>with a </a:t>
            </a:r>
            <a:r>
              <a:rPr dirty="0" sz="1400" spc="-10">
                <a:latin typeface="Calibri"/>
                <a:cs typeface="Calibri"/>
              </a:rPr>
              <a:t>range </a:t>
            </a:r>
            <a:r>
              <a:rPr dirty="0" sz="1400">
                <a:latin typeface="Calibri"/>
                <a:cs typeface="Calibri"/>
              </a:rPr>
              <a:t>of 9m </a:t>
            </a:r>
            <a:r>
              <a:rPr dirty="0" sz="1400" spc="-10">
                <a:latin typeface="Calibri"/>
                <a:cs typeface="Calibri"/>
              </a:rPr>
              <a:t>are </a:t>
            </a:r>
            <a:r>
              <a:rPr dirty="0" sz="1400" spc="-5">
                <a:latin typeface="Calibri"/>
                <a:cs typeface="Calibri"/>
              </a:rPr>
              <a:t>available </a:t>
            </a:r>
            <a:r>
              <a:rPr dirty="0" sz="1400" spc="-10">
                <a:latin typeface="Calibri"/>
                <a:cs typeface="Calibri"/>
              </a:rPr>
              <a:t>for </a:t>
            </a:r>
            <a:r>
              <a:rPr dirty="0" sz="1400">
                <a:latin typeface="Calibri"/>
                <a:cs typeface="Calibri"/>
              </a:rPr>
              <a:t>motion </a:t>
            </a:r>
            <a:r>
              <a:rPr dirty="0" sz="1400" spc="-5">
                <a:latin typeface="Calibri"/>
                <a:cs typeface="Calibri"/>
              </a:rPr>
              <a:t>detection. Design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10">
                <a:latin typeface="Calibri"/>
                <a:cs typeface="Calibri"/>
              </a:rPr>
              <a:t>surround </a:t>
            </a:r>
            <a:r>
              <a:rPr dirty="0" sz="1400">
                <a:latin typeface="Calibri"/>
                <a:cs typeface="Calibri"/>
              </a:rPr>
              <a:t>view </a:t>
            </a:r>
            <a:r>
              <a:rPr dirty="0" sz="1400" spc="-5">
                <a:latin typeface="Calibri"/>
                <a:cs typeface="Calibri"/>
              </a:rPr>
              <a:t>monitoring </a:t>
            </a:r>
            <a:r>
              <a:rPr dirty="0" sz="1400" spc="-10">
                <a:latin typeface="Calibri"/>
                <a:cs typeface="Calibri"/>
              </a:rPr>
              <a:t>system </a:t>
            </a:r>
            <a:r>
              <a:rPr dirty="0" sz="1400" spc="-15">
                <a:latin typeface="Calibri"/>
                <a:cs typeface="Calibri"/>
              </a:rPr>
              <a:t>for </a:t>
            </a:r>
            <a:r>
              <a:rPr dirty="0" sz="1400">
                <a:latin typeface="Calibri"/>
                <a:cs typeface="Calibri"/>
              </a:rPr>
              <a:t>a 3  wheeler </a:t>
            </a:r>
            <a:r>
              <a:rPr dirty="0" sz="1400" spc="-10">
                <a:latin typeface="Calibri"/>
                <a:cs typeface="Calibri"/>
              </a:rPr>
              <a:t>to detect </a:t>
            </a:r>
            <a:r>
              <a:rPr dirty="0" sz="1400" spc="-5">
                <a:latin typeface="Calibri"/>
                <a:cs typeface="Calibri"/>
              </a:rPr>
              <a:t>human obstacles </a:t>
            </a:r>
            <a:r>
              <a:rPr dirty="0" sz="1400">
                <a:latin typeface="Calibri"/>
                <a:cs typeface="Calibri"/>
              </a:rPr>
              <a:t>while </a:t>
            </a:r>
            <a:r>
              <a:rPr dirty="0" sz="1400" spc="-5">
                <a:latin typeface="Calibri"/>
                <a:cs typeface="Calibri"/>
              </a:rPr>
              <a:t>the vehicle </a:t>
            </a:r>
            <a:r>
              <a:rPr dirty="0" sz="1400">
                <a:latin typeface="Calibri"/>
                <a:cs typeface="Calibri"/>
              </a:rPr>
              <a:t>is in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motion.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63853" y="4332859"/>
            <a:ext cx="1333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0462C1"/>
                </a:solidFill>
                <a:latin typeface="Calibri"/>
                <a:cs typeface="Calibri"/>
              </a:rPr>
              <a:t>5.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61897" y="4189174"/>
            <a:ext cx="9821545" cy="985519"/>
          </a:xfrm>
          <a:prstGeom prst="rect">
            <a:avLst/>
          </a:prstGeom>
        </p:spPr>
        <p:txBody>
          <a:bodyPr wrap="square" lIns="0" tIns="1187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dirty="0" sz="1400" spc="-5">
                <a:latin typeface="Calibri"/>
                <a:cs typeface="Calibri"/>
              </a:rPr>
              <a:t>Design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10">
                <a:latin typeface="Calibri"/>
                <a:cs typeface="Calibri"/>
              </a:rPr>
              <a:t>system to </a:t>
            </a:r>
            <a:r>
              <a:rPr dirty="0" sz="1400" spc="-5">
                <a:latin typeface="Calibri"/>
                <a:cs typeface="Calibri"/>
              </a:rPr>
              <a:t>assist the driver </a:t>
            </a:r>
            <a:r>
              <a:rPr dirty="0" sz="1400" spc="-10">
                <a:latin typeface="Calibri"/>
                <a:cs typeface="Calibri"/>
              </a:rPr>
              <a:t>by </a:t>
            </a:r>
            <a:r>
              <a:rPr dirty="0" sz="1400" spc="-5">
                <a:latin typeface="Calibri"/>
                <a:cs typeface="Calibri"/>
              </a:rPr>
              <a:t>using </a:t>
            </a:r>
            <a:r>
              <a:rPr dirty="0" sz="1400" spc="-10">
                <a:latin typeface="Calibri"/>
                <a:cs typeface="Calibri"/>
              </a:rPr>
              <a:t>cameras to detect </a:t>
            </a:r>
            <a:r>
              <a:rPr dirty="0" sz="1400">
                <a:latin typeface="Calibri"/>
                <a:cs typeface="Calibri"/>
              </a:rPr>
              <a:t>lane </a:t>
            </a:r>
            <a:r>
              <a:rPr dirty="0" sz="1400" spc="-15">
                <a:latin typeface="Calibri"/>
                <a:cs typeface="Calibri"/>
              </a:rPr>
              <a:t>markers </a:t>
            </a:r>
            <a:r>
              <a:rPr dirty="0" sz="1400" spc="-5">
                <a:latin typeface="Calibri"/>
                <a:cs typeface="Calibri"/>
              </a:rPr>
              <a:t>and pedestrians </a:t>
            </a:r>
            <a:r>
              <a:rPr dirty="0" sz="1400">
                <a:latin typeface="Calibri"/>
                <a:cs typeface="Calibri"/>
              </a:rPr>
              <a:t>while </a:t>
            </a:r>
            <a:r>
              <a:rPr dirty="0" sz="1400" spc="-5">
                <a:latin typeface="Calibri"/>
                <a:cs typeface="Calibri"/>
              </a:rPr>
              <a:t>the vehicle </a:t>
            </a:r>
            <a:r>
              <a:rPr dirty="0" sz="1400">
                <a:latin typeface="Calibri"/>
                <a:cs typeface="Calibri"/>
              </a:rPr>
              <a:t>is in</a:t>
            </a:r>
            <a:r>
              <a:rPr dirty="0" sz="1400" spc="2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motion.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400" spc="-5">
                <a:latin typeface="Calibri"/>
                <a:cs typeface="Calibri"/>
              </a:rPr>
              <a:t>Develop</a:t>
            </a:r>
            <a:r>
              <a:rPr dirty="0" sz="1400" spc="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small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size</a:t>
            </a:r>
            <a:r>
              <a:rPr dirty="0" sz="1400" spc="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USB</a:t>
            </a:r>
            <a:r>
              <a:rPr dirty="0" sz="1400" spc="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2.0</a:t>
            </a:r>
            <a:r>
              <a:rPr dirty="0" sz="1400" spc="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/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3.0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CMOS</a:t>
            </a:r>
            <a:r>
              <a:rPr dirty="0" sz="1400" spc="5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camera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system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which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can</a:t>
            </a:r>
            <a:r>
              <a:rPr dirty="0" sz="1400" spc="4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be</a:t>
            </a:r>
            <a:r>
              <a:rPr dirty="0" sz="1400" spc="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used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for</a:t>
            </a:r>
            <a:r>
              <a:rPr dirty="0" sz="1400" spc="4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industrial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inspection,</a:t>
            </a:r>
            <a:r>
              <a:rPr dirty="0" sz="1400" spc="1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medical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applications,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microscopy,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400" spc="-10">
                <a:latin typeface="Calibri"/>
                <a:cs typeface="Calibri"/>
              </a:rPr>
              <a:t>etc.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 spc="-10">
                <a:latin typeface="Calibri"/>
                <a:cs typeface="Calibri"/>
              </a:rPr>
              <a:t>system </a:t>
            </a:r>
            <a:r>
              <a:rPr dirty="0" sz="1400" spc="-5">
                <a:latin typeface="Calibri"/>
                <a:cs typeface="Calibri"/>
              </a:rPr>
              <a:t>should be able </a:t>
            </a:r>
            <a:r>
              <a:rPr dirty="0" sz="1400" spc="-10">
                <a:latin typeface="Calibri"/>
                <a:cs typeface="Calibri"/>
              </a:rPr>
              <a:t>to capture </a:t>
            </a:r>
            <a:r>
              <a:rPr dirty="0" sz="1400" spc="-5">
                <a:latin typeface="Calibri"/>
                <a:cs typeface="Calibri"/>
              </a:rPr>
              <a:t>the image quickly and be able </a:t>
            </a:r>
            <a:r>
              <a:rPr dirty="0" sz="1400" spc="-10">
                <a:latin typeface="Calibri"/>
                <a:cs typeface="Calibri"/>
              </a:rPr>
              <a:t>to process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 spc="-10">
                <a:latin typeface="Calibri"/>
                <a:cs typeface="Calibri"/>
              </a:rPr>
              <a:t>captured </a:t>
            </a:r>
            <a:r>
              <a:rPr dirty="0" sz="1400" spc="-5">
                <a:latin typeface="Calibri"/>
                <a:cs typeface="Calibri"/>
              </a:rPr>
              <a:t>image and then </a:t>
            </a:r>
            <a:r>
              <a:rPr dirty="0" sz="1400" spc="-10">
                <a:latin typeface="Calibri"/>
                <a:cs typeface="Calibri"/>
              </a:rPr>
              <a:t>store </a:t>
            </a:r>
            <a:r>
              <a:rPr dirty="0" sz="1400">
                <a:latin typeface="Calibri"/>
                <a:cs typeface="Calibri"/>
              </a:rPr>
              <a:t>it</a:t>
            </a:r>
            <a:r>
              <a:rPr dirty="0" sz="1400" spc="26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also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63853" y="4652594"/>
            <a:ext cx="13335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solidFill>
                  <a:srgbClr val="0462C1"/>
                </a:solidFill>
                <a:latin typeface="Calibri"/>
                <a:cs typeface="Calibri"/>
              </a:rPr>
              <a:t>6.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4"/>
            <a:ext cx="1489075" cy="113030"/>
            <a:chOff x="10703052" y="6472434"/>
            <a:chExt cx="1489075" cy="113030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4"/>
              <a:ext cx="752475" cy="113030"/>
            </a:xfrm>
            <a:custGeom>
              <a:avLst/>
              <a:gdLst/>
              <a:ahLst/>
              <a:cxnLst/>
              <a:rect l="l" t="t" r="r" b="b"/>
              <a:pathLst>
                <a:path w="752475" h="113029">
                  <a:moveTo>
                    <a:pt x="752246" y="0"/>
                  </a:moveTo>
                  <a:lnTo>
                    <a:pt x="0" y="0"/>
                  </a:lnTo>
                  <a:lnTo>
                    <a:pt x="0" y="112553"/>
                  </a:lnTo>
                  <a:lnTo>
                    <a:pt x="752246" y="112553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/>
          <p:nvPr/>
        </p:nvSpPr>
        <p:spPr>
          <a:xfrm>
            <a:off x="0" y="169125"/>
            <a:ext cx="12192000" cy="782955"/>
          </a:xfrm>
          <a:custGeom>
            <a:avLst/>
            <a:gdLst/>
            <a:ahLst/>
            <a:cxnLst/>
            <a:rect l="l" t="t" r="r" b="b"/>
            <a:pathLst>
              <a:path w="12192000" h="782955">
                <a:moveTo>
                  <a:pt x="0" y="0"/>
                </a:moveTo>
                <a:lnTo>
                  <a:pt x="0" y="782739"/>
                </a:lnTo>
                <a:lnTo>
                  <a:pt x="12191999" y="782739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68A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87425" y="246273"/>
            <a:ext cx="2210435" cy="661035"/>
          </a:xfrm>
          <a:prstGeom prst="rect"/>
        </p:spPr>
        <p:txBody>
          <a:bodyPr wrap="square" lIns="0" tIns="476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1850" spc="-5"/>
              <a:t>APPENDIX-C</a:t>
            </a:r>
            <a:endParaRPr sz="1850"/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850" spc="-10"/>
              <a:t>Model Question</a:t>
            </a:r>
            <a:r>
              <a:rPr dirty="0" sz="1850" spc="-155"/>
              <a:t> </a:t>
            </a:r>
            <a:r>
              <a:rPr dirty="0" sz="1850" spc="-15"/>
              <a:t>Papers</a:t>
            </a:r>
            <a:endParaRPr sz="1850"/>
          </a:p>
        </p:txBody>
      </p:sp>
      <p:sp>
        <p:nvSpPr>
          <p:cNvPr id="10" name="object 10"/>
          <p:cNvSpPr txBox="1"/>
          <p:nvPr/>
        </p:nvSpPr>
        <p:spPr>
          <a:xfrm>
            <a:off x="10274300" y="6477870"/>
            <a:ext cx="38100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Appendix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pc="10"/>
              <a:t>91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87425" y="1363192"/>
            <a:ext cx="4411980" cy="939800"/>
          </a:xfrm>
          <a:prstGeom prst="rect">
            <a:avLst/>
          </a:prstGeom>
        </p:spPr>
        <p:txBody>
          <a:bodyPr wrap="square" lIns="0" tIns="990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50" spc="5" b="1">
                <a:solidFill>
                  <a:srgbClr val="F68A1E"/>
                </a:solidFill>
                <a:latin typeface="Calibri"/>
                <a:cs typeface="Calibri"/>
              </a:rPr>
              <a:t>MODEL </a:t>
            </a:r>
            <a:r>
              <a:rPr dirty="0" sz="1450" b="1">
                <a:solidFill>
                  <a:srgbClr val="F68A1E"/>
                </a:solidFill>
                <a:latin typeface="Calibri"/>
                <a:cs typeface="Calibri"/>
              </a:rPr>
              <a:t>QUESTION</a:t>
            </a:r>
            <a:r>
              <a:rPr dirty="0" sz="1450" spc="-35" b="1">
                <a:solidFill>
                  <a:srgbClr val="F68A1E"/>
                </a:solidFill>
                <a:latin typeface="Calibri"/>
                <a:cs typeface="Calibri"/>
              </a:rPr>
              <a:t> </a:t>
            </a:r>
            <a:r>
              <a:rPr dirty="0" sz="1450" spc="-15" b="1">
                <a:solidFill>
                  <a:srgbClr val="F68A1E"/>
                </a:solidFill>
                <a:latin typeface="Calibri"/>
                <a:cs typeface="Calibri"/>
              </a:rPr>
              <a:t>PAPER</a:t>
            </a:r>
            <a:endParaRPr sz="1450">
              <a:latin typeface="Calibri"/>
              <a:cs typeface="Calibri"/>
            </a:endParaRPr>
          </a:p>
          <a:p>
            <a:pPr marL="12700" marR="5080">
              <a:lnSpc>
                <a:spcPct val="135200"/>
              </a:lnSpc>
              <a:spcBef>
                <a:spcPts val="70"/>
              </a:spcBef>
            </a:pP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Course: Programming for Problem solving (ESC 103)  Maximum Marks :100; Duration: 03</a:t>
            </a:r>
            <a:r>
              <a:rPr dirty="0" sz="1450" spc="2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221F1F"/>
                </a:solidFill>
                <a:latin typeface="Arial"/>
                <a:cs typeface="Arial"/>
              </a:rPr>
              <a:t>hours</a:t>
            </a:r>
            <a:endParaRPr sz="1450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703770" y="2561082"/>
          <a:ext cx="10791190" cy="3549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9165"/>
                <a:gridCol w="6076315"/>
                <a:gridCol w="939800"/>
                <a:gridCol w="939800"/>
                <a:gridCol w="939800"/>
                <a:gridCol w="939800"/>
              </a:tblGrid>
              <a:tr h="255650">
                <a:tc>
                  <a:txBody>
                    <a:bodyPr/>
                    <a:lstStyle/>
                    <a:p>
                      <a:pPr algn="ctr" marL="78105">
                        <a:lnSpc>
                          <a:spcPts val="1739"/>
                        </a:lnSpc>
                        <a:spcBef>
                          <a:spcPts val="170"/>
                        </a:spcBef>
                      </a:pPr>
                      <a:r>
                        <a:rPr dirty="0" sz="15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Q.No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ts val="1739"/>
                        </a:lnSpc>
                        <a:spcBef>
                          <a:spcPts val="170"/>
                        </a:spcBef>
                      </a:pPr>
                      <a:r>
                        <a:rPr dirty="0" sz="15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Questions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39"/>
                        </a:lnSpc>
                        <a:spcBef>
                          <a:spcPts val="170"/>
                        </a:spcBef>
                      </a:pPr>
                      <a:r>
                        <a:rPr dirty="0" sz="15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Marks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marL="371475">
                        <a:lnSpc>
                          <a:spcPts val="1739"/>
                        </a:lnSpc>
                        <a:spcBef>
                          <a:spcPts val="170"/>
                        </a:spcBef>
                      </a:pPr>
                      <a:r>
                        <a:rPr dirty="0" sz="15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marL="344170">
                        <a:lnSpc>
                          <a:spcPts val="1739"/>
                        </a:lnSpc>
                        <a:spcBef>
                          <a:spcPts val="170"/>
                        </a:spcBef>
                      </a:pPr>
                      <a:r>
                        <a:rPr dirty="0" sz="15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BL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739"/>
                        </a:lnSpc>
                        <a:spcBef>
                          <a:spcPts val="170"/>
                        </a:spcBef>
                      </a:pPr>
                      <a:r>
                        <a:rPr dirty="0" sz="15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PI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  <a:tr h="313563">
                <a:tc>
                  <a:txBody>
                    <a:bodyPr/>
                    <a:lstStyle/>
                    <a:p>
                      <a:pPr algn="ctr" marL="76200">
                        <a:lnSpc>
                          <a:spcPts val="1735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1(a)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1735"/>
                        </a:lnSpc>
                        <a:spcBef>
                          <a:spcPts val="635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Explain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steps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involved in solving a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problem using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computer.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ts val="1735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08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1735"/>
                        </a:lnSpc>
                        <a:spcBef>
                          <a:spcPts val="635"/>
                        </a:spcBef>
                      </a:pP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363855">
                        <a:lnSpc>
                          <a:spcPts val="1735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735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1.4.1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656462">
                <a:tc>
                  <a:txBody>
                    <a:bodyPr/>
                    <a:lstStyle/>
                    <a:p>
                      <a:pPr algn="ctr" marL="7620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1(b)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Write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algorithm to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find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roots of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quadratic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equation </a:t>
                      </a: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ax2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+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bx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+c</a:t>
                      </a:r>
                      <a:r>
                        <a:rPr dirty="0" sz="1500" spc="-16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=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26034">
                        <a:lnSpc>
                          <a:spcPts val="1735"/>
                        </a:lnSpc>
                        <a:spcBef>
                          <a:spcPts val="900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0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reading the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values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a,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 and</a:t>
                      </a:r>
                      <a:r>
                        <a:rPr dirty="0" sz="1500" spc="-6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c.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36385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1.4.1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656463">
                <a:tc>
                  <a:txBody>
                    <a:bodyPr/>
                    <a:lstStyle/>
                    <a:p>
                      <a:pPr algn="ctr" marL="7620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2(a)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Compare if-else-if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switch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statement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giving examples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500" spc="-7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their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26034">
                        <a:lnSpc>
                          <a:spcPts val="1730"/>
                        </a:lnSpc>
                        <a:spcBef>
                          <a:spcPts val="900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relevant</a:t>
                      </a:r>
                      <a:r>
                        <a:rPr dirty="0" sz="1500" spc="-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use.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08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36385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1.4.1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999489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2b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Write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 C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program that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reads a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given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integer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number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500" spc="2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checks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26034" marR="17780">
                        <a:lnSpc>
                          <a:spcPct val="150000"/>
                        </a:lnSpc>
                        <a:spcBef>
                          <a:spcPts val="5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whether it a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palindrome. A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palindrome </a:t>
                      </a: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 number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that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has same value  </a:t>
                      </a: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even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when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it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is reversed.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Eg: 12321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is a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palindrome.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36385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1.4.1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656424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3a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Compare the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working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three looping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constructs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language</a:t>
                      </a:r>
                      <a:r>
                        <a:rPr dirty="0" sz="1500" spc="-10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giving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26034">
                        <a:lnSpc>
                          <a:spcPts val="1730"/>
                        </a:lnSpc>
                        <a:spcBef>
                          <a:spcPts val="90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their</a:t>
                      </a:r>
                      <a:r>
                        <a:rPr dirty="0" sz="1500" spc="-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syntax.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08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36385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1.4.1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1"/>
            <a:ext cx="1489075" cy="111125"/>
            <a:chOff x="10703052" y="6472431"/>
            <a:chExt cx="1489075" cy="111125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1"/>
              <a:ext cx="752475" cy="111125"/>
            </a:xfrm>
            <a:custGeom>
              <a:avLst/>
              <a:gdLst/>
              <a:ahLst/>
              <a:cxnLst/>
              <a:rect l="l" t="t" r="r" b="b"/>
              <a:pathLst>
                <a:path w="752475" h="111125">
                  <a:moveTo>
                    <a:pt x="752246" y="0"/>
                  </a:moveTo>
                  <a:lnTo>
                    <a:pt x="0" y="0"/>
                  </a:lnTo>
                  <a:lnTo>
                    <a:pt x="0" y="111032"/>
                  </a:lnTo>
                  <a:lnTo>
                    <a:pt x="752246" y="111032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69822" y="795908"/>
          <a:ext cx="10598150" cy="53251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2019"/>
                <a:gridCol w="5967095"/>
                <a:gridCol w="922020"/>
                <a:gridCol w="922020"/>
                <a:gridCol w="922020"/>
                <a:gridCol w="922020"/>
              </a:tblGrid>
              <a:tr h="228853">
                <a:tc>
                  <a:txBody>
                    <a:bodyPr/>
                    <a:lstStyle/>
                    <a:p>
                      <a:pPr marL="302260">
                        <a:lnSpc>
                          <a:spcPts val="1515"/>
                        </a:lnSpc>
                        <a:spcBef>
                          <a:spcPts val="185"/>
                        </a:spcBef>
                      </a:pPr>
                      <a:r>
                        <a:rPr dirty="0" sz="1300" spc="-1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Q.No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7305">
                        <a:lnSpc>
                          <a:spcPts val="1515"/>
                        </a:lnSpc>
                        <a:spcBef>
                          <a:spcPts val="185"/>
                        </a:spcBef>
                      </a:pPr>
                      <a:r>
                        <a:rPr dirty="0" sz="1300" spc="-1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Questions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spcBef>
                          <a:spcPts val="185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Marks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marL="382905">
                        <a:lnSpc>
                          <a:spcPts val="1515"/>
                        </a:lnSpc>
                        <a:spcBef>
                          <a:spcPts val="185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515"/>
                        </a:lnSpc>
                        <a:spcBef>
                          <a:spcPts val="185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BL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515"/>
                        </a:lnSpc>
                        <a:spcBef>
                          <a:spcPts val="185"/>
                        </a:spcBef>
                      </a:pPr>
                      <a:r>
                        <a:rPr dirty="0" sz="1300" spc="-1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PI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  <a:tr h="47713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3b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01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1500" spc="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What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does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following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program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do?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#include</a:t>
                      </a:r>
                      <a:r>
                        <a:rPr dirty="0" sz="1500" spc="-1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&lt;stdio.h&gt;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</a:t>
                      </a:r>
                      <a:r>
                        <a:rPr dirty="0" sz="1500" spc="-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main()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{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882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char</a:t>
                      </a:r>
                      <a:r>
                        <a:rPr dirty="0" sz="1500" spc="-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ch;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88265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vcnt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= 0,</a:t>
                      </a:r>
                      <a:r>
                        <a:rPr dirty="0" sz="1500" spc="-4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ccnt=0;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882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 ( ch = getchar(); ch </a:t>
                      </a:r>
                      <a:r>
                        <a:rPr dirty="0" sz="1500" spc="-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!=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‘\n’;</a:t>
                      </a:r>
                      <a:r>
                        <a:rPr dirty="0" sz="1500" spc="-6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ch=getchar()){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882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if(ch==’a’ </a:t>
                      </a: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||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ch==’e’ </a:t>
                      </a: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||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ch==’i’ </a:t>
                      </a: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||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ch==’o’ </a:t>
                      </a: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||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ch==’u’ </a:t>
                      </a: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||</a:t>
                      </a:r>
                      <a:r>
                        <a:rPr dirty="0" sz="1500" spc="-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ch==’A’ </a:t>
                      </a: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||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ch==’E’ </a:t>
                      </a: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||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ch==’I’ </a:t>
                      </a: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||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ch==’O’ </a:t>
                      </a: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||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ch==’U’)</a:t>
                      </a:r>
                      <a:r>
                        <a:rPr dirty="0" sz="1500" spc="28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vcnt++;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126364" marR="1200785" indent="-38100">
                        <a:lnSpc>
                          <a:spcPct val="150000"/>
                        </a:lnSpc>
                        <a:spcBef>
                          <a:spcPts val="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else if((ch &gt;= ‘a’ &amp;&amp; ch &lt;=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‘z’) </a:t>
                      </a: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||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(ch &gt;= </a:t>
                      </a:r>
                      <a:r>
                        <a:rPr dirty="0" sz="1500" spc="-4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‘A’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&amp;&amp; ch &lt;=</a:t>
                      </a:r>
                      <a:r>
                        <a:rPr dirty="0" sz="1500" spc="-24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‘Z’)) 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ccnt++;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882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}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printf( “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%d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%d\n”,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vcnt,</a:t>
                      </a:r>
                      <a:r>
                        <a:rPr dirty="0" sz="1500" spc="-5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ccnt);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}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ts val="1730"/>
                        </a:lnSpc>
                        <a:spcBef>
                          <a:spcPts val="900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Rewrite the above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program using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while and switch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constructs.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01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76835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1.4.1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313575">
                <a:tc>
                  <a:txBody>
                    <a:bodyPr/>
                    <a:lstStyle/>
                    <a:p>
                      <a:pPr algn="ctr">
                        <a:lnSpc>
                          <a:spcPts val="1730"/>
                        </a:lnSpc>
                        <a:spcBef>
                          <a:spcPts val="64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4a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730"/>
                        </a:lnSpc>
                        <a:spcBef>
                          <a:spcPts val="64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Compare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call by value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call by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reference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with relevant</a:t>
                      </a:r>
                      <a:r>
                        <a:rPr dirty="0" sz="1500" spc="-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examples.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730"/>
                        </a:lnSpc>
                        <a:spcBef>
                          <a:spcPts val="64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1730"/>
                        </a:lnSpc>
                        <a:spcBef>
                          <a:spcPts val="640"/>
                        </a:spcBef>
                      </a:pP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730"/>
                        </a:lnSpc>
                        <a:spcBef>
                          <a:spcPts val="64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730"/>
                        </a:lnSpc>
                        <a:spcBef>
                          <a:spcPts val="64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1.4.1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0274300" y="6477870"/>
            <a:ext cx="38100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Appendix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pc="10"/>
              <a:t>92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55650" y="514350"/>
          <a:ext cx="10624820" cy="5641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4560"/>
                <a:gridCol w="5982335"/>
                <a:gridCol w="924559"/>
                <a:gridCol w="924559"/>
                <a:gridCol w="924559"/>
                <a:gridCol w="924559"/>
              </a:tblGrid>
              <a:tr h="235426">
                <a:tc>
                  <a:txBody>
                    <a:bodyPr/>
                    <a:lstStyle/>
                    <a:p>
                      <a:pPr algn="ctr" marL="3683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300" spc="-1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Q.No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300" spc="-1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Questions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Marks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marL="37274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marL="34353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BL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300" spc="-1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PI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  <a:tr h="10075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4b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826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 marR="438150">
                        <a:lnSpc>
                          <a:spcPts val="2700"/>
                        </a:lnSpc>
                        <a:spcBef>
                          <a:spcPts val="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Write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 C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function to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find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largest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smallest in a given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list of  integers of size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using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call by</a:t>
                      </a:r>
                      <a:r>
                        <a:rPr dirty="0" sz="1500" spc="-8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reference: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26034">
                        <a:lnSpc>
                          <a:spcPts val="1735"/>
                        </a:lnSpc>
                        <a:spcBef>
                          <a:spcPts val="665"/>
                        </a:spcBef>
                      </a:pP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void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minmax(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 list[ ], int n, int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*min,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</a:t>
                      </a:r>
                      <a:r>
                        <a:rPr dirty="0" sz="1500" spc="-8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*max);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826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826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35623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826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5019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1.4.1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826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6565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5a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Explain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at least four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file handling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operations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available in C</a:t>
                      </a:r>
                      <a:r>
                        <a:rPr dirty="0" sz="1500" spc="-4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language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77470">
                        <a:lnSpc>
                          <a:spcPts val="1735"/>
                        </a:lnSpc>
                        <a:spcBef>
                          <a:spcPts val="900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giving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their</a:t>
                      </a:r>
                      <a:r>
                        <a:rPr dirty="0" sz="1500" spc="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syntax.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35623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5019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1.4.1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6798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5b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Identify the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bug in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following function written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return the</a:t>
                      </a:r>
                      <a:r>
                        <a:rPr dirty="0" sz="1500" spc="-6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swapped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values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integer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variables</a:t>
                      </a:r>
                      <a:r>
                        <a:rPr dirty="0" sz="1500" spc="-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given: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17085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swap(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*x,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</a:t>
                      </a:r>
                      <a:r>
                        <a:rPr dirty="0" sz="1500" spc="-3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*y)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{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</a:t>
                      </a:r>
                      <a:r>
                        <a:rPr dirty="0" sz="1500" spc="-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*temp;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temp = </a:t>
                      </a:r>
                      <a:r>
                        <a:rPr dirty="0" sz="15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x, </a:t>
                      </a:r>
                      <a:r>
                        <a:rPr dirty="0" sz="1500" spc="-3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x=y,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y =</a:t>
                      </a:r>
                      <a:r>
                        <a:rPr dirty="0" sz="1500" spc="3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temp;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26034">
                        <a:lnSpc>
                          <a:spcPts val="1730"/>
                        </a:lnSpc>
                        <a:spcBef>
                          <a:spcPts val="90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}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4139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4139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6035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CO5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4139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35623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4139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588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500" spc="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4139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13423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5c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Define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structure to store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time with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three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components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hours,</a:t>
                      </a:r>
                      <a:r>
                        <a:rPr dirty="0" sz="1500" spc="-14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mins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26034" marR="224154">
                        <a:lnSpc>
                          <a:spcPct val="150000"/>
                        </a:lnSpc>
                        <a:tabLst>
                          <a:tab pos="594995" algn="l"/>
                        </a:tabLst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seconds.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Write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modular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program to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compute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time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taken 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by	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 athlete to complete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marathon reading the start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end  time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his</a:t>
                      </a:r>
                      <a:r>
                        <a:rPr dirty="0" sz="1500" spc="38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run.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6035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5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35623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588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500" spc="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5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1495044" y="6475476"/>
            <a:ext cx="10697210" cy="106680"/>
          </a:xfrm>
          <a:custGeom>
            <a:avLst/>
            <a:gdLst/>
            <a:ahLst/>
            <a:cxnLst/>
            <a:rect l="l" t="t" r="r" b="b"/>
            <a:pathLst>
              <a:path w="10697210" h="106679">
                <a:moveTo>
                  <a:pt x="0" y="106680"/>
                </a:moveTo>
                <a:lnTo>
                  <a:pt x="10696955" y="106680"/>
                </a:lnTo>
                <a:lnTo>
                  <a:pt x="10696956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38758" y="6481368"/>
            <a:ext cx="1619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93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51177" y="6474212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6861" y="623976"/>
            <a:ext cx="10198735" cy="1489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8580" marR="5080" indent="-56515">
              <a:lnSpc>
                <a:spcPct val="150000"/>
              </a:lnSpc>
              <a:spcBef>
                <a:spcPts val="100"/>
              </a:spcBef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BL – </a:t>
            </a:r>
            <a:r>
              <a:rPr dirty="0" sz="1600" spc="-10">
                <a:solidFill>
                  <a:srgbClr val="221F1F"/>
                </a:solidFill>
                <a:latin typeface="Arial"/>
                <a:cs typeface="Arial"/>
              </a:rPr>
              <a:t>Bloom’s </a:t>
            </a:r>
            <a:r>
              <a:rPr dirty="0" sz="1600" spc="-30">
                <a:solidFill>
                  <a:srgbClr val="221F1F"/>
                </a:solidFill>
                <a:latin typeface="Arial"/>
                <a:cs typeface="Arial"/>
              </a:rPr>
              <a:t>Taxonomy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Levels </a:t>
            </a:r>
            <a:r>
              <a:rPr dirty="0" sz="1600">
                <a:solidFill>
                  <a:srgbClr val="221F1F"/>
                </a:solidFill>
                <a:latin typeface="Arial"/>
                <a:cs typeface="Arial"/>
              </a:rPr>
              <a:t>(1-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Remembering, 2- Understanding, 3 – Applying, 4 – Analysing, 5 – Evaluating,  6 -</a:t>
            </a:r>
            <a:r>
              <a:rPr dirty="0" sz="1600" spc="1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Creating)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CO – Course</a:t>
            </a:r>
            <a:r>
              <a:rPr dirty="0" sz="1600" spc="3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Outcomes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PO – Program Outcomes; PI Code – Performance Indicator</a:t>
            </a:r>
            <a:r>
              <a:rPr dirty="0" sz="1600" spc="13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"/>
                <a:cs typeface="Arial"/>
              </a:rPr>
              <a:t>Code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95044" y="6475476"/>
            <a:ext cx="10697210" cy="106680"/>
          </a:xfrm>
          <a:custGeom>
            <a:avLst/>
            <a:gdLst/>
            <a:ahLst/>
            <a:cxnLst/>
            <a:rect l="l" t="t" r="r" b="b"/>
            <a:pathLst>
              <a:path w="10697210" h="106679">
                <a:moveTo>
                  <a:pt x="0" y="106680"/>
                </a:moveTo>
                <a:lnTo>
                  <a:pt x="10696955" y="106680"/>
                </a:lnTo>
                <a:lnTo>
                  <a:pt x="10696956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124390" y="2460534"/>
            <a:ext cx="7862822" cy="31037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38758" y="6481368"/>
            <a:ext cx="16192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94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51177" y="6474212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4"/>
            <a:ext cx="1489075" cy="113030"/>
            <a:chOff x="10703052" y="6472434"/>
            <a:chExt cx="1489075" cy="113030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4"/>
              <a:ext cx="752475" cy="113030"/>
            </a:xfrm>
            <a:custGeom>
              <a:avLst/>
              <a:gdLst/>
              <a:ahLst/>
              <a:cxnLst/>
              <a:rect l="l" t="t" r="r" b="b"/>
              <a:pathLst>
                <a:path w="752475" h="113029">
                  <a:moveTo>
                    <a:pt x="752246" y="0"/>
                  </a:moveTo>
                  <a:lnTo>
                    <a:pt x="0" y="0"/>
                  </a:lnTo>
                  <a:lnTo>
                    <a:pt x="0" y="112553"/>
                  </a:lnTo>
                  <a:lnTo>
                    <a:pt x="752246" y="112553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/>
          <p:nvPr/>
        </p:nvSpPr>
        <p:spPr>
          <a:xfrm>
            <a:off x="0" y="207238"/>
            <a:ext cx="12192000" cy="939800"/>
          </a:xfrm>
          <a:custGeom>
            <a:avLst/>
            <a:gdLst/>
            <a:ahLst/>
            <a:cxnLst/>
            <a:rect l="l" t="t" r="r" b="b"/>
            <a:pathLst>
              <a:path w="12192000" h="939800">
                <a:moveTo>
                  <a:pt x="0" y="0"/>
                </a:moveTo>
                <a:lnTo>
                  <a:pt x="0" y="939571"/>
                </a:lnTo>
                <a:lnTo>
                  <a:pt x="12191999" y="939571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68A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82548" y="355778"/>
            <a:ext cx="4775200" cy="1442085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93345">
              <a:lnSpc>
                <a:spcPct val="100000"/>
              </a:lnSpc>
              <a:spcBef>
                <a:spcPts val="370"/>
              </a:spcBef>
            </a:pPr>
            <a:r>
              <a:rPr dirty="0" sz="1850" spc="-10" b="0">
                <a:latin typeface="Calibri Light"/>
                <a:cs typeface="Calibri Light"/>
              </a:rPr>
              <a:t>APPENDIX-D</a:t>
            </a:r>
            <a:endParaRPr sz="1850">
              <a:latin typeface="Calibri Light"/>
              <a:cs typeface="Calibri Light"/>
            </a:endParaRPr>
          </a:p>
          <a:p>
            <a:pPr marL="93345">
              <a:lnSpc>
                <a:spcPct val="100000"/>
              </a:lnSpc>
              <a:spcBef>
                <a:spcPts val="275"/>
              </a:spcBef>
            </a:pPr>
            <a:r>
              <a:rPr dirty="0" sz="1850" spc="-5" b="0">
                <a:latin typeface="Calibri Light"/>
                <a:cs typeface="Calibri Light"/>
              </a:rPr>
              <a:t>Sample </a:t>
            </a:r>
            <a:r>
              <a:rPr dirty="0" sz="1850" spc="-10" b="0">
                <a:latin typeface="Calibri Light"/>
                <a:cs typeface="Calibri Light"/>
              </a:rPr>
              <a:t>Scoring</a:t>
            </a:r>
            <a:r>
              <a:rPr dirty="0" sz="1850" spc="-135" b="0">
                <a:latin typeface="Calibri Light"/>
                <a:cs typeface="Calibri Light"/>
              </a:rPr>
              <a:t> </a:t>
            </a:r>
            <a:r>
              <a:rPr dirty="0" sz="1850" spc="-5" b="0">
                <a:latin typeface="Calibri Light"/>
                <a:cs typeface="Calibri Light"/>
              </a:rPr>
              <a:t>Rubrics</a:t>
            </a:r>
            <a:endParaRPr sz="185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1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</a:pPr>
            <a:r>
              <a:rPr dirty="0" sz="1700" spc="10" b="1">
                <a:solidFill>
                  <a:srgbClr val="F68A1E"/>
                </a:solidFill>
                <a:latin typeface="Calibri"/>
                <a:cs typeface="Calibri"/>
              </a:rPr>
              <a:t>RUBRICS </a:t>
            </a:r>
            <a:r>
              <a:rPr dirty="0" sz="1700" spc="5" b="1">
                <a:solidFill>
                  <a:srgbClr val="F68A1E"/>
                </a:solidFill>
                <a:latin typeface="Calibri"/>
                <a:cs typeface="Calibri"/>
              </a:rPr>
              <a:t>FOR </a:t>
            </a:r>
            <a:r>
              <a:rPr dirty="0" sz="1700" b="1">
                <a:solidFill>
                  <a:srgbClr val="F68A1E"/>
                </a:solidFill>
                <a:latin typeface="Calibri"/>
                <a:cs typeface="Calibri"/>
              </a:rPr>
              <a:t>COMMUNICATION </a:t>
            </a:r>
            <a:r>
              <a:rPr dirty="0" sz="1700" spc="15" b="1">
                <a:solidFill>
                  <a:srgbClr val="F68A1E"/>
                </a:solidFill>
                <a:latin typeface="Calibri"/>
                <a:cs typeface="Calibri"/>
              </a:rPr>
              <a:t>(WRITTEN </a:t>
            </a:r>
            <a:r>
              <a:rPr dirty="0" sz="1700" spc="20" b="1">
                <a:solidFill>
                  <a:srgbClr val="F68A1E"/>
                </a:solidFill>
                <a:latin typeface="Calibri"/>
                <a:cs typeface="Calibri"/>
              </a:rPr>
              <a:t>&amp;</a:t>
            </a:r>
            <a:r>
              <a:rPr dirty="0" sz="1700" spc="75" b="1">
                <a:solidFill>
                  <a:srgbClr val="F68A1E"/>
                </a:solidFill>
                <a:latin typeface="Calibri"/>
                <a:cs typeface="Calibri"/>
              </a:rPr>
              <a:t> </a:t>
            </a:r>
            <a:r>
              <a:rPr dirty="0" sz="1700" spc="10" b="1">
                <a:solidFill>
                  <a:srgbClr val="F68A1E"/>
                </a:solidFill>
                <a:latin typeface="Calibri"/>
                <a:cs typeface="Calibri"/>
              </a:rPr>
              <a:t>ORAL)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274300" y="6477870"/>
            <a:ext cx="38100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Appendix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978642" y="6482054"/>
            <a:ext cx="204470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107</a:t>
            </a:r>
            <a:endParaRPr sz="650">
              <a:latin typeface="Calibri"/>
              <a:cs typeface="Calibri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783818" y="1926589"/>
          <a:ext cx="10684510" cy="4092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0035"/>
                <a:gridCol w="3038475"/>
                <a:gridCol w="3038474"/>
                <a:gridCol w="3038475"/>
              </a:tblGrid>
              <a:tr h="282194">
                <a:tc>
                  <a:txBody>
                    <a:bodyPr/>
                    <a:lstStyle/>
                    <a:p>
                      <a:pPr marL="354965">
                        <a:lnSpc>
                          <a:spcPts val="1520"/>
                        </a:lnSpc>
                        <a:spcBef>
                          <a:spcPts val="600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Component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  <a:spcBef>
                          <a:spcPts val="600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Proficient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520"/>
                        </a:lnSpc>
                        <a:spcBef>
                          <a:spcPts val="600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Acceptable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marL="699770">
                        <a:lnSpc>
                          <a:spcPts val="1520"/>
                        </a:lnSpc>
                        <a:spcBef>
                          <a:spcPts val="600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Needs</a:t>
                      </a:r>
                      <a:r>
                        <a:rPr dirty="0" sz="1300" spc="1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Improvements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  <a:tr h="2448052">
                <a:tc>
                  <a:txBody>
                    <a:bodyPr/>
                    <a:lstStyle/>
                    <a:p>
                      <a:pPr marL="26034" marR="457834">
                        <a:lnSpc>
                          <a:spcPts val="2160"/>
                        </a:lnSpc>
                      </a:pP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Written 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dirty="0" sz="1200" spc="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200" spc="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2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ic</a:t>
                      </a:r>
                      <a:r>
                        <a:rPr dirty="0" sz="12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ti</a:t>
                      </a:r>
                      <a:r>
                        <a:rPr dirty="0" sz="12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 marR="35560">
                        <a:lnSpc>
                          <a:spcPts val="2160"/>
                        </a:lnSpc>
                      </a:pP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Report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is well organized and clearly written. 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underlying logic is clearly articulated 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easy to </a:t>
                      </a:r>
                      <a:r>
                        <a:rPr dirty="0" sz="12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follow.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Words are chosen</a:t>
                      </a:r>
                      <a:r>
                        <a:rPr dirty="0" sz="1200" spc="16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that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26034" marR="283845">
                        <a:lnSpc>
                          <a:spcPts val="2160"/>
                        </a:lnSpc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precisely express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intended meaning  and support reader</a:t>
                      </a:r>
                      <a:r>
                        <a:rPr dirty="0" sz="1200" spc="26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comprehension.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26034" marR="133985">
                        <a:lnSpc>
                          <a:spcPts val="2160"/>
                        </a:lnSpc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Diagrams or analyses enhance and</a:t>
                      </a:r>
                      <a:r>
                        <a:rPr dirty="0" sz="1200" spc="-8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clarify 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presentation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ideas.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Sentences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are 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grammatical and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free from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spelling</a:t>
                      </a:r>
                      <a:r>
                        <a:rPr dirty="0" sz="1200" spc="-8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errors.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 marR="31115">
                        <a:lnSpc>
                          <a:spcPts val="2160"/>
                        </a:lnSpc>
                      </a:pP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Report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is organized and clearly written </a:t>
                      </a:r>
                      <a:r>
                        <a:rPr dirty="0" sz="1200" spc="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 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most part. In some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areas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logic or 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flow of ideas is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difficult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2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follow.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Words</a:t>
                      </a:r>
                      <a:r>
                        <a:rPr dirty="0" sz="1200" spc="204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are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26034" marR="207010">
                        <a:lnSpc>
                          <a:spcPts val="2160"/>
                        </a:lnSpc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well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chosen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some minor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exceptions.  Diagrams are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consistent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with the</a:t>
                      </a:r>
                      <a:r>
                        <a:rPr dirty="0" sz="1200" spc="-7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text.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26034" marR="216535">
                        <a:lnSpc>
                          <a:spcPts val="2160"/>
                        </a:lnSpc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Sentences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are mostly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grammatical and  only a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few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spelling errors are present but 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they do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not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hinder the</a:t>
                      </a:r>
                      <a:r>
                        <a:rPr dirty="0" sz="1200" spc="-10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reader.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 marR="31750">
                        <a:lnSpc>
                          <a:spcPts val="2160"/>
                        </a:lnSpc>
                      </a:pP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Report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lacks an overall organization. 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Reader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has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make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considerable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effort to  understand the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underlying logic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flow</a:t>
                      </a:r>
                      <a:r>
                        <a:rPr dirty="0" sz="1200" spc="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26670" marR="78740">
                        <a:lnSpc>
                          <a:spcPts val="2160"/>
                        </a:lnSpc>
                      </a:pP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ideas.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Diagrams are absent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inconsistent  with the text. Grammatical and spelling  errors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make it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difficult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 the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reader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interpret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text in</a:t>
                      </a:r>
                      <a:r>
                        <a:rPr dirty="0" sz="1200" spc="-3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places.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1350733">
                <a:tc>
                  <a:txBody>
                    <a:bodyPr/>
                    <a:lstStyle/>
                    <a:p>
                      <a:pPr marL="26034" marR="164465">
                        <a:lnSpc>
                          <a:spcPts val="2160"/>
                        </a:lnSpc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Presentation Visual  Aids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 marR="47625">
                        <a:lnSpc>
                          <a:spcPts val="2160"/>
                        </a:lnSpc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Slides are error-free and logically present 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main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components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process and  recommendations. Material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is readable</a:t>
                      </a:r>
                      <a:r>
                        <a:rPr dirty="0" sz="1200" spc="-7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26034" marR="429895">
                        <a:lnSpc>
                          <a:spcPts val="216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graphics highlight and support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 main</a:t>
                      </a:r>
                      <a:r>
                        <a:rPr dirty="0" sz="1200" spc="-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ideas.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26034" marR="181610">
                        <a:lnSpc>
                          <a:spcPts val="2160"/>
                        </a:lnSpc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Slides are error-free and logically present 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main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components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process and  recommendations. Material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200" spc="-4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mostly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26034" marR="234315">
                        <a:lnSpc>
                          <a:spcPts val="216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readable and graphics reiterate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main  ideas.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 marR="35560">
                        <a:lnSpc>
                          <a:spcPts val="2160"/>
                        </a:lnSpc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Slides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contain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errors and lack a logical  progression. Major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aspects of the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analysis 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recommendations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are absent.</a:t>
                      </a:r>
                      <a:r>
                        <a:rPr dirty="0" sz="1200" spc="27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Diagrams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26670" marR="443230">
                        <a:lnSpc>
                          <a:spcPts val="216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or graphics are absent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confuse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audience.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11146535" y="6465214"/>
            <a:ext cx="1536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6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0588" y="301243"/>
            <a:ext cx="828167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25"/>
              <a:t>PEO </a:t>
            </a:r>
            <a:r>
              <a:rPr dirty="0" spc="-15"/>
              <a:t>Example </a:t>
            </a:r>
            <a:r>
              <a:rPr dirty="0" spc="-5"/>
              <a:t>– </a:t>
            </a:r>
            <a:r>
              <a:rPr dirty="0" spc="-15"/>
              <a:t>Aeronautical</a:t>
            </a:r>
            <a:r>
              <a:rPr dirty="0" spc="40"/>
              <a:t> </a:t>
            </a:r>
            <a:r>
              <a:rPr dirty="0" spc="-5"/>
              <a:t>Engineering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346072"/>
            <a:ext cx="91109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69035" algn="l"/>
                <a:tab pos="1844675" algn="l"/>
                <a:tab pos="3251200" algn="l"/>
                <a:tab pos="3882390" algn="l"/>
                <a:tab pos="4670425" algn="l"/>
                <a:tab pos="6104890" algn="l"/>
                <a:tab pos="7778115" algn="l"/>
                <a:tab pos="8872855" algn="l"/>
              </a:tabLst>
            </a:pP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P</a:t>
            </a:r>
            <a:r>
              <a:rPr dirty="0" sz="2400" spc="-60" b="0">
                <a:solidFill>
                  <a:srgbClr val="444444"/>
                </a:solidFill>
                <a:latin typeface="Calibri Light"/>
                <a:cs typeface="Calibri Light"/>
              </a:rPr>
              <a:t>E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O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1</a:t>
            </a:r>
            <a:r>
              <a:rPr dirty="0" sz="2400" b="0">
                <a:solidFill>
                  <a:srgbClr val="444444"/>
                </a:solidFill>
                <a:latin typeface="Calibri Light"/>
                <a:cs typeface="Calibri Light"/>
              </a:rPr>
              <a:t>.	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O</a:t>
            </a:r>
            <a:r>
              <a:rPr dirty="0" sz="2400" spc="-35" b="0">
                <a:solidFill>
                  <a:srgbClr val="444444"/>
                </a:solidFill>
                <a:latin typeface="Calibri Light"/>
                <a:cs typeface="Calibri Light"/>
              </a:rPr>
              <a:t>u</a:t>
            </a:r>
            <a:r>
              <a:rPr dirty="0" sz="2400" b="0">
                <a:solidFill>
                  <a:srgbClr val="444444"/>
                </a:solidFill>
                <a:latin typeface="Calibri Light"/>
                <a:cs typeface="Calibri Light"/>
              </a:rPr>
              <a:t>r	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g</a:t>
            </a:r>
            <a:r>
              <a:rPr dirty="0" sz="2400" spc="-60" b="0">
                <a:solidFill>
                  <a:srgbClr val="444444"/>
                </a:solidFill>
                <a:latin typeface="Calibri Light"/>
                <a:cs typeface="Calibri Light"/>
              </a:rPr>
              <a:t>r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a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du</a:t>
            </a:r>
            <a:r>
              <a:rPr dirty="0" sz="2400" spc="-50" b="0">
                <a:solidFill>
                  <a:srgbClr val="444444"/>
                </a:solidFill>
                <a:latin typeface="Calibri Light"/>
                <a:cs typeface="Calibri Light"/>
              </a:rPr>
              <a:t>a</a:t>
            </a:r>
            <a:r>
              <a:rPr dirty="0" sz="2400" spc="-35" b="0">
                <a:solidFill>
                  <a:srgbClr val="444444"/>
                </a:solidFill>
                <a:latin typeface="Calibri Light"/>
                <a:cs typeface="Calibri Light"/>
              </a:rPr>
              <a:t>t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e</a:t>
            </a:r>
            <a:r>
              <a:rPr dirty="0" sz="2400" b="0">
                <a:solidFill>
                  <a:srgbClr val="444444"/>
                </a:solidFill>
                <a:latin typeface="Calibri Light"/>
                <a:cs typeface="Calibri Light"/>
              </a:rPr>
              <a:t>s	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w</a:t>
            </a:r>
            <a:r>
              <a:rPr dirty="0" sz="2400" b="0">
                <a:solidFill>
                  <a:srgbClr val="444444"/>
                </a:solidFill>
                <a:latin typeface="Calibri Light"/>
                <a:cs typeface="Calibri Light"/>
              </a:rPr>
              <a:t>ill	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h</a:t>
            </a:r>
            <a:r>
              <a:rPr dirty="0" sz="2400" spc="-65" b="0">
                <a:solidFill>
                  <a:srgbClr val="444444"/>
                </a:solidFill>
                <a:latin typeface="Calibri Light"/>
                <a:cs typeface="Calibri Light"/>
              </a:rPr>
              <a:t>a</a:t>
            </a:r>
            <a:r>
              <a:rPr dirty="0" sz="2400" spc="-40" b="0">
                <a:solidFill>
                  <a:srgbClr val="444444"/>
                </a:solidFill>
                <a:latin typeface="Calibri Light"/>
                <a:cs typeface="Calibri Light"/>
              </a:rPr>
              <a:t>v</a:t>
            </a:r>
            <a:r>
              <a:rPr dirty="0" sz="2400" b="0">
                <a:solidFill>
                  <a:srgbClr val="444444"/>
                </a:solidFill>
                <a:latin typeface="Calibri Light"/>
                <a:cs typeface="Calibri Light"/>
              </a:rPr>
              <a:t>e	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s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u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cc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e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s</a:t>
            </a:r>
            <a:r>
              <a:rPr dirty="0" sz="2400" spc="-55" b="0">
                <a:solidFill>
                  <a:srgbClr val="444444"/>
                </a:solidFill>
                <a:latin typeface="Calibri Light"/>
                <a:cs typeface="Calibri Light"/>
              </a:rPr>
              <a:t>s</a:t>
            </a:r>
            <a:r>
              <a:rPr dirty="0" sz="2400" spc="-10" b="0">
                <a:solidFill>
                  <a:srgbClr val="444444"/>
                </a:solidFill>
                <a:latin typeface="Calibri Light"/>
                <a:cs typeface="Calibri Light"/>
              </a:rPr>
              <a:t>f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u</a:t>
            </a:r>
            <a:r>
              <a:rPr dirty="0" sz="2400" b="0">
                <a:solidFill>
                  <a:srgbClr val="444444"/>
                </a:solidFill>
                <a:latin typeface="Calibri Light"/>
                <a:cs typeface="Calibri Light"/>
              </a:rPr>
              <a:t>l	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p</a:t>
            </a:r>
            <a:r>
              <a:rPr dirty="0" sz="2400" spc="-60" b="0">
                <a:solidFill>
                  <a:srgbClr val="444444"/>
                </a:solidFill>
                <a:latin typeface="Calibri Light"/>
                <a:cs typeface="Calibri Light"/>
              </a:rPr>
              <a:t>r</a:t>
            </a:r>
            <a:r>
              <a:rPr dirty="0" sz="2400" spc="-30" b="0">
                <a:solidFill>
                  <a:srgbClr val="444444"/>
                </a:solidFill>
                <a:latin typeface="Calibri Light"/>
                <a:cs typeface="Calibri Light"/>
              </a:rPr>
              <a:t>o</a:t>
            </a:r>
            <a:r>
              <a:rPr dirty="0" sz="2400" spc="-85" b="0">
                <a:solidFill>
                  <a:srgbClr val="444444"/>
                </a:solidFill>
                <a:latin typeface="Calibri Light"/>
                <a:cs typeface="Calibri Light"/>
              </a:rPr>
              <a:t>f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e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ss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i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o</a:t>
            </a:r>
            <a:r>
              <a:rPr dirty="0" sz="2400" spc="-35" b="0">
                <a:solidFill>
                  <a:srgbClr val="444444"/>
                </a:solidFill>
                <a:latin typeface="Calibri Light"/>
                <a:cs typeface="Calibri Light"/>
              </a:rPr>
              <a:t>n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a</a:t>
            </a:r>
            <a:r>
              <a:rPr dirty="0" sz="2400" b="0">
                <a:solidFill>
                  <a:srgbClr val="444444"/>
                </a:solidFill>
                <a:latin typeface="Calibri Light"/>
                <a:cs typeface="Calibri Light"/>
              </a:rPr>
              <a:t>l	</a:t>
            </a:r>
            <a:r>
              <a:rPr dirty="0" sz="2400" spc="-40" b="0">
                <a:solidFill>
                  <a:srgbClr val="444444"/>
                </a:solidFill>
                <a:latin typeface="Calibri Light"/>
                <a:cs typeface="Calibri Light"/>
              </a:rPr>
              <a:t>c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a</a:t>
            </a:r>
            <a:r>
              <a:rPr dirty="0" sz="2400" spc="-50" b="0">
                <a:solidFill>
                  <a:srgbClr val="444444"/>
                </a:solidFill>
                <a:latin typeface="Calibri Light"/>
                <a:cs typeface="Calibri Light"/>
              </a:rPr>
              <a:t>r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ee</a:t>
            </a:r>
            <a:r>
              <a:rPr dirty="0" sz="2400" spc="-60" b="0">
                <a:solidFill>
                  <a:srgbClr val="444444"/>
                </a:solidFill>
                <a:latin typeface="Calibri Light"/>
                <a:cs typeface="Calibri Light"/>
              </a:rPr>
              <a:t>r</a:t>
            </a:r>
            <a:r>
              <a:rPr dirty="0" sz="2400" b="0">
                <a:solidFill>
                  <a:srgbClr val="444444"/>
                </a:solidFill>
                <a:latin typeface="Calibri Light"/>
                <a:cs typeface="Calibri Light"/>
              </a:rPr>
              <a:t>s	</a:t>
            </a:r>
            <a:r>
              <a:rPr dirty="0" sz="2400" spc="-5" b="0">
                <a:solidFill>
                  <a:srgbClr val="444444"/>
                </a:solidFill>
                <a:latin typeface="Calibri Light"/>
                <a:cs typeface="Calibri Light"/>
              </a:rPr>
              <a:t>in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20706" y="1346072"/>
            <a:ext cx="105600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45" b="0">
                <a:solidFill>
                  <a:srgbClr val="444444"/>
                </a:solidFill>
                <a:latin typeface="Calibri Light"/>
                <a:cs typeface="Calibri Light"/>
              </a:rPr>
              <a:t>industry,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6939" y="1483729"/>
            <a:ext cx="10361930" cy="1470660"/>
          </a:xfrm>
          <a:prstGeom prst="rect">
            <a:avLst/>
          </a:prstGeom>
        </p:spPr>
        <p:txBody>
          <a:bodyPr wrap="square" lIns="0" tIns="2038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05"/>
              </a:spcBef>
            </a:pPr>
            <a:r>
              <a:rPr dirty="0" sz="2400" spc="-30" b="0">
                <a:solidFill>
                  <a:srgbClr val="444444"/>
                </a:solidFill>
                <a:latin typeface="Calibri Light"/>
                <a:cs typeface="Calibri Light"/>
              </a:rPr>
              <a:t>government, 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academia </a:t>
            </a:r>
            <a:r>
              <a:rPr dirty="0" sz="2400" spc="-5" b="0">
                <a:solidFill>
                  <a:srgbClr val="444444"/>
                </a:solidFill>
                <a:latin typeface="Calibri Light"/>
                <a:cs typeface="Calibri Light"/>
              </a:rPr>
              <a:t>and 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military </a:t>
            </a:r>
            <a:r>
              <a:rPr dirty="0" sz="2400" spc="-5" b="0">
                <a:solidFill>
                  <a:srgbClr val="444444"/>
                </a:solidFill>
                <a:latin typeface="Calibri Light"/>
                <a:cs typeface="Calibri Light"/>
              </a:rPr>
              <a:t>as 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innovative</a:t>
            </a:r>
            <a:r>
              <a:rPr dirty="0" sz="2400" spc="-254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engineers.</a:t>
            </a:r>
            <a:endParaRPr sz="2400">
              <a:latin typeface="Calibri Light"/>
              <a:cs typeface="Calibri Light"/>
            </a:endParaRPr>
          </a:p>
          <a:p>
            <a:pPr marL="12700">
              <a:lnSpc>
                <a:spcPts val="2740"/>
              </a:lnSpc>
              <a:spcBef>
                <a:spcPts val="1515"/>
              </a:spcBef>
              <a:tabLst>
                <a:tab pos="942340" algn="l"/>
              </a:tabLst>
            </a:pP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PEO2.	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Our</a:t>
            </a:r>
            <a:r>
              <a:rPr dirty="0" sz="2400" spc="285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30" b="0">
                <a:solidFill>
                  <a:srgbClr val="444444"/>
                </a:solidFill>
                <a:latin typeface="Calibri Light"/>
                <a:cs typeface="Calibri Light"/>
              </a:rPr>
              <a:t>graduates</a:t>
            </a:r>
            <a:r>
              <a:rPr dirty="0" sz="2400" spc="290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will</a:t>
            </a:r>
            <a:r>
              <a:rPr dirty="0" sz="2400" spc="305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be</a:t>
            </a:r>
            <a:r>
              <a:rPr dirty="0" sz="2400" spc="300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successful</a:t>
            </a:r>
            <a:r>
              <a:rPr dirty="0" sz="2400" spc="300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10" b="0">
                <a:solidFill>
                  <a:srgbClr val="444444"/>
                </a:solidFill>
                <a:latin typeface="Calibri Light"/>
                <a:cs typeface="Calibri Light"/>
              </a:rPr>
              <a:t>in</a:t>
            </a:r>
            <a:r>
              <a:rPr dirty="0" sz="2400" spc="295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solving</a:t>
            </a:r>
            <a:r>
              <a:rPr dirty="0" sz="2400" spc="295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engineering</a:t>
            </a:r>
            <a:r>
              <a:rPr dirty="0" sz="2400" spc="300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30" b="0">
                <a:solidFill>
                  <a:srgbClr val="444444"/>
                </a:solidFill>
                <a:latin typeface="Calibri Light"/>
                <a:cs typeface="Calibri Light"/>
              </a:rPr>
              <a:t>problems</a:t>
            </a:r>
            <a:r>
              <a:rPr dirty="0" sz="2400" spc="280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associated</a:t>
            </a:r>
            <a:endParaRPr sz="2400">
              <a:latin typeface="Calibri Light"/>
              <a:cs typeface="Calibri Light"/>
            </a:endParaRPr>
          </a:p>
          <a:p>
            <a:pPr marL="12700">
              <a:lnSpc>
                <a:spcPts val="2740"/>
              </a:lnSpc>
            </a:pPr>
            <a:r>
              <a:rPr dirty="0" sz="2400" spc="-5" b="0">
                <a:solidFill>
                  <a:srgbClr val="444444"/>
                </a:solidFill>
                <a:latin typeface="Calibri Light"/>
                <a:cs typeface="Calibri Light"/>
              </a:rPr>
              <a:t>with the 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lifecycle </a:t>
            </a:r>
            <a:r>
              <a:rPr dirty="0" sz="2400" spc="-5" b="0">
                <a:solidFill>
                  <a:srgbClr val="444444"/>
                </a:solidFill>
                <a:latin typeface="Calibri Light"/>
                <a:cs typeface="Calibri Light"/>
              </a:rPr>
              <a:t>of 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aircraft</a:t>
            </a:r>
            <a:r>
              <a:rPr dirty="0" sz="2400" spc="-265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35" b="0">
                <a:solidFill>
                  <a:srgbClr val="444444"/>
                </a:solidFill>
                <a:latin typeface="Calibri Light"/>
                <a:cs typeface="Calibri Light"/>
              </a:rPr>
              <a:t>systems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939" y="3120390"/>
            <a:ext cx="103612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90269" algn="l"/>
                <a:tab pos="1507490" algn="l"/>
                <a:tab pos="2858135" algn="l"/>
                <a:tab pos="3428365" algn="l"/>
                <a:tab pos="4647565" algn="l"/>
                <a:tab pos="5063490" algn="l"/>
                <a:tab pos="5840730" algn="l"/>
                <a:tab pos="6455410" algn="l"/>
                <a:tab pos="7615555" algn="l"/>
                <a:tab pos="8349615" algn="l"/>
                <a:tab pos="9385935" algn="l"/>
              </a:tabLst>
            </a:pP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PEO3.	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Our	</a:t>
            </a:r>
            <a:r>
              <a:rPr dirty="0" sz="2400" spc="-30" b="0">
                <a:solidFill>
                  <a:srgbClr val="444444"/>
                </a:solidFill>
                <a:latin typeface="Calibri Light"/>
                <a:cs typeface="Calibri Light"/>
              </a:rPr>
              <a:t>graduates	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will	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continue	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to	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learn	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and	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advance	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their	</a:t>
            </a:r>
            <a:r>
              <a:rPr dirty="0" sz="2400" spc="-35" b="0">
                <a:solidFill>
                  <a:srgbClr val="444444"/>
                </a:solidFill>
                <a:latin typeface="Calibri Light"/>
                <a:cs typeface="Calibri Light"/>
              </a:rPr>
              <a:t>careers	</a:t>
            </a:r>
            <a:r>
              <a:rPr dirty="0" sz="2400" spc="-30" b="0">
                <a:solidFill>
                  <a:srgbClr val="444444"/>
                </a:solidFill>
                <a:latin typeface="Calibri Light"/>
                <a:cs typeface="Calibri Light"/>
              </a:rPr>
              <a:t>through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6939" y="3449573"/>
            <a:ext cx="103593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26515" algn="l"/>
                <a:tab pos="2132330" algn="l"/>
                <a:tab pos="2641600" algn="l"/>
                <a:tab pos="4423410" algn="l"/>
                <a:tab pos="4897120" algn="l"/>
                <a:tab pos="6602730" algn="l"/>
                <a:tab pos="8523605" algn="l"/>
                <a:tab pos="10099675" algn="l"/>
              </a:tabLst>
            </a:pP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ac</a:t>
            </a:r>
            <a:r>
              <a:rPr dirty="0" sz="2400" spc="-10" b="0">
                <a:solidFill>
                  <a:srgbClr val="444444"/>
                </a:solidFill>
                <a:latin typeface="Calibri Light"/>
                <a:cs typeface="Calibri Light"/>
              </a:rPr>
              <a:t>t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ivi</a:t>
            </a:r>
            <a:r>
              <a:rPr dirty="0" sz="2400" spc="-10" b="0">
                <a:solidFill>
                  <a:srgbClr val="444444"/>
                </a:solidFill>
                <a:latin typeface="Calibri Light"/>
                <a:cs typeface="Calibri Light"/>
              </a:rPr>
              <a:t>t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i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e</a:t>
            </a:r>
            <a:r>
              <a:rPr dirty="0" sz="2400" b="0">
                <a:solidFill>
                  <a:srgbClr val="444444"/>
                </a:solidFill>
                <a:latin typeface="Calibri Light"/>
                <a:cs typeface="Calibri Light"/>
              </a:rPr>
              <a:t>s	</a:t>
            </a:r>
            <a:r>
              <a:rPr dirty="0" sz="2400" spc="-30" b="0">
                <a:solidFill>
                  <a:srgbClr val="444444"/>
                </a:solidFill>
                <a:latin typeface="Calibri Light"/>
                <a:cs typeface="Calibri Light"/>
              </a:rPr>
              <a:t>s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u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c</a:t>
            </a:r>
            <a:r>
              <a:rPr dirty="0" sz="2400" b="0">
                <a:solidFill>
                  <a:srgbClr val="444444"/>
                </a:solidFill>
                <a:latin typeface="Calibri Light"/>
                <a:cs typeface="Calibri Light"/>
              </a:rPr>
              <a:t>h	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a</a:t>
            </a:r>
            <a:r>
              <a:rPr dirty="0" sz="2400" b="0">
                <a:solidFill>
                  <a:srgbClr val="444444"/>
                </a:solidFill>
                <a:latin typeface="Calibri Light"/>
                <a:cs typeface="Calibri Light"/>
              </a:rPr>
              <a:t>s	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pa</a:t>
            </a:r>
            <a:r>
              <a:rPr dirty="0" sz="2400" spc="-10" b="0">
                <a:solidFill>
                  <a:srgbClr val="444444"/>
                </a:solidFill>
                <a:latin typeface="Calibri Light"/>
                <a:cs typeface="Calibri Light"/>
              </a:rPr>
              <a:t>r</a:t>
            </a:r>
            <a:r>
              <a:rPr dirty="0" sz="2400" b="0">
                <a:solidFill>
                  <a:srgbClr val="444444"/>
                </a:solidFill>
                <a:latin typeface="Calibri Light"/>
                <a:cs typeface="Calibri Light"/>
              </a:rPr>
              <a:t>t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i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ci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p</a:t>
            </a:r>
            <a:r>
              <a:rPr dirty="0" sz="2400" spc="-40" b="0">
                <a:solidFill>
                  <a:srgbClr val="444444"/>
                </a:solidFill>
                <a:latin typeface="Calibri Light"/>
                <a:cs typeface="Calibri Light"/>
              </a:rPr>
              <a:t>a</a:t>
            </a:r>
            <a:r>
              <a:rPr dirty="0" sz="2400" b="0">
                <a:solidFill>
                  <a:srgbClr val="444444"/>
                </a:solidFill>
                <a:latin typeface="Calibri Light"/>
                <a:cs typeface="Calibri Light"/>
              </a:rPr>
              <a:t>t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i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o</a:t>
            </a:r>
            <a:r>
              <a:rPr dirty="0" sz="2400" b="0">
                <a:solidFill>
                  <a:srgbClr val="444444"/>
                </a:solidFill>
                <a:latin typeface="Calibri Light"/>
                <a:cs typeface="Calibri Light"/>
              </a:rPr>
              <a:t>n	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i</a:t>
            </a:r>
            <a:r>
              <a:rPr dirty="0" sz="2400" b="0">
                <a:solidFill>
                  <a:srgbClr val="444444"/>
                </a:solidFill>
                <a:latin typeface="Calibri Light"/>
                <a:cs typeface="Calibri Light"/>
              </a:rPr>
              <a:t>n	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p</a:t>
            </a:r>
            <a:r>
              <a:rPr dirty="0" sz="2400" spc="-60" b="0">
                <a:solidFill>
                  <a:srgbClr val="444444"/>
                </a:solidFill>
                <a:latin typeface="Calibri Light"/>
                <a:cs typeface="Calibri Light"/>
              </a:rPr>
              <a:t>r</a:t>
            </a:r>
            <a:r>
              <a:rPr dirty="0" sz="2400" spc="-30" b="0">
                <a:solidFill>
                  <a:srgbClr val="444444"/>
                </a:solidFill>
                <a:latin typeface="Calibri Light"/>
                <a:cs typeface="Calibri Light"/>
              </a:rPr>
              <a:t>o</a:t>
            </a:r>
            <a:r>
              <a:rPr dirty="0" sz="2400" spc="-85" b="0">
                <a:solidFill>
                  <a:srgbClr val="444444"/>
                </a:solidFill>
                <a:latin typeface="Calibri Light"/>
                <a:cs typeface="Calibri Light"/>
              </a:rPr>
              <a:t>f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e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ss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i</a:t>
            </a:r>
            <a:r>
              <a:rPr dirty="0" sz="2400" spc="-30" b="0">
                <a:solidFill>
                  <a:srgbClr val="444444"/>
                </a:solidFill>
                <a:latin typeface="Calibri Light"/>
                <a:cs typeface="Calibri Light"/>
              </a:rPr>
              <a:t>o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n</a:t>
            </a:r>
            <a:r>
              <a:rPr dirty="0" sz="2400" b="0">
                <a:solidFill>
                  <a:srgbClr val="444444"/>
                </a:solidFill>
                <a:latin typeface="Calibri Light"/>
                <a:cs typeface="Calibri Light"/>
              </a:rPr>
              <a:t>al	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o</a:t>
            </a:r>
            <a:r>
              <a:rPr dirty="0" sz="2400" spc="-50" b="0">
                <a:solidFill>
                  <a:srgbClr val="444444"/>
                </a:solidFill>
                <a:latin typeface="Calibri Light"/>
                <a:cs typeface="Calibri Light"/>
              </a:rPr>
              <a:t>r</a:t>
            </a:r>
            <a:r>
              <a:rPr dirty="0" sz="2400" spc="-85" b="0">
                <a:solidFill>
                  <a:srgbClr val="444444"/>
                </a:solidFill>
                <a:latin typeface="Calibri Light"/>
                <a:cs typeface="Calibri Light"/>
              </a:rPr>
              <a:t>g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a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n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i</a:t>
            </a:r>
            <a:r>
              <a:rPr dirty="0" sz="2400" spc="-70" b="0">
                <a:solidFill>
                  <a:srgbClr val="444444"/>
                </a:solidFill>
                <a:latin typeface="Calibri Light"/>
                <a:cs typeface="Calibri Light"/>
              </a:rPr>
              <a:t>z</a:t>
            </a:r>
            <a:r>
              <a:rPr dirty="0" sz="2400" spc="-40" b="0">
                <a:solidFill>
                  <a:srgbClr val="444444"/>
                </a:solidFill>
                <a:latin typeface="Calibri Light"/>
                <a:cs typeface="Calibri Light"/>
              </a:rPr>
              <a:t>a</a:t>
            </a:r>
            <a:r>
              <a:rPr dirty="0" sz="2400" spc="-10" b="0">
                <a:solidFill>
                  <a:srgbClr val="444444"/>
                </a:solidFill>
                <a:latin typeface="Calibri Light"/>
                <a:cs typeface="Calibri Light"/>
              </a:rPr>
              <a:t>t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i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o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n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s</a:t>
            </a:r>
            <a:r>
              <a:rPr dirty="0" sz="2400" b="0">
                <a:solidFill>
                  <a:srgbClr val="444444"/>
                </a:solidFill>
                <a:latin typeface="Calibri Light"/>
                <a:cs typeface="Calibri Light"/>
              </a:rPr>
              <a:t>,	</a:t>
            </a:r>
            <a:r>
              <a:rPr dirty="0" sz="2400" spc="-50" b="0">
                <a:solidFill>
                  <a:srgbClr val="444444"/>
                </a:solidFill>
                <a:latin typeface="Calibri Light"/>
                <a:cs typeface="Calibri Light"/>
              </a:rPr>
              <a:t>a</a:t>
            </a:r>
            <a:r>
              <a:rPr dirty="0" sz="2400" spc="-45" b="0">
                <a:solidFill>
                  <a:srgbClr val="444444"/>
                </a:solidFill>
                <a:latin typeface="Calibri Light"/>
                <a:cs typeface="Calibri Light"/>
              </a:rPr>
              <a:t>tt</a:t>
            </a:r>
            <a:r>
              <a:rPr dirty="0" sz="2400" spc="-30" b="0">
                <a:solidFill>
                  <a:srgbClr val="444444"/>
                </a:solidFill>
                <a:latin typeface="Calibri Light"/>
                <a:cs typeface="Calibri Light"/>
              </a:rPr>
              <a:t>a</a:t>
            </a:r>
            <a:r>
              <a:rPr dirty="0" sz="2400" b="0">
                <a:solidFill>
                  <a:srgbClr val="444444"/>
                </a:solidFill>
                <a:latin typeface="Calibri Light"/>
                <a:cs typeface="Calibri Light"/>
              </a:rPr>
              <a:t>i</a:t>
            </a:r>
            <a:r>
              <a:rPr dirty="0" sz="2400" spc="-30" b="0">
                <a:solidFill>
                  <a:srgbClr val="444444"/>
                </a:solidFill>
                <a:latin typeface="Calibri Light"/>
                <a:cs typeface="Calibri Light"/>
              </a:rPr>
              <a:t>nm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e</a:t>
            </a:r>
            <a:r>
              <a:rPr dirty="0" sz="2400" spc="-50" b="0">
                <a:solidFill>
                  <a:srgbClr val="444444"/>
                </a:solidFill>
                <a:latin typeface="Calibri Light"/>
                <a:cs typeface="Calibri Light"/>
              </a:rPr>
              <a:t>n</a:t>
            </a:r>
            <a:r>
              <a:rPr dirty="0" sz="2400" b="0">
                <a:solidFill>
                  <a:srgbClr val="444444"/>
                </a:solidFill>
                <a:latin typeface="Calibri Light"/>
                <a:cs typeface="Calibri Light"/>
              </a:rPr>
              <a:t>t	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of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6939" y="3586043"/>
            <a:ext cx="10361930" cy="2916555"/>
          </a:xfrm>
          <a:prstGeom prst="rect">
            <a:avLst/>
          </a:prstGeom>
        </p:spPr>
        <p:txBody>
          <a:bodyPr wrap="square" lIns="0" tIns="2051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14"/>
              </a:spcBef>
            </a:pPr>
            <a:r>
              <a:rPr dirty="0" sz="2400" spc="-30" b="0">
                <a:solidFill>
                  <a:srgbClr val="444444"/>
                </a:solidFill>
                <a:latin typeface="Calibri Light"/>
                <a:cs typeface="Calibri Light"/>
              </a:rPr>
              <a:t>professional 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certification </a:t>
            </a:r>
            <a:r>
              <a:rPr dirty="0" sz="2400" spc="-10" b="0">
                <a:solidFill>
                  <a:srgbClr val="444444"/>
                </a:solidFill>
                <a:latin typeface="Calibri Light"/>
                <a:cs typeface="Calibri Light"/>
              </a:rPr>
              <a:t>and 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seeking higher</a:t>
            </a:r>
            <a:r>
              <a:rPr dirty="0" sz="2400" spc="-215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education.</a:t>
            </a:r>
            <a:endParaRPr sz="2400">
              <a:latin typeface="Calibri Light"/>
              <a:cs typeface="Calibri Light"/>
            </a:endParaRPr>
          </a:p>
          <a:p>
            <a:pPr marL="12700">
              <a:lnSpc>
                <a:spcPts val="2735"/>
              </a:lnSpc>
              <a:spcBef>
                <a:spcPts val="1515"/>
              </a:spcBef>
            </a:pP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PEO4.</a:t>
            </a:r>
            <a:r>
              <a:rPr dirty="0" sz="2400" spc="280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Our</a:t>
            </a:r>
            <a:r>
              <a:rPr dirty="0" sz="2400" spc="285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30" b="0">
                <a:solidFill>
                  <a:srgbClr val="444444"/>
                </a:solidFill>
                <a:latin typeface="Calibri Light"/>
                <a:cs typeface="Calibri Light"/>
              </a:rPr>
              <a:t>graduates</a:t>
            </a:r>
            <a:r>
              <a:rPr dirty="0" sz="2400" spc="280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will</a:t>
            </a:r>
            <a:r>
              <a:rPr dirty="0" sz="2400" spc="295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be</a:t>
            </a:r>
            <a:r>
              <a:rPr dirty="0" sz="2400" spc="280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active</a:t>
            </a:r>
            <a:r>
              <a:rPr dirty="0" sz="2400" spc="275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30" b="0">
                <a:solidFill>
                  <a:srgbClr val="444444"/>
                </a:solidFill>
                <a:latin typeface="Calibri Light"/>
                <a:cs typeface="Calibri Light"/>
              </a:rPr>
              <a:t>members</a:t>
            </a:r>
            <a:r>
              <a:rPr dirty="0" sz="2400" spc="280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ready</a:t>
            </a:r>
            <a:r>
              <a:rPr dirty="0" sz="2400" spc="285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25" b="0">
                <a:solidFill>
                  <a:srgbClr val="444444"/>
                </a:solidFill>
                <a:latin typeface="Calibri Light"/>
                <a:cs typeface="Calibri Light"/>
              </a:rPr>
              <a:t>to</a:t>
            </a:r>
            <a:r>
              <a:rPr dirty="0" sz="2400" spc="290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serve</a:t>
            </a:r>
            <a:r>
              <a:rPr dirty="0" sz="2400" spc="280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the</a:t>
            </a:r>
            <a:r>
              <a:rPr dirty="0" sz="2400" spc="270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society</a:t>
            </a:r>
            <a:r>
              <a:rPr dirty="0" sz="2400" spc="285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locally</a:t>
            </a:r>
            <a:r>
              <a:rPr dirty="0" sz="2400" spc="290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and</a:t>
            </a:r>
            <a:endParaRPr sz="2400">
              <a:latin typeface="Calibri Light"/>
              <a:cs typeface="Calibri Light"/>
            </a:endParaRPr>
          </a:p>
          <a:p>
            <a:pPr marL="12700">
              <a:lnSpc>
                <a:spcPts val="2735"/>
              </a:lnSpc>
            </a:pPr>
            <a:r>
              <a:rPr dirty="0" sz="2400" spc="-20" b="0">
                <a:solidFill>
                  <a:srgbClr val="444444"/>
                </a:solidFill>
                <a:latin typeface="Calibri Light"/>
                <a:cs typeface="Calibri Light"/>
              </a:rPr>
              <a:t>internationally</a:t>
            </a:r>
            <a:endParaRPr sz="24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1510"/>
              </a:spcBef>
            </a:pPr>
            <a:r>
              <a:rPr dirty="0" u="heavy" sz="2400" spc="-20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Note</a:t>
            </a:r>
            <a:r>
              <a:rPr dirty="0" u="heavy" sz="2400" spc="-7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heavy" sz="2400" spc="-1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that</a:t>
            </a:r>
            <a:r>
              <a:rPr dirty="0" u="heavy" sz="2400" spc="-50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heavy" sz="2400" spc="-20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PEOs</a:t>
            </a:r>
            <a:r>
              <a:rPr dirty="0" u="heavy" sz="2400" spc="-5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heavy" sz="2400" spc="-1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are</a:t>
            </a:r>
            <a:r>
              <a:rPr dirty="0" u="heavy" sz="2400" spc="-6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heavy" sz="2400" spc="-1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about</a:t>
            </a:r>
            <a:r>
              <a:rPr dirty="0" u="heavy" sz="2400" spc="-4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heavy" sz="2400" spc="-20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what</a:t>
            </a:r>
            <a:r>
              <a:rPr dirty="0" u="heavy" sz="2400" spc="-5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heavy" sz="2400" spc="-2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graduates</a:t>
            </a:r>
            <a:r>
              <a:rPr dirty="0" u="heavy" sz="2400" spc="-60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heavy" sz="2400" spc="-2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may</a:t>
            </a:r>
            <a:r>
              <a:rPr dirty="0" u="heavy" sz="2400" spc="-60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heavy" sz="2400" spc="-10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do</a:t>
            </a:r>
            <a:r>
              <a:rPr dirty="0" u="heavy" sz="2400" spc="-4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heavy" sz="2400" spc="-20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after</a:t>
            </a:r>
            <a:r>
              <a:rPr dirty="0" u="heavy" sz="2400" spc="-5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heavy" sz="2400" spc="-1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they</a:t>
            </a:r>
            <a:r>
              <a:rPr dirty="0" u="heavy" sz="2400" spc="-50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heavy" sz="2400" spc="-30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graduate</a:t>
            </a:r>
            <a:endParaRPr sz="2400">
              <a:latin typeface="Calibri Light"/>
              <a:cs typeface="Calibri Light"/>
            </a:endParaRPr>
          </a:p>
          <a:p>
            <a:pPr marL="12700" marR="6350">
              <a:lnSpc>
                <a:spcPts val="2590"/>
              </a:lnSpc>
              <a:spcBef>
                <a:spcPts val="1845"/>
              </a:spcBef>
              <a:tabLst>
                <a:tab pos="2894965" algn="l"/>
                <a:tab pos="5069840" algn="l"/>
              </a:tabLst>
            </a:pPr>
            <a:r>
              <a:rPr dirty="0" u="heavy" sz="2400" spc="-30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PEOs</a:t>
            </a:r>
            <a:r>
              <a:rPr dirty="0" u="heavy" sz="2400" spc="200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heavy" sz="2400" spc="-30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communicate</a:t>
            </a:r>
            <a:r>
              <a:rPr dirty="0" u="heavy" sz="2400" spc="200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heavy" sz="2400" spc="-2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to	</a:t>
            </a:r>
            <a:r>
              <a:rPr dirty="0" u="heavy" sz="2400" spc="-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all</a:t>
            </a:r>
            <a:r>
              <a:rPr dirty="0" u="heavy" sz="2400" spc="21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heavy" sz="2400" spc="-4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stake</a:t>
            </a:r>
            <a:r>
              <a:rPr dirty="0" u="heavy" sz="2400" spc="200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heavy" sz="2400" spc="-30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holders	</a:t>
            </a:r>
            <a:r>
              <a:rPr dirty="0" u="heavy" sz="2400" spc="-20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about </a:t>
            </a:r>
            <a:r>
              <a:rPr dirty="0" u="heavy" sz="2400" spc="-1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the </a:t>
            </a:r>
            <a:r>
              <a:rPr dirty="0" u="heavy" sz="2400" spc="-3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program </a:t>
            </a:r>
            <a:r>
              <a:rPr dirty="0" u="heavy" sz="2400" spc="-10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in </a:t>
            </a:r>
            <a:r>
              <a:rPr dirty="0" u="heavy" sz="2400" spc="-2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terms </a:t>
            </a:r>
            <a:r>
              <a:rPr dirty="0" u="heavy" sz="2400" spc="-1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of possibilities </a:t>
            </a:r>
            <a:r>
              <a:rPr dirty="0" sz="2400" spc="-15" b="0">
                <a:solidFill>
                  <a:srgbClr val="444444"/>
                </a:solidFill>
                <a:latin typeface="Calibri Light"/>
                <a:cs typeface="Calibri Light"/>
              </a:rPr>
              <a:t> </a:t>
            </a:r>
            <a:r>
              <a:rPr dirty="0" u="heavy" sz="2400" spc="-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the </a:t>
            </a:r>
            <a:r>
              <a:rPr dirty="0" u="heavy" sz="2400" spc="-2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graduates </a:t>
            </a:r>
            <a:r>
              <a:rPr dirty="0" u="heavy" sz="2400" spc="-1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are equipped </a:t>
            </a:r>
            <a:r>
              <a:rPr dirty="0" u="heavy" sz="2400" spc="-30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for </a:t>
            </a:r>
            <a:r>
              <a:rPr dirty="0" u="heavy" sz="2400" spc="-1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by </a:t>
            </a:r>
            <a:r>
              <a:rPr dirty="0" u="heavy" sz="2400" spc="-5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the</a:t>
            </a:r>
            <a:r>
              <a:rPr dirty="0" u="heavy" sz="2400" spc="-300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heavy" sz="2400" spc="-30" b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  <a:latin typeface="Calibri Light"/>
                <a:cs typeface="Calibri Light"/>
              </a:rPr>
              <a:t>program</a:t>
            </a:r>
            <a:endParaRPr sz="24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0703052" y="6472431"/>
            <a:ext cx="1489075" cy="111125"/>
            <a:chOff x="10703052" y="6472431"/>
            <a:chExt cx="1489075" cy="111125"/>
          </a:xfrm>
        </p:grpSpPr>
        <p:sp>
          <p:nvSpPr>
            <p:cNvPr id="4" name="object 4"/>
            <p:cNvSpPr/>
            <p:nvPr/>
          </p:nvSpPr>
          <p:spPr>
            <a:xfrm>
              <a:off x="11454384" y="6475478"/>
              <a:ext cx="737870" cy="106680"/>
            </a:xfrm>
            <a:custGeom>
              <a:avLst/>
              <a:gdLst/>
              <a:ahLst/>
              <a:cxnLst/>
              <a:rect l="l" t="t" r="r" b="b"/>
              <a:pathLst>
                <a:path w="737870" h="106679">
                  <a:moveTo>
                    <a:pt x="0" y="106461"/>
                  </a:moveTo>
                  <a:lnTo>
                    <a:pt x="737615" y="106461"/>
                  </a:lnTo>
                  <a:lnTo>
                    <a:pt x="737615" y="0"/>
                  </a:lnTo>
                  <a:lnTo>
                    <a:pt x="0" y="0"/>
                  </a:lnTo>
                  <a:lnTo>
                    <a:pt x="0" y="106461"/>
                  </a:lnTo>
                  <a:close/>
                </a:path>
              </a:pathLst>
            </a:custGeom>
            <a:solidFill>
              <a:srgbClr val="9294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703052" y="6472431"/>
              <a:ext cx="752475" cy="111125"/>
            </a:xfrm>
            <a:custGeom>
              <a:avLst/>
              <a:gdLst/>
              <a:ahLst/>
              <a:cxnLst/>
              <a:rect l="l" t="t" r="r" b="b"/>
              <a:pathLst>
                <a:path w="752475" h="111125">
                  <a:moveTo>
                    <a:pt x="752246" y="0"/>
                  </a:moveTo>
                  <a:lnTo>
                    <a:pt x="0" y="0"/>
                  </a:lnTo>
                  <a:lnTo>
                    <a:pt x="0" y="111032"/>
                  </a:lnTo>
                  <a:lnTo>
                    <a:pt x="752246" y="111032"/>
                  </a:lnTo>
                  <a:lnTo>
                    <a:pt x="752246" y="0"/>
                  </a:lnTo>
                  <a:close/>
                </a:path>
              </a:pathLst>
            </a:custGeom>
            <a:solidFill>
              <a:srgbClr val="F68A1E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56996" y="1116075"/>
          <a:ext cx="10684510" cy="4511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0035"/>
                <a:gridCol w="3038475"/>
                <a:gridCol w="3038474"/>
                <a:gridCol w="3038475"/>
              </a:tblGrid>
              <a:tr h="282194">
                <a:tc>
                  <a:txBody>
                    <a:bodyPr/>
                    <a:lstStyle/>
                    <a:p>
                      <a:pPr marL="354965">
                        <a:lnSpc>
                          <a:spcPts val="1520"/>
                        </a:lnSpc>
                        <a:spcBef>
                          <a:spcPts val="600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Component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6200">
                        <a:lnSpc>
                          <a:spcPts val="1520"/>
                        </a:lnSpc>
                        <a:spcBef>
                          <a:spcPts val="600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Proficient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7470">
                        <a:lnSpc>
                          <a:spcPts val="1520"/>
                        </a:lnSpc>
                        <a:spcBef>
                          <a:spcPts val="600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Acceptable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marL="725170">
                        <a:lnSpc>
                          <a:spcPts val="1520"/>
                        </a:lnSpc>
                        <a:spcBef>
                          <a:spcPts val="600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Needs</a:t>
                      </a:r>
                      <a:r>
                        <a:rPr dirty="0" sz="1300" spc="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Improvements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  <a:tr h="1804162"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Oral</a:t>
                      </a:r>
                      <a:r>
                        <a:rPr dirty="0" sz="13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Presentation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Speakers are audible and fluent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300" spc="17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their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5400" marR="136525">
                        <a:lnSpc>
                          <a:spcPct val="15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topic, and do not rely on notes to  present or respond. Speakers respond  accurately and appropriately to 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audience questions and</a:t>
                      </a:r>
                      <a:r>
                        <a:rPr dirty="0" sz="1300" spc="9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comments.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Speakers are mostly audible and</a:t>
                      </a:r>
                      <a:r>
                        <a:rPr dirty="0" sz="1300" spc="15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fluent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034" marR="179070">
                        <a:lnSpc>
                          <a:spcPct val="15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on their topic, and require minimal  referral to notes. Speakers respond to  most questions accurately and  </a:t>
                      </a:r>
                      <a:r>
                        <a:rPr dirty="0" sz="1300" spc="-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appropriately.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Speakers are often inaudible</a:t>
                      </a:r>
                      <a:r>
                        <a:rPr dirty="0" sz="1300" spc="1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or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670" marR="193040">
                        <a:lnSpc>
                          <a:spcPct val="15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hesitant, often speaking in incomplete  sentences. Speakers rely heavily on  notes. Speakers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have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difficulty  responding clearly and accurately to 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audience</a:t>
                      </a:r>
                      <a:r>
                        <a:rPr dirty="0" sz="1300" spc="3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questions.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2413774"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Body</a:t>
                      </a:r>
                      <a:r>
                        <a:rPr dirty="0" sz="1300" spc="34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Language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Body language, as indicated</a:t>
                      </a:r>
                      <a:r>
                        <a:rPr dirty="0" sz="1300" spc="8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by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5400" marR="24130">
                        <a:lnSpc>
                          <a:spcPct val="15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appropriate and meaningful gestures  (e.g., drawing hands inward to convey  contraction, moving arms up to convey  lift, etc.)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eye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contact with audience, and  movement, demonstrates a high level of  comfort and connection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audience.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Body language, as indicated by</a:t>
                      </a:r>
                      <a:r>
                        <a:rPr dirty="0" sz="1300" spc="8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034" marR="134620">
                        <a:lnSpc>
                          <a:spcPct val="15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slight tendency to repetitive and  distracting gestures (e.g., tapping a  pen, wringing hands,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waving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arms, 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clenching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fists, etc.) and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breaking eye 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contact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audience, demonstrates a  slight discomfort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300" spc="9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audience.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Body language, as indicated</a:t>
                      </a:r>
                      <a:r>
                        <a:rPr dirty="0" sz="1300" spc="7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by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670" marR="280035">
                        <a:lnSpc>
                          <a:spcPct val="150000"/>
                        </a:lnSpc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frequent, repetitive and distracting 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gestures, little or no audience eye-  contact, and /or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stiff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posture and  movement, indicate a high degree of  discomfort interacting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1300" spc="114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audience.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0274300" y="6477870"/>
            <a:ext cx="38100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Appendix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978642" y="6482054"/>
            <a:ext cx="204470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108</a:t>
            </a:r>
            <a:endParaRPr sz="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097" y="373126"/>
            <a:ext cx="4482465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10" b="1">
                <a:solidFill>
                  <a:srgbClr val="F68A1E"/>
                </a:solidFill>
                <a:latin typeface="Calibri"/>
                <a:cs typeface="Calibri"/>
              </a:rPr>
              <a:t>RUBRICS </a:t>
            </a:r>
            <a:r>
              <a:rPr dirty="0" sz="1700" spc="5" b="1">
                <a:solidFill>
                  <a:srgbClr val="F68A1E"/>
                </a:solidFill>
                <a:latin typeface="Calibri"/>
                <a:cs typeface="Calibri"/>
              </a:rPr>
              <a:t>FOR </a:t>
            </a:r>
            <a:r>
              <a:rPr dirty="0" sz="1700" spc="10" b="1">
                <a:solidFill>
                  <a:srgbClr val="F68A1E"/>
                </a:solidFill>
                <a:latin typeface="Calibri"/>
                <a:cs typeface="Calibri"/>
              </a:rPr>
              <a:t>ASSESSMENT OF </a:t>
            </a:r>
            <a:r>
              <a:rPr dirty="0" sz="1700" spc="5" b="1">
                <a:solidFill>
                  <a:srgbClr val="F68A1E"/>
                </a:solidFill>
                <a:latin typeface="Calibri"/>
                <a:cs typeface="Calibri"/>
              </a:rPr>
              <a:t>DESIGN</a:t>
            </a:r>
            <a:r>
              <a:rPr dirty="0" sz="1700" spc="105" b="1">
                <a:solidFill>
                  <a:srgbClr val="F68A1E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68A1E"/>
                </a:solidFill>
                <a:latin typeface="Calibri"/>
                <a:cs typeface="Calibri"/>
              </a:rPr>
              <a:t>PROJECTS</a:t>
            </a:r>
            <a:endParaRPr sz="17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52411" y="1099566"/>
          <a:ext cx="10894060" cy="47917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0515"/>
                <a:gridCol w="3098165"/>
                <a:gridCol w="3098164"/>
                <a:gridCol w="3098165"/>
              </a:tblGrid>
              <a:tr h="282194">
                <a:tc>
                  <a:txBody>
                    <a:bodyPr/>
                    <a:lstStyle/>
                    <a:p>
                      <a:pPr marL="472440">
                        <a:lnSpc>
                          <a:spcPts val="1520"/>
                        </a:lnSpc>
                        <a:spcBef>
                          <a:spcPts val="600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Category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marL="753745">
                        <a:lnSpc>
                          <a:spcPts val="1520"/>
                        </a:lnSpc>
                        <a:spcBef>
                          <a:spcPts val="600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Needs</a:t>
                      </a:r>
                      <a:r>
                        <a:rPr dirty="0" sz="1300" spc="1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Improvements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4930">
                        <a:lnSpc>
                          <a:spcPts val="1520"/>
                        </a:lnSpc>
                        <a:spcBef>
                          <a:spcPts val="600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Acceptable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7470">
                        <a:lnSpc>
                          <a:spcPts val="1520"/>
                        </a:lnSpc>
                        <a:spcBef>
                          <a:spcPts val="600"/>
                        </a:spcBef>
                      </a:pPr>
                      <a:r>
                        <a:rPr dirty="0" sz="1300" spc="-1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Proficient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  <a:tr h="2108962"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Purpose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300" spc="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Project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Does not clearly explain the</a:t>
                      </a:r>
                      <a:r>
                        <a:rPr dirty="0" sz="1300" spc="8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intended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outcome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the project or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provides</a:t>
                      </a:r>
                      <a:r>
                        <a:rPr dirty="0" sz="1300" spc="1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little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034" marR="158115">
                        <a:lnSpc>
                          <a:spcPct val="150000"/>
                        </a:lnSpc>
                        <a:spcBef>
                          <a:spcPts val="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information about the problem that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was 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being solved, the need being met, or 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why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project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was</a:t>
                      </a:r>
                      <a:r>
                        <a:rPr dirty="0" sz="1300" spc="9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selected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Provides a description of the</a:t>
                      </a:r>
                      <a:r>
                        <a:rPr dirty="0" sz="1300" spc="9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intended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outcome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the project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which</a:t>
                      </a:r>
                      <a:r>
                        <a:rPr dirty="0" sz="1300" spc="1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includes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034" marR="64769">
                        <a:lnSpc>
                          <a:spcPct val="150000"/>
                        </a:lnSpc>
                        <a:spcBef>
                          <a:spcPts val="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information about the problem that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was 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being solved or the need being met, and 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why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project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was</a:t>
                      </a:r>
                      <a:r>
                        <a:rPr dirty="0" sz="1300" spc="9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selected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Provides a detailed intended outcome</a:t>
                      </a:r>
                      <a:r>
                        <a:rPr dirty="0" sz="1300" spc="114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the project which includes</a:t>
                      </a:r>
                      <a:r>
                        <a:rPr dirty="0" sz="1300" spc="7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information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670" marR="49530">
                        <a:lnSpc>
                          <a:spcPct val="150000"/>
                        </a:lnSpc>
                        <a:spcBef>
                          <a:spcPts val="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about the problem that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was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being solved  or the need being met, and clearly  articulates the reasons and decision-  making process used to select the  project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1194561"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Research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Lacks awareness of similar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1300" spc="114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done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034" marR="362585">
                        <a:lnSpc>
                          <a:spcPct val="15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by others in an unacceptable literary 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Reflects awareness of similar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1300" spc="114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done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034" marR="801370">
                        <a:lnSpc>
                          <a:spcPct val="15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by others and presents it in an 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acceptable literary</a:t>
                      </a:r>
                      <a:r>
                        <a:rPr dirty="0" sz="1300" spc="6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format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•Reflects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thorough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understanding</a:t>
                      </a:r>
                      <a:r>
                        <a:rPr dirty="0" sz="1300" spc="1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670" marR="509270">
                        <a:lnSpc>
                          <a:spcPct val="15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similar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work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done by others and  presents it in an acceptable literary 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format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1194587"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Choices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Lacks justification of choices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little</a:t>
                      </a:r>
                      <a:r>
                        <a:rPr dirty="0" sz="1300" spc="14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or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034" marR="270510">
                        <a:lnSpc>
                          <a:spcPct val="150000"/>
                        </a:lnSpc>
                        <a:spcBef>
                          <a:spcPts val="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no references to functional, aesthetic,  social, economic, or environmental  considerations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Justifies choices made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reference</a:t>
                      </a:r>
                      <a:r>
                        <a:rPr dirty="0" sz="1300" spc="14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034" marR="199390">
                        <a:lnSpc>
                          <a:spcPct val="150000"/>
                        </a:lnSpc>
                        <a:spcBef>
                          <a:spcPts val="5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functional, aesthetic, social, economic, 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or environmental</a:t>
                      </a:r>
                      <a:r>
                        <a:rPr dirty="0" sz="1300" spc="7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considerations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Demonstrates sophisticated</a:t>
                      </a:r>
                      <a:r>
                        <a:rPr dirty="0" sz="1300" spc="9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justification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670" marR="207645">
                        <a:lnSpc>
                          <a:spcPct val="150000"/>
                        </a:lnSpc>
                        <a:spcBef>
                          <a:spcPts val="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choices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reference to functional, 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aesthetic, social, economic, or 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environmental</a:t>
                      </a:r>
                      <a:r>
                        <a:rPr dirty="0" sz="1300" spc="6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consideration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1495044" y="6475476"/>
            <a:ext cx="10697210" cy="106680"/>
          </a:xfrm>
          <a:custGeom>
            <a:avLst/>
            <a:gdLst/>
            <a:ahLst/>
            <a:cxnLst/>
            <a:rect l="l" t="t" r="r" b="b"/>
            <a:pathLst>
              <a:path w="10697210" h="106679">
                <a:moveTo>
                  <a:pt x="0" y="106680"/>
                </a:moveTo>
                <a:lnTo>
                  <a:pt x="10696955" y="106680"/>
                </a:lnTo>
                <a:lnTo>
                  <a:pt x="10696956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17727" y="6481368"/>
            <a:ext cx="204470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109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51177" y="6474212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38047" y="950594"/>
          <a:ext cx="10722610" cy="44621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5750"/>
                <a:gridCol w="3049270"/>
                <a:gridCol w="3049270"/>
                <a:gridCol w="3049270"/>
              </a:tblGrid>
              <a:tr h="282193">
                <a:tc>
                  <a:txBody>
                    <a:bodyPr/>
                    <a:lstStyle/>
                    <a:p>
                      <a:pPr marL="461009">
                        <a:lnSpc>
                          <a:spcPts val="1525"/>
                        </a:lnSpc>
                        <a:spcBef>
                          <a:spcPts val="595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Category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55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marL="728980">
                        <a:lnSpc>
                          <a:spcPts val="1525"/>
                        </a:lnSpc>
                        <a:spcBef>
                          <a:spcPts val="595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Needs</a:t>
                      </a:r>
                      <a:r>
                        <a:rPr dirty="0" sz="1300" spc="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Improvements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55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5565">
                        <a:lnSpc>
                          <a:spcPts val="1525"/>
                        </a:lnSpc>
                        <a:spcBef>
                          <a:spcPts val="595"/>
                        </a:spcBef>
                      </a:pPr>
                      <a:r>
                        <a:rPr dirty="0" sz="13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Acceptable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55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8105">
                        <a:lnSpc>
                          <a:spcPts val="1525"/>
                        </a:lnSpc>
                        <a:spcBef>
                          <a:spcPts val="595"/>
                        </a:spcBef>
                      </a:pPr>
                      <a:r>
                        <a:rPr dirty="0" sz="1300" spc="-1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Proficient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55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  <a:tr h="1194562"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Alternative</a:t>
                      </a:r>
                      <a:r>
                        <a:rPr dirty="0" sz="1300" spc="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Designs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Only one design presented or</a:t>
                      </a:r>
                      <a:r>
                        <a:rPr dirty="0" sz="1300" spc="9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clearly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5400" marR="107314">
                        <a:lnSpc>
                          <a:spcPct val="15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infeasible alternative given. Serious 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deficiencies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exploring and identifying 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alternative</a:t>
                      </a:r>
                      <a:r>
                        <a:rPr dirty="0" sz="1300" spc="3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designs.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Alternative approaches identified</a:t>
                      </a:r>
                      <a:r>
                        <a:rPr dirty="0" sz="1300" spc="1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some</a:t>
                      </a:r>
                      <a:r>
                        <a:rPr dirty="0" sz="1300" spc="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degree.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Final design achieved after review</a:t>
                      </a:r>
                      <a:r>
                        <a:rPr dirty="0" sz="1300" spc="114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reasonable</a:t>
                      </a:r>
                      <a:r>
                        <a:rPr dirty="0" sz="1300" spc="3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alternatives.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1499362"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Application</a:t>
                      </a:r>
                      <a:r>
                        <a:rPr dirty="0" sz="1300" spc="1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034" marR="643890">
                        <a:lnSpc>
                          <a:spcPct val="15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Engineering 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Principles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No or erroneous application</a:t>
                      </a:r>
                      <a:r>
                        <a:rPr dirty="0" sz="1300" spc="9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5400" marR="805180">
                        <a:lnSpc>
                          <a:spcPct val="150000"/>
                        </a:lnSpc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engineering principles yielding 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unreasonable</a:t>
                      </a:r>
                      <a:r>
                        <a:rPr dirty="0" sz="1300" spc="5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solution.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5400" marR="105410">
                        <a:lnSpc>
                          <a:spcPct val="150000"/>
                        </a:lnSpc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Serious deficiencies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proper selection 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use of engineering</a:t>
                      </a:r>
                      <a:r>
                        <a:rPr dirty="0" sz="1300" spc="7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principles.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Effective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application of</a:t>
                      </a:r>
                      <a:r>
                        <a:rPr dirty="0" sz="1300" spc="8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engineering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670" marR="609600">
                        <a:lnSpc>
                          <a:spcPct val="150000"/>
                        </a:lnSpc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principles resulting in reasonable  solution.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Critical selection and application</a:t>
                      </a:r>
                      <a:r>
                        <a:rPr dirty="0" sz="1300" spc="8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670" marR="729615">
                        <a:lnSpc>
                          <a:spcPct val="150000"/>
                        </a:lnSpc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engineering principles ensuring 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reasonable</a:t>
                      </a:r>
                      <a:r>
                        <a:rPr dirty="0" sz="1300" spc="3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results.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584962"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Final</a:t>
                      </a:r>
                      <a:r>
                        <a:rPr dirty="0" sz="1300" spc="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Design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Not capable of achieving</a:t>
                      </a:r>
                      <a:r>
                        <a:rPr dirty="0" sz="1300" spc="7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desired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objectives.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Design meets desired</a:t>
                      </a:r>
                      <a:r>
                        <a:rPr dirty="0" sz="1300" spc="4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objectives.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Design meets or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exceeds</a:t>
                      </a:r>
                      <a:r>
                        <a:rPr dirty="0" sz="1300" spc="7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desired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objectives.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889762"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Interpretation</a:t>
                      </a:r>
                      <a:r>
                        <a:rPr dirty="0" sz="1300" spc="4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Results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No or erroneous conclusions based</a:t>
                      </a:r>
                      <a:r>
                        <a:rPr dirty="0" sz="1300" spc="1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achieved results. Serious deficiencies</a:t>
                      </a:r>
                      <a:r>
                        <a:rPr dirty="0" sz="1300" spc="12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support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for stated</a:t>
                      </a:r>
                      <a:r>
                        <a:rPr dirty="0" sz="1300" spc="6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conclusions.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Sound conclusions reached based</a:t>
                      </a:r>
                      <a:r>
                        <a:rPr dirty="0" sz="1300" spc="1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achieved</a:t>
                      </a:r>
                      <a:r>
                        <a:rPr dirty="0" sz="1300" spc="3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results.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Insightful, supported conclusions</a:t>
                      </a:r>
                      <a:r>
                        <a:rPr dirty="0" sz="1300" spc="1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3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recommendations.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1495044" y="6475476"/>
            <a:ext cx="10697210" cy="106680"/>
          </a:xfrm>
          <a:custGeom>
            <a:avLst/>
            <a:gdLst/>
            <a:ahLst/>
            <a:cxnLst/>
            <a:rect l="l" t="t" r="r" b="b"/>
            <a:pathLst>
              <a:path w="10697210" h="106679">
                <a:moveTo>
                  <a:pt x="0" y="106680"/>
                </a:moveTo>
                <a:lnTo>
                  <a:pt x="10696955" y="106680"/>
                </a:lnTo>
                <a:lnTo>
                  <a:pt x="10696956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17727" y="6481368"/>
            <a:ext cx="204470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735"/>
              </a:lnSpc>
            </a:pPr>
            <a:r>
              <a:rPr dirty="0" sz="650" spc="10">
                <a:solidFill>
                  <a:srgbClr val="221F1F"/>
                </a:solidFill>
                <a:latin typeface="Calibri"/>
                <a:cs typeface="Calibri"/>
              </a:rPr>
              <a:t>110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51177" y="6474212"/>
            <a:ext cx="1047750" cy="12128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650" spc="10">
                <a:solidFill>
                  <a:srgbClr val="FFFFFF"/>
                </a:solidFill>
                <a:latin typeface="Arial"/>
                <a:cs typeface="Arial"/>
              </a:rPr>
              <a:t>Examination Reform</a:t>
            </a:r>
            <a:r>
              <a:rPr dirty="0" sz="65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5478"/>
            <a:ext cx="10702290" cy="106680"/>
          </a:xfrm>
          <a:custGeom>
            <a:avLst/>
            <a:gdLst/>
            <a:ahLst/>
            <a:cxnLst/>
            <a:rect l="l" t="t" r="r" b="b"/>
            <a:pathLst>
              <a:path w="10702290" h="106679">
                <a:moveTo>
                  <a:pt x="10702163" y="0"/>
                </a:moveTo>
                <a:lnTo>
                  <a:pt x="0" y="0"/>
                </a:lnTo>
                <a:lnTo>
                  <a:pt x="0" y="106461"/>
                </a:lnTo>
                <a:lnTo>
                  <a:pt x="10702163" y="106461"/>
                </a:lnTo>
                <a:lnTo>
                  <a:pt x="10702163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454383" y="6475478"/>
            <a:ext cx="737870" cy="106680"/>
          </a:xfrm>
          <a:custGeom>
            <a:avLst/>
            <a:gdLst/>
            <a:ahLst/>
            <a:cxnLst/>
            <a:rect l="l" t="t" r="r" b="b"/>
            <a:pathLst>
              <a:path w="737870" h="106679">
                <a:moveTo>
                  <a:pt x="0" y="106461"/>
                </a:moveTo>
                <a:lnTo>
                  <a:pt x="737615" y="106461"/>
                </a:lnTo>
                <a:lnTo>
                  <a:pt x="737615" y="0"/>
                </a:lnTo>
                <a:lnTo>
                  <a:pt x="0" y="0"/>
                </a:lnTo>
                <a:lnTo>
                  <a:pt x="0" y="106461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703052" y="6472431"/>
            <a:ext cx="752475" cy="111125"/>
          </a:xfrm>
          <a:prstGeom prst="rect">
            <a:avLst/>
          </a:prstGeom>
          <a:solidFill>
            <a:srgbClr val="F68A1E"/>
          </a:solidFill>
        </p:spPr>
        <p:txBody>
          <a:bodyPr wrap="square" lIns="0" tIns="3810" rIns="0" bIns="0" rtlCol="0" vert="horz">
            <a:spAutoFit/>
          </a:bodyPr>
          <a:lstStyle/>
          <a:p>
            <a:pPr algn="ctr" marL="2540">
              <a:lnSpc>
                <a:spcPct val="100000"/>
              </a:lnSpc>
              <a:spcBef>
                <a:spcPts val="30"/>
              </a:spcBef>
            </a:pPr>
            <a:r>
              <a:rPr dirty="0" sz="650">
                <a:solidFill>
                  <a:srgbClr val="221F1F"/>
                </a:solidFill>
                <a:latin typeface="Calibri"/>
                <a:cs typeface="Calibri"/>
              </a:rPr>
              <a:t>116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1258" y="839850"/>
            <a:ext cx="26765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F68A1E"/>
                </a:solidFill>
                <a:latin typeface="Arial"/>
                <a:cs typeface="Arial"/>
              </a:rPr>
              <a:t>RUBRICS </a:t>
            </a:r>
            <a:r>
              <a:rPr dirty="0" sz="1600" spc="-10" b="1">
                <a:solidFill>
                  <a:srgbClr val="F68A1E"/>
                </a:solidFill>
                <a:latin typeface="Arial"/>
                <a:cs typeface="Arial"/>
              </a:rPr>
              <a:t>FOR </a:t>
            </a:r>
            <a:r>
              <a:rPr dirty="0" sz="1600" spc="-5" b="1">
                <a:solidFill>
                  <a:srgbClr val="F68A1E"/>
                </a:solidFill>
                <a:latin typeface="Arial"/>
                <a:cs typeface="Arial"/>
              </a:rPr>
              <a:t>REVIEW –</a:t>
            </a:r>
            <a:r>
              <a:rPr dirty="0" sz="1600" spc="-90" b="1">
                <a:solidFill>
                  <a:srgbClr val="F68A1E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68A1E"/>
                </a:solidFill>
                <a:latin typeface="Arial"/>
                <a:cs typeface="Arial"/>
              </a:rPr>
              <a:t>III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10819" y="1370964"/>
          <a:ext cx="10757535" cy="35172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8825"/>
                <a:gridCol w="1925955"/>
                <a:gridCol w="699769"/>
                <a:gridCol w="1458595"/>
                <a:gridCol w="1458595"/>
                <a:gridCol w="1517650"/>
                <a:gridCol w="1458595"/>
                <a:gridCol w="1458595"/>
              </a:tblGrid>
              <a:tr h="5298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2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PI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370"/>
                        </a:lnSpc>
                        <a:spcBef>
                          <a:spcPts val="720"/>
                        </a:spcBef>
                      </a:pPr>
                      <a:r>
                        <a:rPr dirty="0" sz="12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Code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PI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Marks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200" spc="-1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Very </a:t>
                      </a:r>
                      <a:r>
                        <a:rPr dirty="0" sz="12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Poor Up</a:t>
                      </a:r>
                      <a:r>
                        <a:rPr dirty="0" sz="1200" spc="-4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ctr" marL="2540">
                        <a:lnSpc>
                          <a:spcPts val="1370"/>
                        </a:lnSpc>
                        <a:spcBef>
                          <a:spcPts val="720"/>
                        </a:spcBef>
                      </a:pPr>
                      <a:r>
                        <a:rPr dirty="0" sz="12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20%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8097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Poor Up to</a:t>
                      </a:r>
                      <a:r>
                        <a:rPr dirty="0" sz="1200" spc="-3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40%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6034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200" spc="-2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Average </a:t>
                      </a:r>
                      <a:r>
                        <a:rPr dirty="0" sz="12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Up</a:t>
                      </a:r>
                      <a:r>
                        <a:rPr dirty="0" sz="1200" spc="4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ctr" marL="2540">
                        <a:lnSpc>
                          <a:spcPts val="1370"/>
                        </a:lnSpc>
                        <a:spcBef>
                          <a:spcPts val="720"/>
                        </a:spcBef>
                      </a:pPr>
                      <a:r>
                        <a:rPr dirty="0" sz="12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60%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604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2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Good Up</a:t>
                      </a:r>
                      <a:r>
                        <a:rPr dirty="0" sz="1200" spc="-2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ctr" marL="3810">
                        <a:lnSpc>
                          <a:spcPts val="1370"/>
                        </a:lnSpc>
                        <a:spcBef>
                          <a:spcPts val="720"/>
                        </a:spcBef>
                      </a:pPr>
                      <a:r>
                        <a:rPr dirty="0" sz="12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80%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6034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200" spc="-1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Very </a:t>
                      </a:r>
                      <a:r>
                        <a:rPr dirty="0" sz="12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good </a:t>
                      </a:r>
                      <a:r>
                        <a:rPr dirty="0" sz="120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Up</a:t>
                      </a:r>
                      <a:r>
                        <a:rPr dirty="0" sz="1200" spc="-30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ctr" marL="3810">
                        <a:lnSpc>
                          <a:spcPts val="1370"/>
                        </a:lnSpc>
                        <a:spcBef>
                          <a:spcPts val="720"/>
                        </a:spcBef>
                      </a:pPr>
                      <a:r>
                        <a:rPr dirty="0" sz="1200" spc="-5" b="1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100%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8A1E"/>
                    </a:solidFill>
                  </a:tcPr>
                </a:tc>
              </a:tr>
              <a:tr h="13508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10.2.2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667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123825">
                        <a:lnSpc>
                          <a:spcPts val="2160"/>
                        </a:lnSpc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Deliver effective oral  presentations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technical  and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non- technical 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audiences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200" spc="-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03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667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 marR="242570">
                        <a:lnSpc>
                          <a:spcPts val="2160"/>
                        </a:lnSpc>
                      </a:pP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Could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not deliver  effective  presentations.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 marR="234950">
                        <a:lnSpc>
                          <a:spcPts val="2160"/>
                        </a:lnSpc>
                      </a:pP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Could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not deliver  presentation,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but 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presentation </a:t>
                      </a:r>
                      <a:r>
                        <a:rPr dirty="0" sz="1200" spc="-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was 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prepared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  attempted.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 marR="95885">
                        <a:lnSpc>
                          <a:spcPts val="2160"/>
                        </a:lnSpc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Able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deliver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fair 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presentation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but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not  able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answer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 the</a:t>
                      </a:r>
                      <a:r>
                        <a:rPr dirty="0" sz="1200" spc="3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audiences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 marR="182880">
                        <a:lnSpc>
                          <a:spcPts val="2160"/>
                        </a:lnSpc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Deliver effective  presentations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but 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able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answer  partially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the 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audience</a:t>
                      </a:r>
                      <a:r>
                        <a:rPr dirty="0" sz="1200" spc="24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queries.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 marR="199390">
                        <a:lnSpc>
                          <a:spcPts val="2160"/>
                        </a:lnSpc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Deliver effective  presentation and  able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answer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all 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queries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the 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audience.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  <a:tr h="16250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9.3.1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667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25400" marR="78740">
                        <a:lnSpc>
                          <a:spcPts val="2160"/>
                        </a:lnSpc>
                      </a:pP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Present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results as a</a:t>
                      </a:r>
                      <a:r>
                        <a:rPr dirty="0" sz="1200" spc="26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team, 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smooth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integration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of 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contributions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from</a:t>
                      </a:r>
                      <a:r>
                        <a:rPr dirty="0" sz="1200" spc="-5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all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2540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individual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efforts – GA +</a:t>
                      </a:r>
                      <a:r>
                        <a:rPr dirty="0" sz="1200" spc="-16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03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6675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034" marR="189230">
                        <a:lnSpc>
                          <a:spcPts val="2160"/>
                        </a:lnSpc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No Contribution 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from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 individual 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a</a:t>
                      </a:r>
                      <a:r>
                        <a:rPr dirty="0" sz="1200" spc="31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team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 marR="138430">
                        <a:lnSpc>
                          <a:spcPts val="2160"/>
                        </a:lnSpc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Contributions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from 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 individual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 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team is</a:t>
                      </a:r>
                      <a:r>
                        <a:rPr dirty="0" sz="1200" spc="-4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minimal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 marR="196850">
                        <a:lnSpc>
                          <a:spcPts val="2160"/>
                        </a:lnSpc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Contributions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from 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 individual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 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team is</a:t>
                      </a:r>
                      <a:r>
                        <a:rPr dirty="0" sz="1200" spc="-6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moderate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marL="26670" marR="112395">
                        <a:lnSpc>
                          <a:spcPts val="2160"/>
                        </a:lnSpc>
                      </a:pP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contribution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from 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 individual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 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team is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good</a:t>
                      </a:r>
                      <a:r>
                        <a:rPr dirty="0" sz="1200" spc="254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but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26670" marR="108585">
                        <a:lnSpc>
                          <a:spcPts val="2160"/>
                        </a:lnSpc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not well groomed</a:t>
                      </a:r>
                      <a:r>
                        <a:rPr dirty="0" sz="1200" spc="-9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in 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team.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26670" marR="201930" indent="12065">
                        <a:lnSpc>
                          <a:spcPts val="2160"/>
                        </a:lnSpc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Contribution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from 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 individual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 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team is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good</a:t>
                      </a:r>
                      <a:r>
                        <a:rPr dirty="0" sz="1200" spc="22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and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26670" marR="367030">
                        <a:lnSpc>
                          <a:spcPts val="2160"/>
                        </a:lnSpc>
                      </a:pP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results in an  integrated</a:t>
                      </a:r>
                      <a:r>
                        <a:rPr dirty="0" sz="1200" spc="-8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team  </a:t>
                      </a:r>
                      <a:r>
                        <a:rPr dirty="0" sz="1200" spc="-5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presentation.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F68A1E"/>
                      </a:solidFill>
                      <a:prstDash val="solid"/>
                    </a:lnL>
                    <a:lnR w="9525">
                      <a:solidFill>
                        <a:srgbClr val="F68A1E"/>
                      </a:solidFill>
                      <a:prstDash val="solid"/>
                    </a:lnR>
                    <a:lnT w="9525">
                      <a:solidFill>
                        <a:srgbClr val="F68A1E"/>
                      </a:solidFill>
                      <a:prstDash val="solid"/>
                    </a:lnT>
                    <a:lnB w="9525">
                      <a:solidFill>
                        <a:srgbClr val="F68A1E"/>
                      </a:solidFill>
                      <a:prstDash val="solid"/>
                    </a:lnB>
                    <a:solidFill>
                      <a:srgbClr val="FDD7B3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0274300" y="6469786"/>
            <a:ext cx="381000" cy="1282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650" spc="5">
                <a:solidFill>
                  <a:srgbClr val="FFFFFF"/>
                </a:solidFill>
                <a:latin typeface="Arial"/>
                <a:cs typeface="Arial"/>
              </a:rPr>
              <a:t>Appendix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1984" y="336041"/>
            <a:ext cx="16960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GA – </a:t>
            </a: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Group</a:t>
            </a:r>
            <a:r>
              <a:rPr dirty="0" sz="1200" spc="-21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Assessment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05810" y="336041"/>
            <a:ext cx="18376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IA – </a:t>
            </a: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Individual</a:t>
            </a:r>
            <a:r>
              <a:rPr dirty="0" sz="1200" spc="-21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Assessment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1984" y="6073241"/>
            <a:ext cx="16960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GA – </a:t>
            </a: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Group</a:t>
            </a:r>
            <a:r>
              <a:rPr dirty="0" sz="1200" spc="-21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Assessment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38373" y="6073241"/>
            <a:ext cx="18376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IA – </a:t>
            </a:r>
            <a:r>
              <a:rPr dirty="0" sz="1200" spc="-5">
                <a:solidFill>
                  <a:srgbClr val="221F1F"/>
                </a:solidFill>
                <a:latin typeface="Arial"/>
                <a:cs typeface="Arial"/>
              </a:rPr>
              <a:t>Individual</a:t>
            </a:r>
            <a:r>
              <a:rPr dirty="0" sz="1200" spc="-215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21F1F"/>
                </a:solidFill>
                <a:latin typeface="Arial"/>
                <a:cs typeface="Arial"/>
              </a:rPr>
              <a:t>Assessment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1426" y="394792"/>
            <a:ext cx="5348605" cy="70612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4450" spc="5">
                <a:solidFill>
                  <a:srgbClr val="001F5E"/>
                </a:solidFill>
              </a:rPr>
              <a:t>Model </a:t>
            </a:r>
            <a:r>
              <a:rPr dirty="0" sz="4450" spc="-5">
                <a:solidFill>
                  <a:srgbClr val="001F5E"/>
                </a:solidFill>
              </a:rPr>
              <a:t>Question</a:t>
            </a:r>
            <a:r>
              <a:rPr dirty="0" sz="4450" spc="-25">
                <a:solidFill>
                  <a:srgbClr val="001F5E"/>
                </a:solidFill>
              </a:rPr>
              <a:t> </a:t>
            </a:r>
            <a:r>
              <a:rPr dirty="0" sz="4450" spc="-30">
                <a:solidFill>
                  <a:srgbClr val="001F5E"/>
                </a:solidFill>
              </a:rPr>
              <a:t>Papers</a:t>
            </a:r>
            <a:endParaRPr sz="4450"/>
          </a:p>
        </p:txBody>
      </p:sp>
      <p:sp>
        <p:nvSpPr>
          <p:cNvPr id="3" name="object 3"/>
          <p:cNvSpPr txBox="1"/>
          <p:nvPr/>
        </p:nvSpPr>
        <p:spPr>
          <a:xfrm>
            <a:off x="4060697" y="1338452"/>
            <a:ext cx="356997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001F5E"/>
                </a:solidFill>
                <a:latin typeface="Arial"/>
                <a:cs typeface="Arial"/>
              </a:rPr>
              <a:t>For Undergraduate</a:t>
            </a:r>
            <a:r>
              <a:rPr dirty="0" sz="2000" spc="-90" b="1">
                <a:solidFill>
                  <a:srgbClr val="001F5E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1F5E"/>
                </a:solidFill>
                <a:latin typeface="Arial"/>
                <a:cs typeface="Arial"/>
              </a:rPr>
              <a:t>Programs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24888" y="5428691"/>
            <a:ext cx="8545830" cy="99758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dirty="0" sz="3450" spc="5" b="1">
                <a:solidFill>
                  <a:srgbClr val="001F5E"/>
                </a:solidFill>
                <a:latin typeface="Arial"/>
                <a:cs typeface="Arial"/>
              </a:rPr>
              <a:t>All India </a:t>
            </a:r>
            <a:r>
              <a:rPr dirty="0" sz="3450" spc="10" b="1">
                <a:solidFill>
                  <a:srgbClr val="001F5E"/>
                </a:solidFill>
                <a:latin typeface="Arial"/>
                <a:cs typeface="Arial"/>
              </a:rPr>
              <a:t>Council </a:t>
            </a:r>
            <a:r>
              <a:rPr dirty="0" sz="3450" spc="5" b="1">
                <a:solidFill>
                  <a:srgbClr val="001F5E"/>
                </a:solidFill>
                <a:latin typeface="Arial"/>
                <a:cs typeface="Arial"/>
              </a:rPr>
              <a:t>for </a:t>
            </a:r>
            <a:r>
              <a:rPr dirty="0" sz="3450" spc="-20" b="1">
                <a:solidFill>
                  <a:srgbClr val="001F5E"/>
                </a:solidFill>
                <a:latin typeface="Arial"/>
                <a:cs typeface="Arial"/>
              </a:rPr>
              <a:t>Technical</a:t>
            </a:r>
            <a:r>
              <a:rPr dirty="0" sz="3450" spc="-185" b="1">
                <a:solidFill>
                  <a:srgbClr val="001F5E"/>
                </a:solidFill>
                <a:latin typeface="Arial"/>
                <a:cs typeface="Arial"/>
              </a:rPr>
              <a:t> </a:t>
            </a:r>
            <a:r>
              <a:rPr dirty="0" sz="3450" spc="10" b="1">
                <a:solidFill>
                  <a:srgbClr val="001F5E"/>
                </a:solidFill>
                <a:latin typeface="Arial"/>
                <a:cs typeface="Arial"/>
              </a:rPr>
              <a:t>Education</a:t>
            </a:r>
            <a:endParaRPr sz="3450">
              <a:latin typeface="Arial"/>
              <a:cs typeface="Arial"/>
            </a:endParaRPr>
          </a:p>
          <a:p>
            <a:pPr marL="48895">
              <a:lnSpc>
                <a:spcPct val="100000"/>
              </a:lnSpc>
              <a:spcBef>
                <a:spcPts val="240"/>
              </a:spcBef>
            </a:pPr>
            <a:r>
              <a:rPr dirty="0" sz="2450" spc="10" b="1">
                <a:solidFill>
                  <a:srgbClr val="001F5E"/>
                </a:solidFill>
                <a:latin typeface="Arial"/>
                <a:cs typeface="Arial"/>
              </a:rPr>
              <a:t>Nelson Mandela Marg, </a:t>
            </a:r>
            <a:r>
              <a:rPr dirty="0" sz="2450" spc="-15" b="1">
                <a:solidFill>
                  <a:srgbClr val="001F5E"/>
                </a:solidFill>
                <a:latin typeface="Arial"/>
                <a:cs typeface="Arial"/>
              </a:rPr>
              <a:t>Vasant </a:t>
            </a:r>
            <a:r>
              <a:rPr dirty="0" sz="2450" spc="10" b="1">
                <a:solidFill>
                  <a:srgbClr val="001F5E"/>
                </a:solidFill>
                <a:latin typeface="Arial"/>
                <a:cs typeface="Arial"/>
              </a:rPr>
              <a:t>Kunj, </a:t>
            </a:r>
            <a:r>
              <a:rPr dirty="0" sz="2450" spc="15" b="1">
                <a:solidFill>
                  <a:srgbClr val="001F5E"/>
                </a:solidFill>
                <a:latin typeface="Arial"/>
                <a:cs typeface="Arial"/>
              </a:rPr>
              <a:t>New </a:t>
            </a:r>
            <a:r>
              <a:rPr dirty="0" sz="2450" spc="10" b="1">
                <a:solidFill>
                  <a:srgbClr val="001F5E"/>
                </a:solidFill>
                <a:latin typeface="Arial"/>
                <a:cs typeface="Arial"/>
              </a:rPr>
              <a:t>Delhi-</a:t>
            </a:r>
            <a:r>
              <a:rPr dirty="0" sz="2450" spc="-30" b="1">
                <a:solidFill>
                  <a:srgbClr val="001F5E"/>
                </a:solidFill>
                <a:latin typeface="Arial"/>
                <a:cs typeface="Arial"/>
              </a:rPr>
              <a:t> </a:t>
            </a:r>
            <a:r>
              <a:rPr dirty="0" sz="2450" spc="-10" b="1">
                <a:solidFill>
                  <a:srgbClr val="001F5E"/>
                </a:solidFill>
                <a:latin typeface="Arial"/>
                <a:cs typeface="Arial"/>
              </a:rPr>
              <a:t>110070</a:t>
            </a:r>
            <a:endParaRPr sz="24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231891" y="4012691"/>
            <a:ext cx="1304543" cy="1304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73677" y="560577"/>
            <a:ext cx="3648710" cy="167957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4400"/>
              <a:t>Model</a:t>
            </a:r>
            <a:r>
              <a:rPr dirty="0" sz="4400" spc="-60"/>
              <a:t> </a:t>
            </a:r>
            <a:r>
              <a:rPr dirty="0" sz="4400" spc="-10"/>
              <a:t>Question  </a:t>
            </a:r>
            <a:r>
              <a:rPr dirty="0" sz="4400" spc="-30"/>
              <a:t>Papers</a:t>
            </a:r>
            <a:endParaRPr sz="4400"/>
          </a:p>
          <a:p>
            <a:pPr algn="ctr">
              <a:lnSpc>
                <a:spcPct val="100000"/>
              </a:lnSpc>
              <a:spcBef>
                <a:spcPts val="409"/>
              </a:spcBef>
            </a:pPr>
            <a:r>
              <a:rPr dirty="0" sz="1700"/>
              <a:t>For </a:t>
            </a:r>
            <a:r>
              <a:rPr dirty="0" sz="1700" spc="5"/>
              <a:t>Undergraduate </a:t>
            </a:r>
            <a:r>
              <a:rPr dirty="0" sz="1700"/>
              <a:t>Programs</a:t>
            </a:r>
            <a:endParaRPr sz="1700"/>
          </a:p>
        </p:txBody>
      </p:sp>
      <p:sp>
        <p:nvSpPr>
          <p:cNvPr id="3" name="object 3"/>
          <p:cNvSpPr txBox="1"/>
          <p:nvPr/>
        </p:nvSpPr>
        <p:spPr>
          <a:xfrm>
            <a:off x="1614042" y="2113914"/>
            <a:ext cx="1327785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5" b="1">
                <a:solidFill>
                  <a:srgbClr val="001F5F"/>
                </a:solidFill>
                <a:latin typeface="Arial"/>
                <a:cs typeface="Arial"/>
              </a:rPr>
              <a:t>Programs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493757" y="2113914"/>
            <a:ext cx="1221105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5" b="1">
                <a:solidFill>
                  <a:srgbClr val="001F5F"/>
                </a:solidFill>
                <a:latin typeface="Arial"/>
                <a:cs typeface="Arial"/>
              </a:rPr>
              <a:t>Page</a:t>
            </a:r>
            <a:r>
              <a:rPr dirty="0" sz="2200" spc="-6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200" spc="-5" b="1">
                <a:solidFill>
                  <a:srgbClr val="001F5F"/>
                </a:solidFill>
                <a:latin typeface="Arial"/>
                <a:cs typeface="Arial"/>
              </a:rPr>
              <a:t>No.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50873" y="2780792"/>
            <a:ext cx="221805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Arial"/>
                <a:cs typeface="Arial"/>
              </a:rPr>
              <a:t>1. Civil</a:t>
            </a:r>
            <a:r>
              <a:rPr dirty="0" sz="2000" spc="-7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Engineering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493757" y="2773172"/>
            <a:ext cx="121920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Arial"/>
                <a:cs typeface="Arial"/>
              </a:rPr>
              <a:t>CE1</a:t>
            </a:r>
            <a:r>
              <a:rPr dirty="0" sz="2000">
                <a:latin typeface="Arial"/>
                <a:cs typeface="Arial"/>
              </a:rPr>
              <a:t>-</a:t>
            </a:r>
            <a:r>
              <a:rPr dirty="0" sz="2000" spc="5">
                <a:latin typeface="Arial"/>
                <a:cs typeface="Arial"/>
              </a:rPr>
              <a:t>C</a:t>
            </a:r>
            <a:r>
              <a:rPr dirty="0" sz="2000" spc="-10">
                <a:latin typeface="Arial"/>
                <a:cs typeface="Arial"/>
              </a:rPr>
              <a:t>E</a:t>
            </a:r>
            <a:r>
              <a:rPr dirty="0" sz="2000">
                <a:latin typeface="Calibri"/>
                <a:cs typeface="Calibri"/>
              </a:rPr>
              <a:t>28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50873" y="3398011"/>
            <a:ext cx="431736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Arial"/>
                <a:cs typeface="Arial"/>
              </a:rPr>
              <a:t>2. Computer Science and</a:t>
            </a:r>
            <a:r>
              <a:rPr dirty="0" sz="2000" spc="-1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Engineering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493757" y="3390391"/>
            <a:ext cx="155765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Arial"/>
                <a:cs typeface="Arial"/>
              </a:rPr>
              <a:t>CSE</a:t>
            </a:r>
            <a:r>
              <a:rPr dirty="0" sz="2000" spc="-5">
                <a:latin typeface="Arial"/>
                <a:cs typeface="Arial"/>
              </a:rPr>
              <a:t>1</a:t>
            </a:r>
            <a:r>
              <a:rPr dirty="0" sz="2000">
                <a:latin typeface="Arial"/>
                <a:cs typeface="Arial"/>
              </a:rPr>
              <a:t>-CS</a:t>
            </a:r>
            <a:r>
              <a:rPr dirty="0" sz="2000" spc="-5">
                <a:latin typeface="Arial"/>
                <a:cs typeface="Arial"/>
              </a:rPr>
              <a:t>E</a:t>
            </a:r>
            <a:r>
              <a:rPr dirty="0" sz="2000">
                <a:latin typeface="Calibri"/>
                <a:cs typeface="Calibri"/>
              </a:rPr>
              <a:t>57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0873" y="4011295"/>
            <a:ext cx="457327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Arial"/>
                <a:cs typeface="Arial"/>
              </a:rPr>
              <a:t>3. Electrical and Electronics</a:t>
            </a:r>
            <a:r>
              <a:rPr dirty="0" sz="2000" spc="-10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Engineering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487916" y="4003675"/>
            <a:ext cx="152654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Arial"/>
                <a:cs typeface="Arial"/>
              </a:rPr>
              <a:t>EEE1-EEE</a:t>
            </a:r>
            <a:r>
              <a:rPr dirty="0" sz="2000" spc="-5">
                <a:latin typeface="Calibri"/>
                <a:cs typeface="Calibri"/>
              </a:rPr>
              <a:t>44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0873" y="4628769"/>
            <a:ext cx="530606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Arial"/>
                <a:cs typeface="Arial"/>
              </a:rPr>
              <a:t>4. Electronics and Communication</a:t>
            </a:r>
            <a:r>
              <a:rPr dirty="0" sz="2000" spc="-1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Engineering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485121" y="4621148"/>
            <a:ext cx="155702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Arial"/>
                <a:cs typeface="Arial"/>
              </a:rPr>
              <a:t>ECE</a:t>
            </a:r>
            <a:r>
              <a:rPr dirty="0" sz="2000" spc="-5">
                <a:latin typeface="Arial"/>
                <a:cs typeface="Arial"/>
              </a:rPr>
              <a:t>1</a:t>
            </a:r>
            <a:r>
              <a:rPr dirty="0" sz="2000">
                <a:latin typeface="Arial"/>
                <a:cs typeface="Arial"/>
              </a:rPr>
              <a:t>-EC</a:t>
            </a:r>
            <a:r>
              <a:rPr dirty="0" sz="2000" spc="-5">
                <a:latin typeface="Arial"/>
                <a:cs typeface="Arial"/>
              </a:rPr>
              <a:t>E</a:t>
            </a:r>
            <a:r>
              <a:rPr dirty="0" sz="2000">
                <a:latin typeface="Calibri"/>
                <a:cs typeface="Calibri"/>
              </a:rPr>
              <a:t>61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50873" y="5242052"/>
            <a:ext cx="302069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Arial"/>
                <a:cs typeface="Arial"/>
              </a:rPr>
              <a:t>5. Mechanical</a:t>
            </a:r>
            <a:r>
              <a:rPr dirty="0" sz="2000" spc="-10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Engineering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493757" y="5234432"/>
            <a:ext cx="127381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Arial"/>
                <a:cs typeface="Arial"/>
              </a:rPr>
              <a:t>ME</a:t>
            </a:r>
            <a:r>
              <a:rPr dirty="0" sz="2000" spc="-5">
                <a:latin typeface="Arial"/>
                <a:cs typeface="Arial"/>
              </a:rPr>
              <a:t>1</a:t>
            </a:r>
            <a:r>
              <a:rPr dirty="0" sz="2000">
                <a:latin typeface="Arial"/>
                <a:cs typeface="Arial"/>
              </a:rPr>
              <a:t>-M</a:t>
            </a:r>
            <a:r>
              <a:rPr dirty="0" sz="2000" spc="-10">
                <a:latin typeface="Arial"/>
                <a:cs typeface="Arial"/>
              </a:rPr>
              <a:t>E</a:t>
            </a:r>
            <a:r>
              <a:rPr dirty="0" sz="2000">
                <a:latin typeface="Calibri"/>
                <a:cs typeface="Calibri"/>
              </a:rPr>
              <a:t>55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54422" y="6650228"/>
            <a:ext cx="2446020" cy="188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050">
                <a:latin typeface="Arial"/>
                <a:cs typeface="Arial"/>
              </a:rPr>
              <a:t>All India Council </a:t>
            </a:r>
            <a:r>
              <a:rPr dirty="0" sz="1050" spc="5">
                <a:latin typeface="Arial"/>
                <a:cs typeface="Arial"/>
              </a:rPr>
              <a:t>for </a:t>
            </a:r>
            <a:r>
              <a:rPr dirty="0" sz="1050">
                <a:latin typeface="Arial"/>
                <a:cs typeface="Arial"/>
              </a:rPr>
              <a:t>Technical</a:t>
            </a:r>
            <a:r>
              <a:rPr dirty="0" sz="1050" spc="5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Education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51708" y="540020"/>
            <a:ext cx="5501640" cy="2208530"/>
          </a:xfrm>
          <a:prstGeom prst="rect"/>
        </p:spPr>
        <p:txBody>
          <a:bodyPr wrap="square" lIns="0" tIns="24892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960"/>
              </a:spcBef>
            </a:pPr>
            <a:r>
              <a:rPr dirty="0" sz="4100" spc="5" b="1">
                <a:solidFill>
                  <a:srgbClr val="001F5F"/>
                </a:solidFill>
                <a:latin typeface="Century Gothic"/>
                <a:cs typeface="Century Gothic"/>
              </a:rPr>
              <a:t>Civil</a:t>
            </a:r>
            <a:r>
              <a:rPr dirty="0" sz="4100" spc="-5" b="1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4100" spc="5" b="1">
                <a:solidFill>
                  <a:srgbClr val="001F5F"/>
                </a:solidFill>
                <a:latin typeface="Century Gothic"/>
                <a:cs typeface="Century Gothic"/>
              </a:rPr>
              <a:t>Engineering</a:t>
            </a:r>
            <a:endParaRPr sz="4100">
              <a:latin typeface="Century Gothic"/>
              <a:cs typeface="Century Gothic"/>
            </a:endParaRPr>
          </a:p>
          <a:p>
            <a:pPr marL="12700" marR="5080" indent="455295">
              <a:lnSpc>
                <a:spcPct val="133700"/>
              </a:lnSpc>
              <a:spcBef>
                <a:spcPts val="135"/>
              </a:spcBef>
            </a:pPr>
            <a:r>
              <a:rPr dirty="0" sz="3200" b="1">
                <a:solidFill>
                  <a:srgbClr val="C00000"/>
                </a:solidFill>
                <a:latin typeface="Century Gothic"/>
                <a:cs typeface="Century Gothic"/>
              </a:rPr>
              <a:t>Model Question </a:t>
            </a:r>
            <a:r>
              <a:rPr dirty="0" sz="3200" spc="-5" b="1">
                <a:solidFill>
                  <a:srgbClr val="C00000"/>
                </a:solidFill>
                <a:latin typeface="Century Gothic"/>
                <a:cs typeface="Century Gothic"/>
              </a:rPr>
              <a:t>Papers  </a:t>
            </a:r>
            <a:r>
              <a:rPr dirty="0" sz="3200" b="1">
                <a:solidFill>
                  <a:srgbClr val="001F5F"/>
                </a:solidFill>
                <a:latin typeface="Century Gothic"/>
                <a:cs typeface="Century Gothic"/>
              </a:rPr>
              <a:t>For </a:t>
            </a:r>
            <a:r>
              <a:rPr dirty="0" sz="3200" spc="-5" b="1">
                <a:solidFill>
                  <a:srgbClr val="001F5F"/>
                </a:solidFill>
                <a:latin typeface="Century Gothic"/>
                <a:cs typeface="Century Gothic"/>
              </a:rPr>
              <a:t>Undergraduate</a:t>
            </a:r>
            <a:r>
              <a:rPr dirty="0" sz="3200" spc="-45" b="1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3200" spc="-5" b="1">
                <a:solidFill>
                  <a:srgbClr val="001F5F"/>
                </a:solidFill>
                <a:latin typeface="Century Gothic"/>
                <a:cs typeface="Century Gothic"/>
              </a:rPr>
              <a:t>Program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0580" y="4129811"/>
            <a:ext cx="8872855" cy="22205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 indent="-1270">
              <a:lnSpc>
                <a:spcPct val="150100"/>
              </a:lnSpc>
              <a:spcBef>
                <a:spcPts val="95"/>
              </a:spcBef>
            </a:pPr>
            <a:r>
              <a:rPr dirty="0" sz="1450" b="1">
                <a:solidFill>
                  <a:srgbClr val="001F5F"/>
                </a:solidFill>
                <a:latin typeface="Times New Roman"/>
                <a:cs typeface="Times New Roman"/>
              </a:rPr>
              <a:t>T</a:t>
            </a:r>
            <a:r>
              <a:rPr dirty="0" sz="1600" b="1">
                <a:solidFill>
                  <a:srgbClr val="001F5F"/>
                </a:solidFill>
                <a:latin typeface="Times New Roman"/>
                <a:cs typeface="Times New Roman"/>
              </a:rPr>
              <a:t>he </a:t>
            </a:r>
            <a:r>
              <a:rPr dirty="0" sz="1600" spc="-10" b="1">
                <a:solidFill>
                  <a:srgbClr val="001F5F"/>
                </a:solidFill>
                <a:latin typeface="Times New Roman"/>
                <a:cs typeface="Times New Roman"/>
              </a:rPr>
              <a:t>model </a:t>
            </a:r>
            <a:r>
              <a:rPr dirty="0" sz="1600" spc="-5" b="1">
                <a:solidFill>
                  <a:srgbClr val="001F5F"/>
                </a:solidFill>
                <a:latin typeface="Times New Roman"/>
                <a:cs typeface="Times New Roman"/>
              </a:rPr>
              <a:t>question papers </a:t>
            </a:r>
            <a:r>
              <a:rPr dirty="0" sz="1600" spc="-15" b="1">
                <a:solidFill>
                  <a:srgbClr val="001F5F"/>
                </a:solidFill>
                <a:latin typeface="Times New Roman"/>
                <a:cs typeface="Times New Roman"/>
              </a:rPr>
              <a:t>are </a:t>
            </a:r>
            <a:r>
              <a:rPr dirty="0" sz="1600" spc="-5" b="1">
                <a:solidFill>
                  <a:srgbClr val="001F5F"/>
                </a:solidFill>
                <a:latin typeface="Times New Roman"/>
                <a:cs typeface="Times New Roman"/>
              </a:rPr>
              <a:t>suggestive blueprints. The </a:t>
            </a:r>
            <a:r>
              <a:rPr dirty="0" sz="1600" spc="-10" b="1">
                <a:solidFill>
                  <a:srgbClr val="001F5F"/>
                </a:solidFill>
                <a:latin typeface="Times New Roman"/>
                <a:cs typeface="Times New Roman"/>
              </a:rPr>
              <a:t>primary </a:t>
            </a:r>
            <a:r>
              <a:rPr dirty="0" sz="1600" spc="-5" b="1">
                <a:solidFill>
                  <a:srgbClr val="001F5F"/>
                </a:solidFill>
                <a:latin typeface="Times New Roman"/>
                <a:cs typeface="Times New Roman"/>
              </a:rPr>
              <a:t>aim of these question papers is to  bring clarity about the </a:t>
            </a:r>
            <a:r>
              <a:rPr dirty="0" sz="1600" spc="-10" b="1">
                <a:solidFill>
                  <a:srgbClr val="001F5F"/>
                </a:solidFill>
                <a:latin typeface="Times New Roman"/>
                <a:cs typeface="Times New Roman"/>
              </a:rPr>
              <a:t>process </a:t>
            </a:r>
            <a:r>
              <a:rPr dirty="0" sz="1600" spc="-5" b="1">
                <a:solidFill>
                  <a:srgbClr val="001F5F"/>
                </a:solidFill>
                <a:latin typeface="Times New Roman"/>
                <a:cs typeface="Times New Roman"/>
              </a:rPr>
              <a:t>of connecting questions to </a:t>
            </a:r>
            <a:r>
              <a:rPr dirty="0" sz="1600" spc="-10" b="1">
                <a:solidFill>
                  <a:srgbClr val="001F5F"/>
                </a:solidFill>
                <a:latin typeface="Times New Roman"/>
                <a:cs typeface="Times New Roman"/>
              </a:rPr>
              <a:t>performance </a:t>
            </a:r>
            <a:r>
              <a:rPr dirty="0" sz="1600" spc="-5" b="1">
                <a:solidFill>
                  <a:srgbClr val="001F5F"/>
                </a:solidFill>
                <a:latin typeface="Times New Roman"/>
                <a:cs typeface="Times New Roman"/>
              </a:rPr>
              <a:t>indicators and hence to course  </a:t>
            </a:r>
            <a:r>
              <a:rPr dirty="0" sz="1600" spc="-10" b="1">
                <a:solidFill>
                  <a:srgbClr val="001F5F"/>
                </a:solidFill>
                <a:latin typeface="Times New Roman"/>
                <a:cs typeface="Times New Roman"/>
              </a:rPr>
              <a:t>outcomes. </a:t>
            </a:r>
            <a:r>
              <a:rPr dirty="0" sz="1600" spc="-25" b="1">
                <a:solidFill>
                  <a:srgbClr val="001F5F"/>
                </a:solidFill>
                <a:latin typeface="Times New Roman"/>
                <a:cs typeface="Times New Roman"/>
              </a:rPr>
              <a:t>Further, </a:t>
            </a:r>
            <a:r>
              <a:rPr dirty="0" sz="1600" spc="-5" b="1">
                <a:solidFill>
                  <a:srgbClr val="001F5F"/>
                </a:solidFill>
                <a:latin typeface="Times New Roman"/>
                <a:cs typeface="Times New Roman"/>
              </a:rPr>
              <a:t>these </a:t>
            </a:r>
            <a:r>
              <a:rPr dirty="0" sz="1600" spc="-10" b="1">
                <a:solidFill>
                  <a:srgbClr val="001F5F"/>
                </a:solidFill>
                <a:latin typeface="Times New Roman"/>
                <a:cs typeface="Times New Roman"/>
              </a:rPr>
              <a:t>question papers demonstrate </a:t>
            </a:r>
            <a:r>
              <a:rPr dirty="0" sz="1600" spc="-5" b="1">
                <a:solidFill>
                  <a:srgbClr val="001F5F"/>
                </a:solidFill>
                <a:latin typeface="Times New Roman"/>
                <a:cs typeface="Times New Roman"/>
              </a:rPr>
              <a:t>how </a:t>
            </a:r>
            <a:r>
              <a:rPr dirty="0" sz="1600" spc="-20" b="1">
                <a:solidFill>
                  <a:srgbClr val="001F5F"/>
                </a:solidFill>
                <a:latin typeface="Times New Roman"/>
                <a:cs typeface="Times New Roman"/>
              </a:rPr>
              <a:t>bloom’s </a:t>
            </a:r>
            <a:r>
              <a:rPr dirty="0" sz="1600" spc="-10" b="1">
                <a:solidFill>
                  <a:srgbClr val="001F5F"/>
                </a:solidFill>
                <a:latin typeface="Times New Roman"/>
                <a:cs typeface="Times New Roman"/>
              </a:rPr>
              <a:t>taxonomy </a:t>
            </a:r>
            <a:r>
              <a:rPr dirty="0" sz="1600" spc="-5" b="1">
                <a:solidFill>
                  <a:srgbClr val="001F5F"/>
                </a:solidFill>
                <a:latin typeface="Times New Roman"/>
                <a:cs typeface="Times New Roman"/>
              </a:rPr>
              <a:t>can be </a:t>
            </a:r>
            <a:r>
              <a:rPr dirty="0" sz="1600" spc="-10" b="1">
                <a:solidFill>
                  <a:srgbClr val="001F5F"/>
                </a:solidFill>
                <a:latin typeface="Times New Roman"/>
                <a:cs typeface="Times New Roman"/>
              </a:rPr>
              <a:t>used </a:t>
            </a:r>
            <a:r>
              <a:rPr dirty="0" sz="1600" spc="-5" b="1">
                <a:solidFill>
                  <a:srgbClr val="001F5F"/>
                </a:solidFill>
                <a:latin typeface="Times New Roman"/>
                <a:cs typeface="Times New Roman"/>
              </a:rPr>
              <a:t>to  understand the quality of question papers and their effectiveness in assessing higher order</a:t>
            </a:r>
            <a:r>
              <a:rPr dirty="0" sz="1600" spc="260" b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Times New Roman"/>
                <a:cs typeface="Times New Roman"/>
              </a:rPr>
              <a:t>abilities.</a:t>
            </a:r>
            <a:endParaRPr sz="1600">
              <a:latin typeface="Times New Roman"/>
              <a:cs typeface="Times New Roman"/>
            </a:endParaRPr>
          </a:p>
          <a:p>
            <a:pPr algn="ctr" marL="86995" marR="73660">
              <a:lnSpc>
                <a:spcPct val="150000"/>
              </a:lnSpc>
            </a:pPr>
            <a:r>
              <a:rPr dirty="0" sz="1600" spc="-5" b="1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dirty="0" sz="1600" spc="-10" b="1">
                <a:solidFill>
                  <a:srgbClr val="001F5F"/>
                </a:solidFill>
                <a:latin typeface="Times New Roman"/>
                <a:cs typeface="Times New Roman"/>
              </a:rPr>
              <a:t>structure </a:t>
            </a:r>
            <a:r>
              <a:rPr dirty="0" sz="1600" spc="-5" b="1">
                <a:solidFill>
                  <a:srgbClr val="001F5F"/>
                </a:solidFill>
                <a:latin typeface="Times New Roman"/>
                <a:cs typeface="Times New Roman"/>
              </a:rPr>
              <a:t>of question papers, </a:t>
            </a:r>
            <a:r>
              <a:rPr dirty="0" sz="1600" spc="-10" b="1">
                <a:solidFill>
                  <a:srgbClr val="001F5F"/>
                </a:solidFill>
                <a:latin typeface="Times New Roman"/>
                <a:cs typeface="Times New Roman"/>
              </a:rPr>
              <a:t>number </a:t>
            </a:r>
            <a:r>
              <a:rPr dirty="0" sz="1600" spc="-5" b="1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dirty="0" sz="1600" b="1">
                <a:solidFill>
                  <a:srgbClr val="001F5F"/>
                </a:solidFill>
                <a:latin typeface="Times New Roman"/>
                <a:cs typeface="Times New Roman"/>
              </a:rPr>
              <a:t>questions</a:t>
            </a:r>
            <a:r>
              <a:rPr dirty="0" sz="1450" b="1">
                <a:solidFill>
                  <a:srgbClr val="001F5F"/>
                </a:solidFill>
                <a:latin typeface="Times New Roman"/>
                <a:cs typeface="Times New Roman"/>
              </a:rPr>
              <a:t>, </a:t>
            </a:r>
            <a:r>
              <a:rPr dirty="0" sz="1600" spc="-5" b="1">
                <a:solidFill>
                  <a:srgbClr val="001F5F"/>
                </a:solidFill>
                <a:latin typeface="Times New Roman"/>
                <a:cs typeface="Times New Roman"/>
              </a:rPr>
              <a:t>choices given, </a:t>
            </a:r>
            <a:r>
              <a:rPr dirty="0" sz="1600" spc="-10" b="1">
                <a:solidFill>
                  <a:srgbClr val="001F5F"/>
                </a:solidFill>
                <a:latin typeface="Times New Roman"/>
                <a:cs typeface="Times New Roman"/>
              </a:rPr>
              <a:t>time </a:t>
            </a:r>
            <a:r>
              <a:rPr dirty="0" sz="1450" spc="5" b="1">
                <a:solidFill>
                  <a:srgbClr val="001F5F"/>
                </a:solidFill>
                <a:latin typeface="Times New Roman"/>
                <a:cs typeface="Times New Roman"/>
              </a:rPr>
              <a:t>given for examination </a:t>
            </a:r>
            <a:r>
              <a:rPr dirty="0" sz="1600" spc="-5" b="1">
                <a:solidFill>
                  <a:srgbClr val="001F5F"/>
                </a:solidFill>
                <a:latin typeface="Times New Roman"/>
                <a:cs typeface="Times New Roman"/>
              </a:rPr>
              <a:t>etc.,  can vary based on the practices of the University or</a:t>
            </a:r>
            <a:r>
              <a:rPr dirty="0" sz="1600" spc="85" b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Times New Roman"/>
                <a:cs typeface="Times New Roman"/>
              </a:rPr>
              <a:t>college.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637" y="71450"/>
            <a:ext cx="1852930" cy="148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latin typeface="Arial"/>
                <a:cs typeface="Arial"/>
              </a:rPr>
              <a:t>All India </a:t>
            </a:r>
            <a:r>
              <a:rPr dirty="0" sz="800" spc="-5">
                <a:latin typeface="Arial"/>
                <a:cs typeface="Arial"/>
              </a:rPr>
              <a:t>Council </a:t>
            </a:r>
            <a:r>
              <a:rPr dirty="0" sz="800">
                <a:latin typeface="Arial"/>
                <a:cs typeface="Arial"/>
              </a:rPr>
              <a:t>for Technical</a:t>
            </a:r>
            <a:r>
              <a:rPr dirty="0" sz="800" spc="-5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Education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78351" y="575309"/>
            <a:ext cx="3343275" cy="59436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700" spc="-45"/>
              <a:t>Table </a:t>
            </a:r>
            <a:r>
              <a:rPr dirty="0" sz="3700" spc="10"/>
              <a:t>of</a:t>
            </a:r>
            <a:r>
              <a:rPr dirty="0" sz="3700" spc="-15"/>
              <a:t> </a:t>
            </a:r>
            <a:r>
              <a:rPr dirty="0" sz="3700"/>
              <a:t>Contents</a:t>
            </a:r>
            <a:endParaRPr sz="3700"/>
          </a:p>
        </p:txBody>
      </p:sp>
      <p:sp>
        <p:nvSpPr>
          <p:cNvPr id="3" name="object 3"/>
          <p:cNvSpPr txBox="1"/>
          <p:nvPr/>
        </p:nvSpPr>
        <p:spPr>
          <a:xfrm>
            <a:off x="1951101" y="1939290"/>
            <a:ext cx="23628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1F5F"/>
                </a:solidFill>
                <a:latin typeface="Arial"/>
                <a:cs typeface="Arial"/>
              </a:rPr>
              <a:t>Name </a:t>
            </a:r>
            <a:r>
              <a:rPr dirty="0" sz="2400" b="1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dirty="0" sz="2400" spc="-5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01F5F"/>
                </a:solidFill>
                <a:latin typeface="Arial"/>
                <a:cs typeface="Arial"/>
              </a:rPr>
              <a:t>Course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50145" y="1939290"/>
            <a:ext cx="13284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1F5F"/>
                </a:solidFill>
                <a:latin typeface="Arial"/>
                <a:cs typeface="Arial"/>
              </a:rPr>
              <a:t>Page</a:t>
            </a:r>
            <a:r>
              <a:rPr dirty="0" sz="2400" spc="-7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01F5F"/>
                </a:solidFill>
                <a:latin typeface="Arial"/>
                <a:cs typeface="Arial"/>
              </a:rPr>
              <a:t>No.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5969" y="2619578"/>
            <a:ext cx="4695190" cy="3517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00" spc="15">
                <a:latin typeface="Arial"/>
                <a:cs typeface="Arial"/>
              </a:rPr>
              <a:t>1. </a:t>
            </a:r>
            <a:r>
              <a:rPr dirty="0" sz="2100" spc="20">
                <a:latin typeface="Arial"/>
                <a:cs typeface="Arial"/>
              </a:rPr>
              <a:t>Advanced </a:t>
            </a:r>
            <a:r>
              <a:rPr dirty="0" sz="2100" spc="15">
                <a:latin typeface="Arial"/>
                <a:cs typeface="Arial"/>
              </a:rPr>
              <a:t>Geotechnical</a:t>
            </a:r>
            <a:r>
              <a:rPr dirty="0" sz="2100" spc="-220">
                <a:latin typeface="Arial"/>
                <a:cs typeface="Arial"/>
              </a:rPr>
              <a:t> </a:t>
            </a:r>
            <a:r>
              <a:rPr dirty="0" sz="2100" spc="15">
                <a:latin typeface="Arial"/>
                <a:cs typeface="Arial"/>
              </a:rPr>
              <a:t>Engineering</a:t>
            </a:r>
            <a:endParaRPr sz="2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550145" y="2611958"/>
            <a:ext cx="1160145" cy="3517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00" spc="20">
                <a:latin typeface="Arial"/>
                <a:cs typeface="Arial"/>
              </a:rPr>
              <a:t>CE1</a:t>
            </a:r>
            <a:r>
              <a:rPr dirty="0" sz="2100" spc="5">
                <a:latin typeface="Arial"/>
                <a:cs typeface="Arial"/>
              </a:rPr>
              <a:t>-</a:t>
            </a:r>
            <a:r>
              <a:rPr dirty="0" sz="2100" spc="25">
                <a:latin typeface="Arial"/>
                <a:cs typeface="Arial"/>
              </a:rPr>
              <a:t>CE</a:t>
            </a:r>
            <a:r>
              <a:rPr dirty="0" sz="2100" spc="15">
                <a:latin typeface="Calibri"/>
                <a:cs typeface="Calibri"/>
              </a:rPr>
              <a:t>7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5969" y="3240786"/>
            <a:ext cx="4420235" cy="3511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00" spc="15">
                <a:latin typeface="Arial"/>
                <a:cs typeface="Arial"/>
              </a:rPr>
              <a:t>2. Construction Project</a:t>
            </a:r>
            <a:r>
              <a:rPr dirty="0" sz="2100" spc="-140">
                <a:latin typeface="Arial"/>
                <a:cs typeface="Arial"/>
              </a:rPr>
              <a:t> </a:t>
            </a:r>
            <a:r>
              <a:rPr dirty="0" sz="2100" spc="20">
                <a:latin typeface="Arial"/>
                <a:cs typeface="Arial"/>
              </a:rPr>
              <a:t>Management</a:t>
            </a:r>
            <a:endParaRPr sz="2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550145" y="3233166"/>
            <a:ext cx="1282700" cy="3511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00" spc="15">
                <a:latin typeface="Arial"/>
                <a:cs typeface="Arial"/>
              </a:rPr>
              <a:t>CE</a:t>
            </a:r>
            <a:r>
              <a:rPr dirty="0" sz="2100" spc="15">
                <a:latin typeface="Calibri"/>
                <a:cs typeface="Calibri"/>
              </a:rPr>
              <a:t>8</a:t>
            </a:r>
            <a:r>
              <a:rPr dirty="0" sz="2100" spc="15">
                <a:latin typeface="Arial"/>
                <a:cs typeface="Arial"/>
              </a:rPr>
              <a:t>-CE</a:t>
            </a:r>
            <a:r>
              <a:rPr dirty="0" sz="2100" spc="15">
                <a:latin typeface="Calibri"/>
                <a:cs typeface="Calibri"/>
              </a:rPr>
              <a:t>12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5969" y="3863085"/>
            <a:ext cx="4091304" cy="3511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00" spc="15">
                <a:latin typeface="Arial"/>
                <a:cs typeface="Arial"/>
              </a:rPr>
              <a:t>3. Advanced Project</a:t>
            </a:r>
            <a:r>
              <a:rPr dirty="0" sz="2100" spc="-215">
                <a:latin typeface="Arial"/>
                <a:cs typeface="Arial"/>
              </a:rPr>
              <a:t> </a:t>
            </a:r>
            <a:r>
              <a:rPr dirty="0" sz="2100" spc="20">
                <a:latin typeface="Arial"/>
                <a:cs typeface="Arial"/>
              </a:rPr>
              <a:t>Management</a:t>
            </a:r>
            <a:endParaRPr sz="2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552813" y="3855466"/>
            <a:ext cx="1419860" cy="3511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00" spc="15">
                <a:latin typeface="Arial"/>
                <a:cs typeface="Arial"/>
              </a:rPr>
              <a:t>CE</a:t>
            </a:r>
            <a:r>
              <a:rPr dirty="0" sz="2100" spc="15">
                <a:latin typeface="Calibri"/>
                <a:cs typeface="Calibri"/>
              </a:rPr>
              <a:t>13</a:t>
            </a:r>
            <a:r>
              <a:rPr dirty="0" sz="2100" spc="15">
                <a:latin typeface="Arial"/>
                <a:cs typeface="Arial"/>
              </a:rPr>
              <a:t>-CE</a:t>
            </a:r>
            <a:r>
              <a:rPr dirty="0" sz="2100" spc="15">
                <a:latin typeface="Calibri"/>
                <a:cs typeface="Calibri"/>
              </a:rPr>
              <a:t>18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75969" y="4483735"/>
            <a:ext cx="3437890" cy="3511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00" spc="15">
                <a:latin typeface="Arial"/>
                <a:cs typeface="Arial"/>
              </a:rPr>
              <a:t>4. </a:t>
            </a:r>
            <a:r>
              <a:rPr dirty="0" sz="2100" spc="20">
                <a:latin typeface="Arial"/>
                <a:cs typeface="Arial"/>
              </a:rPr>
              <a:t>Design </a:t>
            </a:r>
            <a:r>
              <a:rPr dirty="0" sz="2100" spc="15">
                <a:latin typeface="Arial"/>
                <a:cs typeface="Arial"/>
              </a:rPr>
              <a:t>of </a:t>
            </a:r>
            <a:r>
              <a:rPr dirty="0" sz="2100" spc="25">
                <a:latin typeface="Arial"/>
                <a:cs typeface="Arial"/>
              </a:rPr>
              <a:t>RCC</a:t>
            </a:r>
            <a:r>
              <a:rPr dirty="0" sz="2100" spc="-155">
                <a:latin typeface="Arial"/>
                <a:cs typeface="Arial"/>
              </a:rPr>
              <a:t> </a:t>
            </a:r>
            <a:r>
              <a:rPr dirty="0" sz="2100" spc="10">
                <a:latin typeface="Arial"/>
                <a:cs typeface="Arial"/>
              </a:rPr>
              <a:t>Structures</a:t>
            </a:r>
            <a:endParaRPr sz="2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550145" y="4476115"/>
            <a:ext cx="1419860" cy="3511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00" spc="15">
                <a:latin typeface="Arial"/>
                <a:cs typeface="Arial"/>
              </a:rPr>
              <a:t>CE</a:t>
            </a:r>
            <a:r>
              <a:rPr dirty="0" sz="2100" spc="15">
                <a:latin typeface="Calibri"/>
                <a:cs typeface="Calibri"/>
              </a:rPr>
              <a:t>19</a:t>
            </a:r>
            <a:r>
              <a:rPr dirty="0" sz="2100" spc="15">
                <a:latin typeface="Arial"/>
                <a:cs typeface="Arial"/>
              </a:rPr>
              <a:t>-CE</a:t>
            </a:r>
            <a:r>
              <a:rPr dirty="0" sz="2100" spc="15">
                <a:latin typeface="Calibri"/>
                <a:cs typeface="Calibri"/>
              </a:rPr>
              <a:t>22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75969" y="5106416"/>
            <a:ext cx="3580129" cy="3511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00" spc="15">
                <a:latin typeface="Arial"/>
                <a:cs typeface="Arial"/>
              </a:rPr>
              <a:t>5. Environmental</a:t>
            </a:r>
            <a:r>
              <a:rPr dirty="0" sz="2100" spc="-80">
                <a:latin typeface="Arial"/>
                <a:cs typeface="Arial"/>
              </a:rPr>
              <a:t> </a:t>
            </a:r>
            <a:r>
              <a:rPr dirty="0" sz="2100" spc="15">
                <a:latin typeface="Arial"/>
                <a:cs typeface="Arial"/>
              </a:rPr>
              <a:t>Engineering</a:t>
            </a:r>
            <a:endParaRPr sz="21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550145" y="5098796"/>
            <a:ext cx="1433830" cy="3511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00" spc="15">
                <a:latin typeface="Arial"/>
                <a:cs typeface="Arial"/>
              </a:rPr>
              <a:t>CE</a:t>
            </a:r>
            <a:r>
              <a:rPr dirty="0" sz="2100" spc="15">
                <a:latin typeface="Calibri"/>
                <a:cs typeface="Calibri"/>
              </a:rPr>
              <a:t>2</a:t>
            </a:r>
            <a:r>
              <a:rPr dirty="0" sz="2100" spc="15">
                <a:latin typeface="Arial"/>
                <a:cs typeface="Arial"/>
              </a:rPr>
              <a:t>2-CE</a:t>
            </a:r>
            <a:r>
              <a:rPr dirty="0" sz="2100" spc="15">
                <a:latin typeface="Calibri"/>
                <a:cs typeface="Calibri"/>
              </a:rPr>
              <a:t>28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7637" y="71450"/>
            <a:ext cx="1852930" cy="148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latin typeface="Arial"/>
                <a:cs typeface="Arial"/>
              </a:rPr>
              <a:t>All India </a:t>
            </a:r>
            <a:r>
              <a:rPr dirty="0" sz="800" spc="-5">
                <a:latin typeface="Arial"/>
                <a:cs typeface="Arial"/>
              </a:rPr>
              <a:t>Council </a:t>
            </a:r>
            <a:r>
              <a:rPr dirty="0" sz="800">
                <a:latin typeface="Arial"/>
                <a:cs typeface="Arial"/>
              </a:rPr>
              <a:t>for Technical</a:t>
            </a:r>
            <a:r>
              <a:rPr dirty="0" sz="800" spc="-5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Education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087861" y="71450"/>
            <a:ext cx="1042669" cy="148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5">
                <a:latin typeface="Arial"/>
                <a:cs typeface="Arial"/>
              </a:rPr>
              <a:t>Model </a:t>
            </a:r>
            <a:r>
              <a:rPr dirty="0" sz="800">
                <a:latin typeface="Arial"/>
                <a:cs typeface="Arial"/>
              </a:rPr>
              <a:t>Question</a:t>
            </a:r>
            <a:r>
              <a:rPr dirty="0" sz="800" spc="-3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Paper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7637" y="6595973"/>
            <a:ext cx="1041400" cy="188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050" spc="5">
                <a:latin typeface="Arial"/>
                <a:cs typeface="Arial"/>
              </a:rPr>
              <a:t>Civil</a:t>
            </a:r>
            <a:r>
              <a:rPr dirty="0" sz="1050" spc="-60">
                <a:latin typeface="Arial"/>
                <a:cs typeface="Arial"/>
              </a:rPr>
              <a:t> </a:t>
            </a:r>
            <a:r>
              <a:rPr dirty="0" sz="1050" spc="5">
                <a:latin typeface="Arial"/>
                <a:cs typeface="Arial"/>
              </a:rPr>
              <a:t>Engineering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11730990" y="6633844"/>
            <a:ext cx="314325" cy="18288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050" spc="5">
                <a:latin typeface="Arial"/>
                <a:cs typeface="Arial"/>
              </a:rPr>
              <a:t>CE</a:t>
            </a:r>
            <a:r>
              <a:rPr dirty="0" sz="1050" spc="5">
                <a:latin typeface="Calibri"/>
                <a:cs typeface="Calibri"/>
              </a:rPr>
              <a:t>1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226" y="6687636"/>
            <a:ext cx="788035" cy="13970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 spc="-5">
                <a:latin typeface="Arial"/>
                <a:cs typeface="Arial"/>
              </a:rPr>
              <a:t>Civil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Engineering</a:t>
            </a:r>
            <a:endParaRPr sz="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8117" y="745997"/>
            <a:ext cx="8195945" cy="41148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500" spc="15" b="1">
                <a:solidFill>
                  <a:srgbClr val="001F5F"/>
                </a:solidFill>
                <a:latin typeface="Century Gothic"/>
                <a:cs typeface="Century Gothic"/>
              </a:rPr>
              <a:t>Course </a:t>
            </a:r>
            <a:r>
              <a:rPr dirty="0" sz="2500" spc="20" b="1">
                <a:solidFill>
                  <a:srgbClr val="001F5F"/>
                </a:solidFill>
                <a:latin typeface="Century Gothic"/>
                <a:cs typeface="Century Gothic"/>
              </a:rPr>
              <a:t>Name: </a:t>
            </a:r>
            <a:r>
              <a:rPr dirty="0" sz="2500" spc="15" b="1">
                <a:solidFill>
                  <a:srgbClr val="001F5F"/>
                </a:solidFill>
                <a:latin typeface="Century Gothic"/>
                <a:cs typeface="Century Gothic"/>
              </a:rPr>
              <a:t>Advanced Geotechnical</a:t>
            </a:r>
            <a:r>
              <a:rPr dirty="0" sz="2500" spc="95" b="1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2500" spc="10" b="1">
                <a:solidFill>
                  <a:srgbClr val="001F5F"/>
                </a:solidFill>
                <a:latin typeface="Century Gothic"/>
                <a:cs typeface="Century Gothic"/>
              </a:rPr>
              <a:t>Engineering</a:t>
            </a:r>
            <a:endParaRPr sz="25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3180" y="1733803"/>
            <a:ext cx="9971405" cy="479552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42545">
              <a:lnSpc>
                <a:spcPct val="100000"/>
              </a:lnSpc>
              <a:spcBef>
                <a:spcPts val="125"/>
              </a:spcBef>
            </a:pPr>
            <a:r>
              <a:rPr dirty="0" sz="1700" b="1">
                <a:latin typeface="Calibri"/>
                <a:cs typeface="Calibri"/>
              </a:rPr>
              <a:t>Course </a:t>
            </a:r>
            <a:r>
              <a:rPr dirty="0" sz="1700" spc="5" b="1">
                <a:latin typeface="Calibri"/>
                <a:cs typeface="Calibri"/>
              </a:rPr>
              <a:t>Outcomes</a:t>
            </a:r>
            <a:r>
              <a:rPr dirty="0" sz="1700" spc="60" b="1">
                <a:latin typeface="Calibri"/>
                <a:cs typeface="Calibri"/>
              </a:rPr>
              <a:t> </a:t>
            </a:r>
            <a:r>
              <a:rPr dirty="0" sz="1700" spc="5" b="1">
                <a:latin typeface="Calibri"/>
                <a:cs typeface="Calibri"/>
              </a:rPr>
              <a:t>(CO):</a:t>
            </a:r>
            <a:endParaRPr sz="1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00">
              <a:latin typeface="Calibri"/>
              <a:cs typeface="Calibri"/>
            </a:endParaRPr>
          </a:p>
          <a:p>
            <a:pPr marL="28575">
              <a:lnSpc>
                <a:spcPct val="100000"/>
              </a:lnSpc>
            </a:pPr>
            <a:r>
              <a:rPr dirty="0" sz="1700" spc="10">
                <a:latin typeface="Arial"/>
                <a:cs typeface="Arial"/>
              </a:rPr>
              <a:t>At the </a:t>
            </a:r>
            <a:r>
              <a:rPr dirty="0" sz="1700" spc="15">
                <a:latin typeface="Arial"/>
                <a:cs typeface="Arial"/>
              </a:rPr>
              <a:t>end </a:t>
            </a:r>
            <a:r>
              <a:rPr dirty="0" sz="1700" spc="10">
                <a:latin typeface="Arial"/>
                <a:cs typeface="Arial"/>
              </a:rPr>
              <a:t>of the course the student should </a:t>
            </a:r>
            <a:r>
              <a:rPr dirty="0" sz="1700" spc="15">
                <a:latin typeface="Arial"/>
                <a:cs typeface="Arial"/>
              </a:rPr>
              <a:t>be </a:t>
            </a:r>
            <a:r>
              <a:rPr dirty="0" sz="1700" spc="10">
                <a:latin typeface="Arial"/>
                <a:cs typeface="Arial"/>
              </a:rPr>
              <a:t>able</a:t>
            </a:r>
            <a:r>
              <a:rPr dirty="0" sz="1700" spc="105">
                <a:latin typeface="Arial"/>
                <a:cs typeface="Arial"/>
              </a:rPr>
              <a:t> </a:t>
            </a:r>
            <a:r>
              <a:rPr dirty="0" sz="1700" spc="10">
                <a:latin typeface="Arial"/>
                <a:cs typeface="Arial"/>
              </a:rPr>
              <a:t>to: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00">
              <a:latin typeface="Arial"/>
              <a:cs typeface="Arial"/>
            </a:endParaRPr>
          </a:p>
          <a:p>
            <a:pPr marL="350520" indent="-338455">
              <a:lnSpc>
                <a:spcPct val="100000"/>
              </a:lnSpc>
              <a:buSzPct val="70000"/>
              <a:buAutoNum type="arabicPeriod"/>
              <a:tabLst>
                <a:tab pos="350520" algn="l"/>
                <a:tab pos="351155" algn="l"/>
              </a:tabLst>
            </a:pPr>
            <a:r>
              <a:rPr dirty="0" sz="2000">
                <a:latin typeface="Arial"/>
                <a:cs typeface="Arial"/>
              </a:rPr>
              <a:t>Plan soil exploration program, interpret the results and prepare soil exploration</a:t>
            </a:r>
            <a:r>
              <a:rPr dirty="0" sz="2000" spc="-2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report.</a:t>
            </a:r>
            <a:endParaRPr sz="2000">
              <a:latin typeface="Arial"/>
              <a:cs typeface="Arial"/>
            </a:endParaRPr>
          </a:p>
          <a:p>
            <a:pPr marL="350520" indent="-338455">
              <a:lnSpc>
                <a:spcPct val="100000"/>
              </a:lnSpc>
              <a:spcBef>
                <a:spcPts val="1900"/>
              </a:spcBef>
              <a:buSzPct val="70000"/>
              <a:buAutoNum type="arabicPeriod"/>
              <a:tabLst>
                <a:tab pos="350520" algn="l"/>
                <a:tab pos="351155" algn="l"/>
              </a:tabLst>
            </a:pPr>
            <a:r>
              <a:rPr dirty="0" sz="2000">
                <a:latin typeface="Arial"/>
                <a:cs typeface="Arial"/>
              </a:rPr>
              <a:t>Compute active and passive earth</a:t>
            </a:r>
            <a:r>
              <a:rPr dirty="0" sz="2000" spc="-114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pressure.</a:t>
            </a:r>
            <a:endParaRPr sz="2000">
              <a:latin typeface="Arial"/>
              <a:cs typeface="Arial"/>
            </a:endParaRPr>
          </a:p>
          <a:p>
            <a:pPr marL="350520" indent="-338455">
              <a:lnSpc>
                <a:spcPct val="100000"/>
              </a:lnSpc>
              <a:spcBef>
                <a:spcPts val="1905"/>
              </a:spcBef>
              <a:buSzPct val="70000"/>
              <a:buAutoNum type="arabicPeriod"/>
              <a:tabLst>
                <a:tab pos="350520" algn="l"/>
                <a:tab pos="351155" algn="l"/>
              </a:tabLst>
            </a:pPr>
            <a:r>
              <a:rPr dirty="0" sz="2000">
                <a:latin typeface="Arial"/>
                <a:cs typeface="Arial"/>
              </a:rPr>
              <a:t>Carry out stability analysis of </a:t>
            </a:r>
            <a:r>
              <a:rPr dirty="0" sz="2000" spc="-5">
                <a:latin typeface="Arial"/>
                <a:cs typeface="Arial"/>
              </a:rPr>
              <a:t>finite </a:t>
            </a:r>
            <a:r>
              <a:rPr dirty="0" sz="2000">
                <a:latin typeface="Arial"/>
                <a:cs typeface="Arial"/>
              </a:rPr>
              <a:t>and infinite slopes with some field</a:t>
            </a:r>
            <a:r>
              <a:rPr dirty="0" sz="2000" spc="-1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problem.</a:t>
            </a:r>
            <a:endParaRPr sz="2000">
              <a:latin typeface="Arial"/>
              <a:cs typeface="Arial"/>
            </a:endParaRPr>
          </a:p>
          <a:p>
            <a:pPr marL="350520" indent="-338455">
              <a:lnSpc>
                <a:spcPct val="100000"/>
              </a:lnSpc>
              <a:spcBef>
                <a:spcPts val="1895"/>
              </a:spcBef>
              <a:buSzPct val="70000"/>
              <a:buAutoNum type="arabicPeriod"/>
              <a:tabLst>
                <a:tab pos="350520" algn="l"/>
                <a:tab pos="351155" algn="l"/>
              </a:tabLst>
            </a:pPr>
            <a:r>
              <a:rPr dirty="0" sz="2000">
                <a:latin typeface="Arial"/>
                <a:cs typeface="Arial"/>
              </a:rPr>
              <a:t>Compute safe bearing capacity of shallow</a:t>
            </a:r>
            <a:r>
              <a:rPr dirty="0" sz="2000" spc="-1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foundations.</a:t>
            </a:r>
            <a:endParaRPr sz="2000">
              <a:latin typeface="Arial"/>
              <a:cs typeface="Arial"/>
            </a:endParaRPr>
          </a:p>
          <a:p>
            <a:pPr marL="350520" indent="-338455">
              <a:lnSpc>
                <a:spcPct val="100000"/>
              </a:lnSpc>
              <a:spcBef>
                <a:spcPts val="1900"/>
              </a:spcBef>
              <a:buSzPct val="70000"/>
              <a:buAutoNum type="arabicPeriod"/>
              <a:tabLst>
                <a:tab pos="350520" algn="l"/>
                <a:tab pos="351155" algn="l"/>
              </a:tabLst>
            </a:pPr>
            <a:r>
              <a:rPr dirty="0" sz="2000">
                <a:latin typeface="Arial"/>
                <a:cs typeface="Arial"/>
              </a:rPr>
              <a:t>Design pile and pile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group.</a:t>
            </a:r>
            <a:endParaRPr sz="2000">
              <a:latin typeface="Arial"/>
              <a:cs typeface="Arial"/>
            </a:endParaRPr>
          </a:p>
          <a:p>
            <a:pPr marL="350520" indent="-338455">
              <a:lnSpc>
                <a:spcPct val="100000"/>
              </a:lnSpc>
              <a:spcBef>
                <a:spcPts val="1910"/>
              </a:spcBef>
              <a:buSzPct val="70000"/>
              <a:buAutoNum type="arabicPeriod"/>
              <a:tabLst>
                <a:tab pos="350520" algn="l"/>
                <a:tab pos="351155" algn="l"/>
              </a:tabLst>
            </a:pPr>
            <a:r>
              <a:rPr dirty="0" sz="2000">
                <a:latin typeface="Arial"/>
                <a:cs typeface="Arial"/>
              </a:rPr>
              <a:t>Carry out settlement analysis of</a:t>
            </a:r>
            <a:r>
              <a:rPr dirty="0" sz="2000" spc="-1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footings.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AutoNum type="arabicPeriod"/>
            </a:pPr>
            <a:endParaRPr sz="1750">
              <a:latin typeface="Arial"/>
              <a:cs typeface="Arial"/>
            </a:endParaRPr>
          </a:p>
          <a:p>
            <a:pPr marL="350520" indent="-338455">
              <a:lnSpc>
                <a:spcPct val="100000"/>
              </a:lnSpc>
              <a:buSzPct val="70000"/>
              <a:buAutoNum type="arabicPeriod"/>
              <a:tabLst>
                <a:tab pos="350520" algn="l"/>
                <a:tab pos="351155" algn="l"/>
              </a:tabLst>
            </a:pPr>
            <a:r>
              <a:rPr dirty="0" sz="2000">
                <a:latin typeface="Arial"/>
                <a:cs typeface="Arial"/>
              </a:rPr>
              <a:t>Assess the potential of soil </a:t>
            </a:r>
            <a:r>
              <a:rPr dirty="0" sz="2000" spc="-5">
                <a:latin typeface="Arial"/>
                <a:cs typeface="Arial"/>
              </a:rPr>
              <a:t>for </a:t>
            </a:r>
            <a:r>
              <a:rPr dirty="0" sz="2000">
                <a:latin typeface="Arial"/>
                <a:cs typeface="Arial"/>
              </a:rPr>
              <a:t>the design of landfills and reinforced earth</a:t>
            </a:r>
            <a:r>
              <a:rPr dirty="0" sz="2000" spc="-225">
                <a:latin typeface="Arial"/>
                <a:cs typeface="Arial"/>
              </a:rPr>
              <a:t> </a:t>
            </a:r>
            <a:r>
              <a:rPr dirty="0" sz="2000" spc="5">
                <a:latin typeface="Arial"/>
                <a:cs typeface="Arial"/>
              </a:rPr>
              <a:t>wall</a:t>
            </a:r>
            <a:r>
              <a:rPr dirty="0" sz="2400" spc="5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637" y="71450"/>
            <a:ext cx="1852930" cy="148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latin typeface="Arial"/>
                <a:cs typeface="Arial"/>
              </a:rPr>
              <a:t>All India </a:t>
            </a:r>
            <a:r>
              <a:rPr dirty="0" sz="800" spc="-5">
                <a:latin typeface="Arial"/>
                <a:cs typeface="Arial"/>
              </a:rPr>
              <a:t>Council </a:t>
            </a:r>
            <a:r>
              <a:rPr dirty="0" sz="800">
                <a:latin typeface="Arial"/>
                <a:cs typeface="Arial"/>
              </a:rPr>
              <a:t>for Technical</a:t>
            </a:r>
            <a:r>
              <a:rPr dirty="0" sz="800" spc="-5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Education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60430" y="71450"/>
            <a:ext cx="1042669" cy="148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5">
                <a:latin typeface="Arial"/>
                <a:cs typeface="Arial"/>
              </a:rPr>
              <a:t>Model </a:t>
            </a:r>
            <a:r>
              <a:rPr dirty="0" sz="800">
                <a:latin typeface="Arial"/>
                <a:cs typeface="Arial"/>
              </a:rPr>
              <a:t>Question</a:t>
            </a:r>
            <a:r>
              <a:rPr dirty="0" sz="800" spc="-3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Paper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8382" y="106451"/>
            <a:ext cx="3926204" cy="11474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718185" marR="706755">
              <a:lnSpc>
                <a:spcPct val="114999"/>
              </a:lnSpc>
              <a:spcBef>
                <a:spcPts val="100"/>
              </a:spcBef>
            </a:pPr>
            <a:r>
              <a:rPr dirty="0" sz="1600" spc="-5" b="1">
                <a:latin typeface="Times New Roman"/>
                <a:cs typeface="Times New Roman"/>
              </a:rPr>
              <a:t>Model Question Paper </a:t>
            </a:r>
            <a:r>
              <a:rPr dirty="0" sz="1600" spc="-35" b="1">
                <a:latin typeface="Times New Roman"/>
                <a:cs typeface="Times New Roman"/>
              </a:rPr>
              <a:t>Total  </a:t>
            </a:r>
            <a:r>
              <a:rPr dirty="0" sz="1600" spc="-5" b="1">
                <a:latin typeface="Times New Roman"/>
                <a:cs typeface="Times New Roman"/>
              </a:rPr>
              <a:t>Duration</a:t>
            </a:r>
            <a:r>
              <a:rPr dirty="0" sz="1600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(H:M):3:00</a:t>
            </a: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85"/>
              </a:spcBef>
            </a:pPr>
            <a:r>
              <a:rPr dirty="0" sz="1600" spc="-5" b="1">
                <a:latin typeface="Times New Roman"/>
                <a:cs typeface="Times New Roman"/>
              </a:rPr>
              <a:t>Course :Advanced Geotechnical</a:t>
            </a:r>
            <a:r>
              <a:rPr dirty="0" sz="1600" spc="75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Engineering</a:t>
            </a:r>
            <a:endParaRPr sz="1600">
              <a:latin typeface="Times New Roman"/>
              <a:cs typeface="Times New Roman"/>
            </a:endParaRPr>
          </a:p>
          <a:p>
            <a:pPr algn="ctr" marL="1905">
              <a:lnSpc>
                <a:spcPct val="100000"/>
              </a:lnSpc>
              <a:spcBef>
                <a:spcPts val="290"/>
              </a:spcBef>
            </a:pPr>
            <a:r>
              <a:rPr dirty="0" sz="1600" spc="-5" b="1">
                <a:latin typeface="Times New Roman"/>
                <a:cs typeface="Times New Roman"/>
              </a:rPr>
              <a:t>Maximum Marks</a:t>
            </a:r>
            <a:r>
              <a:rPr dirty="0" sz="1600" spc="45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:100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37425" y="1353947"/>
          <a:ext cx="10656570" cy="5222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6285"/>
                <a:gridCol w="6777355"/>
                <a:gridCol w="804545"/>
                <a:gridCol w="621029"/>
                <a:gridCol w="464820"/>
                <a:gridCol w="488950"/>
                <a:gridCol w="718184"/>
              </a:tblGrid>
              <a:tr h="4964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500" spc="-5" b="1">
                          <a:latin typeface="Times New Roman"/>
                          <a:cs typeface="Times New Roman"/>
                        </a:rPr>
                        <a:t>Q.No.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500" b="1">
                          <a:latin typeface="Times New Roman"/>
                          <a:cs typeface="Times New Roman"/>
                        </a:rPr>
                        <a:t>Questions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500" spc="-5" b="1">
                          <a:latin typeface="Times New Roman"/>
                          <a:cs typeface="Times New Roman"/>
                        </a:rPr>
                        <a:t>Marks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002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500" spc="-5" b="1">
                          <a:latin typeface="Times New Roman"/>
                          <a:cs typeface="Times New Roman"/>
                        </a:rPr>
                        <a:t>CO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500" spc="-10" b="1">
                          <a:latin typeface="Times New Roman"/>
                          <a:cs typeface="Times New Roman"/>
                        </a:rPr>
                        <a:t>BL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500" spc="-10" b="1">
                          <a:latin typeface="Times New Roman"/>
                          <a:cs typeface="Times New Roman"/>
                        </a:rPr>
                        <a:t>PO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500" spc="-10" b="1">
                          <a:latin typeface="Times New Roman"/>
                          <a:cs typeface="Times New Roman"/>
                        </a:rPr>
                        <a:t>PI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ts val="1750"/>
                        </a:lnSpc>
                        <a:spcBef>
                          <a:spcPts val="100"/>
                        </a:spcBef>
                      </a:pPr>
                      <a:r>
                        <a:rPr dirty="0" sz="1500" b="1">
                          <a:latin typeface="Times New Roman"/>
                          <a:cs typeface="Times New Roman"/>
                        </a:rPr>
                        <a:t>Code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49502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1a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 marR="85090">
                        <a:lnSpc>
                          <a:spcPts val="2700"/>
                        </a:lnSpc>
                        <a:spcBef>
                          <a:spcPts val="20"/>
                        </a:spcBef>
                      </a:pPr>
                      <a:r>
                        <a:rPr dirty="0" sz="1500" spc="-55">
                          <a:latin typeface="Times New Roman"/>
                          <a:cs typeface="Times New Roman"/>
                        </a:rPr>
                        <a:t>You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are appointed </a:t>
                      </a:r>
                      <a:r>
                        <a:rPr dirty="0" sz="1500" spc="-10">
                          <a:latin typeface="Times New Roman"/>
                          <a:cs typeface="Times New Roman"/>
                        </a:rPr>
                        <a:t>as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site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engineer and have been tasked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carry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out site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investigations 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for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an earth dam construction</a:t>
                      </a:r>
                      <a:r>
                        <a:rPr dirty="0" sz="15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site.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Describe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investigation procedure and discuss what information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is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required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5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the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ts val="1739"/>
                        </a:lnSpc>
                        <a:spcBef>
                          <a:spcPts val="905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preparation and presentation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of the</a:t>
                      </a:r>
                      <a:r>
                        <a:rPr dirty="0" sz="1500" spc="-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report.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8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192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O1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541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L3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1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1.3.1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69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1b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standard penetration test was carried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out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at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site. The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soil profile is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given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500" spc="-229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figure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26034" marR="181610">
                        <a:lnSpc>
                          <a:spcPct val="150000"/>
                        </a:lnSpc>
                        <a:spcBef>
                          <a:spcPts val="5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1(b)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below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with the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penetration values. The average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soil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data are given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for </a:t>
                      </a:r>
                      <a:r>
                        <a:rPr dirty="0" sz="1500" spc="-10">
                          <a:latin typeface="Times New Roman"/>
                          <a:cs typeface="Times New Roman"/>
                        </a:rPr>
                        <a:t>each </a:t>
                      </a:r>
                      <a:r>
                        <a:rPr dirty="0" sz="1500" spc="-20">
                          <a:latin typeface="Times New Roman"/>
                          <a:cs typeface="Times New Roman"/>
                        </a:rPr>
                        <a:t>layer. 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Compute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corrected values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N and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plot showing the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variation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of observed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and  corrected values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500" spc="3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depth.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Fig</a:t>
                      </a:r>
                      <a:r>
                        <a:rPr dirty="0" sz="15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1(b)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6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6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192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500" spc="-1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1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541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500" spc="-10">
                          <a:latin typeface="Times New Roman"/>
                          <a:cs typeface="Times New Roman"/>
                        </a:rPr>
                        <a:t>L3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4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1.3.1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3768852" y="4501896"/>
            <a:ext cx="3493007" cy="19522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7637" y="71450"/>
            <a:ext cx="1852930" cy="148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latin typeface="Arial"/>
                <a:cs typeface="Arial"/>
              </a:rPr>
              <a:t>All India </a:t>
            </a:r>
            <a:r>
              <a:rPr dirty="0" sz="800" spc="-5">
                <a:latin typeface="Arial"/>
                <a:cs typeface="Arial"/>
              </a:rPr>
              <a:t>Council </a:t>
            </a:r>
            <a:r>
              <a:rPr dirty="0" sz="800">
                <a:latin typeface="Arial"/>
                <a:cs typeface="Arial"/>
              </a:rPr>
              <a:t>for Technical</a:t>
            </a:r>
            <a:r>
              <a:rPr dirty="0" sz="800" spc="-5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Education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730990" y="6633844"/>
            <a:ext cx="314325" cy="18288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050" spc="5">
                <a:latin typeface="Arial"/>
                <a:cs typeface="Arial"/>
              </a:rPr>
              <a:t>CE</a:t>
            </a:r>
            <a:r>
              <a:rPr dirty="0" sz="1050" spc="5">
                <a:latin typeface="Calibri"/>
                <a:cs typeface="Calibri"/>
              </a:rPr>
              <a:t>2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226" y="6687636"/>
            <a:ext cx="788035" cy="13970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 spc="-5">
                <a:latin typeface="Arial"/>
                <a:cs typeface="Arial"/>
              </a:rPr>
              <a:t>Civil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Engineering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60430" y="71450"/>
            <a:ext cx="1042669" cy="148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5">
                <a:latin typeface="Arial"/>
                <a:cs typeface="Arial"/>
              </a:rPr>
              <a:t>Model </a:t>
            </a:r>
            <a:r>
              <a:rPr dirty="0" sz="800">
                <a:latin typeface="Arial"/>
                <a:cs typeface="Arial"/>
              </a:rPr>
              <a:t>Question</a:t>
            </a:r>
            <a:r>
              <a:rPr dirty="0" sz="800" spc="-3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Paper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1146535" y="6465214"/>
            <a:ext cx="1536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6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97958" y="206502"/>
            <a:ext cx="2195195" cy="2997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Calibri"/>
                <a:cs typeface="Calibri"/>
              </a:rPr>
              <a:t>PROGRAM</a:t>
            </a:r>
            <a:r>
              <a:rPr dirty="0" sz="1800" spc="-40" b="1">
                <a:latin typeface="Calibri"/>
                <a:cs typeface="Calibri"/>
              </a:rPr>
              <a:t> </a:t>
            </a:r>
            <a:r>
              <a:rPr dirty="0" sz="1800" spc="-15" b="1">
                <a:latin typeface="Calibri"/>
                <a:cs typeface="Calibri"/>
              </a:rPr>
              <a:t>OUTCOMES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98726" y="854709"/>
            <a:ext cx="8248650" cy="55740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Engineering </a:t>
            </a:r>
            <a:r>
              <a:rPr dirty="0" sz="1800" spc="-10" b="1">
                <a:latin typeface="Calibri"/>
                <a:cs typeface="Calibri"/>
              </a:rPr>
              <a:t>Graduates </a:t>
            </a:r>
            <a:r>
              <a:rPr dirty="0" sz="1800" spc="-5" b="1">
                <a:latin typeface="Calibri"/>
                <a:cs typeface="Calibri"/>
              </a:rPr>
              <a:t>will </a:t>
            </a:r>
            <a:r>
              <a:rPr dirty="0" sz="1800" b="1">
                <a:latin typeface="Calibri"/>
                <a:cs typeface="Calibri"/>
              </a:rPr>
              <a:t>be able</a:t>
            </a:r>
            <a:r>
              <a:rPr dirty="0" sz="1800" spc="-105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to:</a:t>
            </a:r>
            <a:endParaRPr sz="1800">
              <a:latin typeface="Calibri"/>
              <a:cs typeface="Calibri"/>
            </a:endParaRPr>
          </a:p>
          <a:p>
            <a:pPr marL="355600" marR="103505" indent="-342900">
              <a:lnSpc>
                <a:spcPct val="100000"/>
              </a:lnSpc>
              <a:spcBef>
                <a:spcPts val="132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Engineering knowledge</a:t>
            </a:r>
            <a:r>
              <a:rPr dirty="0" sz="1800" spc="-5">
                <a:latin typeface="Calibri"/>
                <a:cs typeface="Calibri"/>
              </a:rPr>
              <a:t>: </a:t>
            </a:r>
            <a:r>
              <a:rPr dirty="0" sz="1800">
                <a:latin typeface="Calibri"/>
                <a:cs typeface="Calibri"/>
              </a:rPr>
              <a:t>Apply the </a:t>
            </a:r>
            <a:r>
              <a:rPr dirty="0" sz="1800" spc="-5">
                <a:latin typeface="Calibri"/>
                <a:cs typeface="Calibri"/>
              </a:rPr>
              <a:t>knowledge of mathematics, science, engineering  fundamentals, </a:t>
            </a:r>
            <a:r>
              <a:rPr dirty="0" sz="1800">
                <a:latin typeface="Calibri"/>
                <a:cs typeface="Calibri"/>
              </a:rPr>
              <a:t>and an </a:t>
            </a:r>
            <a:r>
              <a:rPr dirty="0" sz="1800" spc="-5">
                <a:latin typeface="Calibri"/>
                <a:cs typeface="Calibri"/>
              </a:rPr>
              <a:t>engineering </a:t>
            </a:r>
            <a:r>
              <a:rPr dirty="0" sz="1800" spc="-10">
                <a:latin typeface="Calibri"/>
                <a:cs typeface="Calibri"/>
              </a:rPr>
              <a:t>specialization to </a:t>
            </a:r>
            <a:r>
              <a:rPr dirty="0" sz="1800">
                <a:latin typeface="Calibri"/>
                <a:cs typeface="Calibri"/>
              </a:rPr>
              <a:t>the </a:t>
            </a:r>
            <a:r>
              <a:rPr dirty="0" sz="1800" spc="-5">
                <a:latin typeface="Calibri"/>
                <a:cs typeface="Calibri"/>
              </a:rPr>
              <a:t>solution of </a:t>
            </a:r>
            <a:r>
              <a:rPr dirty="0" sz="1800" spc="-10">
                <a:latin typeface="Calibri"/>
                <a:cs typeface="Calibri"/>
              </a:rPr>
              <a:t>complex  </a:t>
            </a:r>
            <a:r>
              <a:rPr dirty="0" sz="1800" spc="-5">
                <a:latin typeface="Calibri"/>
                <a:cs typeface="Calibri"/>
              </a:rPr>
              <a:t>engineering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problems.</a:t>
            </a:r>
            <a:endParaRPr sz="1800">
              <a:latin typeface="Calibri"/>
              <a:cs typeface="Calibri"/>
            </a:endParaRPr>
          </a:p>
          <a:p>
            <a:pPr algn="just" marL="355600" marR="748665" indent="-342900">
              <a:lnSpc>
                <a:spcPct val="100000"/>
              </a:lnSpc>
              <a:spcBef>
                <a:spcPts val="1320"/>
              </a:spcBef>
              <a:buAutoNum type="arabicPeriod"/>
              <a:tabLst>
                <a:tab pos="355600" algn="l"/>
              </a:tabLst>
            </a:pP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Problem analysis</a:t>
            </a:r>
            <a:r>
              <a:rPr dirty="0" sz="1800" spc="-5">
                <a:latin typeface="Calibri"/>
                <a:cs typeface="Calibri"/>
              </a:rPr>
              <a:t>: </a:t>
            </a:r>
            <a:r>
              <a:rPr dirty="0" sz="1800" spc="-20">
                <a:latin typeface="Calibri"/>
                <a:cs typeface="Calibri"/>
              </a:rPr>
              <a:t>Identify, </a:t>
            </a:r>
            <a:r>
              <a:rPr dirty="0" sz="1800" spc="-15">
                <a:latin typeface="Calibri"/>
                <a:cs typeface="Calibri"/>
              </a:rPr>
              <a:t>formulate, </a:t>
            </a:r>
            <a:r>
              <a:rPr dirty="0" sz="1800" spc="-10">
                <a:latin typeface="Calibri"/>
                <a:cs typeface="Calibri"/>
              </a:rPr>
              <a:t>review research </a:t>
            </a:r>
            <a:r>
              <a:rPr dirty="0" sz="1800" spc="-15">
                <a:latin typeface="Calibri"/>
                <a:cs typeface="Calibri"/>
              </a:rPr>
              <a:t>literature,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10">
                <a:latin typeface="Calibri"/>
                <a:cs typeface="Calibri"/>
              </a:rPr>
              <a:t>analyze  complex </a:t>
            </a:r>
            <a:r>
              <a:rPr dirty="0" sz="1800" spc="-5">
                <a:latin typeface="Calibri"/>
                <a:cs typeface="Calibri"/>
              </a:rPr>
              <a:t>engineering </a:t>
            </a:r>
            <a:r>
              <a:rPr dirty="0" sz="1800" spc="-10">
                <a:latin typeface="Calibri"/>
                <a:cs typeface="Calibri"/>
              </a:rPr>
              <a:t>problems </a:t>
            </a:r>
            <a:r>
              <a:rPr dirty="0" sz="1800" spc="-5">
                <a:latin typeface="Calibri"/>
                <a:cs typeface="Calibri"/>
              </a:rPr>
              <a:t>reaching </a:t>
            </a:r>
            <a:r>
              <a:rPr dirty="0" sz="1800" spc="-10">
                <a:latin typeface="Calibri"/>
                <a:cs typeface="Calibri"/>
              </a:rPr>
              <a:t>substantiated conclusions </a:t>
            </a:r>
            <a:r>
              <a:rPr dirty="0" sz="1800" spc="-5">
                <a:latin typeface="Calibri"/>
                <a:cs typeface="Calibri"/>
              </a:rPr>
              <a:t>using </a:t>
            </a:r>
            <a:r>
              <a:rPr dirty="0" sz="1800" spc="-15">
                <a:latin typeface="Calibri"/>
                <a:cs typeface="Calibri"/>
              </a:rPr>
              <a:t>first  </a:t>
            </a:r>
            <a:r>
              <a:rPr dirty="0" sz="1800" spc="-10">
                <a:latin typeface="Calibri"/>
                <a:cs typeface="Calibri"/>
              </a:rPr>
              <a:t>principles </a:t>
            </a:r>
            <a:r>
              <a:rPr dirty="0" sz="1800" spc="-5">
                <a:latin typeface="Calibri"/>
                <a:cs typeface="Calibri"/>
              </a:rPr>
              <a:t>of mathematics, </a:t>
            </a:r>
            <a:r>
              <a:rPr dirty="0" sz="1800" spc="-10">
                <a:latin typeface="Calibri"/>
                <a:cs typeface="Calibri"/>
              </a:rPr>
              <a:t>natural </a:t>
            </a:r>
            <a:r>
              <a:rPr dirty="0" sz="1800" spc="-5">
                <a:latin typeface="Calibri"/>
                <a:cs typeface="Calibri"/>
              </a:rPr>
              <a:t>sciences,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5">
                <a:latin typeface="Calibri"/>
                <a:cs typeface="Calibri"/>
              </a:rPr>
              <a:t>engineering</a:t>
            </a:r>
            <a:r>
              <a:rPr dirty="0" sz="1800" spc="114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sciences.</a:t>
            </a:r>
            <a:endParaRPr sz="18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144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 u="heavy" sz="1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Design/development </a:t>
            </a:r>
            <a:r>
              <a:rPr dirty="0" u="heavy" sz="18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 </a:t>
            </a: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solutions</a:t>
            </a:r>
            <a:r>
              <a:rPr dirty="0" sz="1800" spc="-5">
                <a:latin typeface="Calibri"/>
                <a:cs typeface="Calibri"/>
              </a:rPr>
              <a:t>: Design solutions </a:t>
            </a:r>
            <a:r>
              <a:rPr dirty="0" sz="1800" spc="-15">
                <a:latin typeface="Calibri"/>
                <a:cs typeface="Calibri"/>
              </a:rPr>
              <a:t>for </a:t>
            </a:r>
            <a:r>
              <a:rPr dirty="0" sz="1800" spc="-10">
                <a:latin typeface="Calibri"/>
                <a:cs typeface="Calibri"/>
              </a:rPr>
              <a:t>complex </a:t>
            </a:r>
            <a:r>
              <a:rPr dirty="0" sz="1800" spc="-5">
                <a:latin typeface="Calibri"/>
                <a:cs typeface="Calibri"/>
              </a:rPr>
              <a:t>engineering  </a:t>
            </a:r>
            <a:r>
              <a:rPr dirty="0" sz="1800" spc="-10">
                <a:latin typeface="Calibri"/>
                <a:cs typeface="Calibri"/>
              </a:rPr>
              <a:t>problems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5">
                <a:latin typeface="Calibri"/>
                <a:cs typeface="Calibri"/>
              </a:rPr>
              <a:t>design </a:t>
            </a:r>
            <a:r>
              <a:rPr dirty="0" sz="1800" spc="-20">
                <a:latin typeface="Calibri"/>
                <a:cs typeface="Calibri"/>
              </a:rPr>
              <a:t>system </a:t>
            </a:r>
            <a:r>
              <a:rPr dirty="0" sz="1800" spc="-5">
                <a:latin typeface="Calibri"/>
                <a:cs typeface="Calibri"/>
              </a:rPr>
              <a:t>components or processes that </a:t>
            </a:r>
            <a:r>
              <a:rPr dirty="0" sz="1800">
                <a:latin typeface="Calibri"/>
                <a:cs typeface="Calibri"/>
              </a:rPr>
              <a:t>meet the </a:t>
            </a:r>
            <a:r>
              <a:rPr dirty="0" sz="1800" spc="-5">
                <a:latin typeface="Calibri"/>
                <a:cs typeface="Calibri"/>
              </a:rPr>
              <a:t>specified </a:t>
            </a:r>
            <a:r>
              <a:rPr dirty="0" sz="1800">
                <a:latin typeface="Calibri"/>
                <a:cs typeface="Calibri"/>
              </a:rPr>
              <a:t>needs  </a:t>
            </a:r>
            <a:r>
              <a:rPr dirty="0" sz="1800" spc="-5">
                <a:latin typeface="Calibri"/>
                <a:cs typeface="Calibri"/>
              </a:rPr>
              <a:t>with </a:t>
            </a:r>
            <a:r>
              <a:rPr dirty="0" sz="1800" spc="-10">
                <a:latin typeface="Calibri"/>
                <a:cs typeface="Calibri"/>
              </a:rPr>
              <a:t>appropriate consideration </a:t>
            </a:r>
            <a:r>
              <a:rPr dirty="0" sz="1800" spc="-15">
                <a:latin typeface="Calibri"/>
                <a:cs typeface="Calibri"/>
              </a:rPr>
              <a:t>for </a:t>
            </a:r>
            <a:r>
              <a:rPr dirty="0" sz="1800">
                <a:latin typeface="Calibri"/>
                <a:cs typeface="Calibri"/>
              </a:rPr>
              <a:t>the </a:t>
            </a:r>
            <a:r>
              <a:rPr dirty="0" sz="1800" spc="-5">
                <a:latin typeface="Calibri"/>
                <a:cs typeface="Calibri"/>
              </a:rPr>
              <a:t>public health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30">
                <a:latin typeface="Calibri"/>
                <a:cs typeface="Calibri"/>
              </a:rPr>
              <a:t>safety, </a:t>
            </a:r>
            <a:r>
              <a:rPr dirty="0" sz="1800">
                <a:latin typeface="Calibri"/>
                <a:cs typeface="Calibri"/>
              </a:rPr>
              <a:t>and the </a:t>
            </a:r>
            <a:r>
              <a:rPr dirty="0" sz="1800" spc="-10">
                <a:latin typeface="Calibri"/>
                <a:cs typeface="Calibri"/>
              </a:rPr>
              <a:t>cultural,  societal,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10">
                <a:latin typeface="Calibri"/>
                <a:cs typeface="Calibri"/>
              </a:rPr>
              <a:t>environmental</a:t>
            </a:r>
            <a:r>
              <a:rPr dirty="0" sz="1800" spc="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considerations.</a:t>
            </a:r>
            <a:endParaRPr sz="1800">
              <a:latin typeface="Calibri"/>
              <a:cs typeface="Calibri"/>
            </a:endParaRPr>
          </a:p>
          <a:p>
            <a:pPr marL="355600" marR="299085" indent="-342900">
              <a:lnSpc>
                <a:spcPct val="100000"/>
              </a:lnSpc>
              <a:spcBef>
                <a:spcPts val="144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Conduct </a:t>
            </a:r>
            <a:r>
              <a:rPr dirty="0" u="heavy" sz="18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investigations </a:t>
            </a:r>
            <a:r>
              <a:rPr dirty="0" u="heavy" sz="18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 </a:t>
            </a:r>
            <a:r>
              <a:rPr dirty="0" u="heavy" sz="1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complex </a:t>
            </a: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problems</a:t>
            </a:r>
            <a:r>
              <a:rPr dirty="0" sz="1800" spc="-5">
                <a:latin typeface="Calibri"/>
                <a:cs typeface="Calibri"/>
              </a:rPr>
              <a:t>: </a:t>
            </a:r>
            <a:r>
              <a:rPr dirty="0" sz="1800">
                <a:latin typeface="Calibri"/>
                <a:cs typeface="Calibri"/>
              </a:rPr>
              <a:t>Use </a:t>
            </a:r>
            <a:r>
              <a:rPr dirty="0" sz="1800" spc="-5">
                <a:latin typeface="Calibri"/>
                <a:cs typeface="Calibri"/>
              </a:rPr>
              <a:t>research-based knowledge </a:t>
            </a:r>
            <a:r>
              <a:rPr dirty="0" sz="1800">
                <a:latin typeface="Calibri"/>
                <a:cs typeface="Calibri"/>
              </a:rPr>
              <a:t>and  </a:t>
            </a:r>
            <a:r>
              <a:rPr dirty="0" sz="1800" spc="-10">
                <a:latin typeface="Calibri"/>
                <a:cs typeface="Calibri"/>
              </a:rPr>
              <a:t>research </a:t>
            </a:r>
            <a:r>
              <a:rPr dirty="0" sz="1800" spc="-5">
                <a:latin typeface="Calibri"/>
                <a:cs typeface="Calibri"/>
              </a:rPr>
              <a:t>methods including design of experiments, analysis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10">
                <a:latin typeface="Calibri"/>
                <a:cs typeface="Calibri"/>
              </a:rPr>
              <a:t>interpretation </a:t>
            </a:r>
            <a:r>
              <a:rPr dirty="0" sz="1800" spc="-5">
                <a:latin typeface="Calibri"/>
                <a:cs typeface="Calibri"/>
              </a:rPr>
              <a:t>of  </a:t>
            </a:r>
            <a:r>
              <a:rPr dirty="0" sz="1800" spc="-10">
                <a:latin typeface="Calibri"/>
                <a:cs typeface="Calibri"/>
              </a:rPr>
              <a:t>data,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5">
                <a:latin typeface="Calibri"/>
                <a:cs typeface="Calibri"/>
              </a:rPr>
              <a:t>synthesis of </a:t>
            </a:r>
            <a:r>
              <a:rPr dirty="0" sz="1800">
                <a:latin typeface="Calibri"/>
                <a:cs typeface="Calibri"/>
              </a:rPr>
              <a:t>the </a:t>
            </a:r>
            <a:r>
              <a:rPr dirty="0" sz="1800" spc="-10">
                <a:latin typeface="Calibri"/>
                <a:cs typeface="Calibri"/>
              </a:rPr>
              <a:t>information to provide valid</a:t>
            </a:r>
            <a:r>
              <a:rPr dirty="0" sz="1800" spc="6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conclusions.</a:t>
            </a:r>
            <a:endParaRPr sz="1800">
              <a:latin typeface="Calibri"/>
              <a:cs typeface="Calibri"/>
            </a:endParaRPr>
          </a:p>
          <a:p>
            <a:pPr marL="355600" marR="13970" indent="-342900">
              <a:lnSpc>
                <a:spcPct val="100000"/>
              </a:lnSpc>
              <a:spcBef>
                <a:spcPts val="144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 u="heavy" sz="18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Modern </a:t>
            </a: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tool usage</a:t>
            </a:r>
            <a:r>
              <a:rPr dirty="0" sz="1800" spc="-5">
                <a:latin typeface="Calibri"/>
                <a:cs typeface="Calibri"/>
              </a:rPr>
              <a:t>: </a:t>
            </a:r>
            <a:r>
              <a:rPr dirty="0" sz="1800" spc="-15">
                <a:latin typeface="Calibri"/>
                <a:cs typeface="Calibri"/>
              </a:rPr>
              <a:t>Create, </a:t>
            </a:r>
            <a:r>
              <a:rPr dirty="0" sz="1800" spc="-5">
                <a:latin typeface="Calibri"/>
                <a:cs typeface="Calibri"/>
              </a:rPr>
              <a:t>select, </a:t>
            </a:r>
            <a:r>
              <a:rPr dirty="0" sz="1800">
                <a:latin typeface="Calibri"/>
                <a:cs typeface="Calibri"/>
              </a:rPr>
              <a:t>and apply </a:t>
            </a:r>
            <a:r>
              <a:rPr dirty="0" sz="1800" spc="-10">
                <a:latin typeface="Calibri"/>
                <a:cs typeface="Calibri"/>
              </a:rPr>
              <a:t>appropriate </a:t>
            </a:r>
            <a:r>
              <a:rPr dirty="0" sz="1800" spc="-5">
                <a:latin typeface="Calibri"/>
                <a:cs typeface="Calibri"/>
              </a:rPr>
              <a:t>techniques, </a:t>
            </a:r>
            <a:r>
              <a:rPr dirty="0" sz="1800" spc="-10">
                <a:latin typeface="Calibri"/>
                <a:cs typeface="Calibri"/>
              </a:rPr>
              <a:t>resources, </a:t>
            </a:r>
            <a:r>
              <a:rPr dirty="0" sz="1800">
                <a:latin typeface="Calibri"/>
                <a:cs typeface="Calibri"/>
              </a:rPr>
              <a:t>and  modern </a:t>
            </a:r>
            <a:r>
              <a:rPr dirty="0" sz="1800" spc="-5">
                <a:latin typeface="Calibri"/>
                <a:cs typeface="Calibri"/>
              </a:rPr>
              <a:t>engineering </a:t>
            </a:r>
            <a:r>
              <a:rPr dirty="0" sz="1800">
                <a:latin typeface="Calibri"/>
                <a:cs typeface="Calibri"/>
              </a:rPr>
              <a:t>and IT </a:t>
            </a:r>
            <a:r>
              <a:rPr dirty="0" sz="1800" spc="-10">
                <a:latin typeface="Calibri"/>
                <a:cs typeface="Calibri"/>
              </a:rPr>
              <a:t>tools </a:t>
            </a:r>
            <a:r>
              <a:rPr dirty="0" sz="1800" spc="-5">
                <a:latin typeface="Calibri"/>
                <a:cs typeface="Calibri"/>
              </a:rPr>
              <a:t>including </a:t>
            </a:r>
            <a:r>
              <a:rPr dirty="0" sz="1800" spc="-10">
                <a:latin typeface="Calibri"/>
                <a:cs typeface="Calibri"/>
              </a:rPr>
              <a:t>prediction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5">
                <a:latin typeface="Calibri"/>
                <a:cs typeface="Calibri"/>
              </a:rPr>
              <a:t>modeling </a:t>
            </a:r>
            <a:r>
              <a:rPr dirty="0" sz="1800" spc="-10">
                <a:latin typeface="Calibri"/>
                <a:cs typeface="Calibri"/>
              </a:rPr>
              <a:t>to complex  </a:t>
            </a:r>
            <a:r>
              <a:rPr dirty="0" sz="1800" spc="-5">
                <a:latin typeface="Calibri"/>
                <a:cs typeface="Calibri"/>
              </a:rPr>
              <a:t>engineering activities with </a:t>
            </a:r>
            <a:r>
              <a:rPr dirty="0" sz="1800">
                <a:latin typeface="Calibri"/>
                <a:cs typeface="Calibri"/>
              </a:rPr>
              <a:t>an </a:t>
            </a:r>
            <a:r>
              <a:rPr dirty="0" sz="1800" spc="-10">
                <a:latin typeface="Calibri"/>
                <a:cs typeface="Calibri"/>
              </a:rPr>
              <a:t>understanding </a:t>
            </a:r>
            <a:r>
              <a:rPr dirty="0" sz="1800" spc="-5">
                <a:latin typeface="Calibri"/>
                <a:cs typeface="Calibri"/>
              </a:rPr>
              <a:t>of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1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limitations.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05370" y="439927"/>
          <a:ext cx="10761345" cy="6111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8670"/>
                <a:gridCol w="7580630"/>
                <a:gridCol w="359409"/>
                <a:gridCol w="551179"/>
                <a:gridCol w="427354"/>
                <a:gridCol w="458470"/>
                <a:gridCol w="568325"/>
              </a:tblGrid>
              <a:tr h="13482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1c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unit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weight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of a soil of a </a:t>
                      </a:r>
                      <a:r>
                        <a:rPr dirty="0" sz="1500" spc="5">
                          <a:latin typeface="Times New Roman"/>
                          <a:cs typeface="Times New Roman"/>
                        </a:rPr>
                        <a:t>30°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slope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is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17.5kN/m</a:t>
                      </a:r>
                      <a:r>
                        <a:rPr dirty="0" baseline="25000" sz="15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.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The shear parameters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c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ϕ for the</a:t>
                      </a:r>
                      <a:r>
                        <a:rPr dirty="0" sz="150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soil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are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10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kN/m</a:t>
                      </a:r>
                      <a:r>
                        <a:rPr dirty="0" baseline="25000" sz="1500" spc="-7">
                          <a:latin typeface="Times New Roman"/>
                          <a:cs typeface="Times New Roman"/>
                        </a:rPr>
                        <a:t>2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20° </a:t>
                      </a:r>
                      <a:r>
                        <a:rPr dirty="0" sz="1500" spc="-10">
                          <a:latin typeface="Times New Roman"/>
                          <a:cs typeface="Times New Roman"/>
                        </a:rPr>
                        <a:t>respectively.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Given that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the height of the slope is 12 m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500" spc="-1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stability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26034" marR="586740">
                        <a:lnSpc>
                          <a:spcPct val="150000"/>
                        </a:lnSpc>
                        <a:spcBef>
                          <a:spcPts val="5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number obtained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from the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charts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for the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given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slope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and angle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of internal friction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is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0.025, 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compute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factor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5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spc="-15">
                          <a:latin typeface="Times New Roman"/>
                          <a:cs typeface="Times New Roman"/>
                        </a:rPr>
                        <a:t>safety.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44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6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CO3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500" spc="-10">
                          <a:latin typeface="Times New Roman"/>
                          <a:cs typeface="Times New Roman"/>
                        </a:rPr>
                        <a:t>L2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272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1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1.3.1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81863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2a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 marR="303530">
                        <a:lnSpc>
                          <a:spcPts val="2700"/>
                        </a:lnSpc>
                        <a:spcBef>
                          <a:spcPts val="25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For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the retaining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wall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shown in figure 2(a),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draw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active earth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pressure distribution</a:t>
                      </a:r>
                      <a:r>
                        <a:rPr dirty="0" sz="1500" spc="-1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diagram  and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obtain total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active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force on the</a:t>
                      </a:r>
                      <a:r>
                        <a:rPr dirty="0" sz="1500" spc="-1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wall.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8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CO2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L3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335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2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2.1.2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54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171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2b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958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 marR="92075">
                        <a:lnSpc>
                          <a:spcPts val="2700"/>
                        </a:lnSpc>
                        <a:spcBef>
                          <a:spcPts val="25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retaining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wall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4.5 m high with a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vertical back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supports a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horizontal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fill weighing 18.60 </a:t>
                      </a:r>
                      <a:r>
                        <a:rPr dirty="0" sz="1500" spc="5">
                          <a:latin typeface="Times New Roman"/>
                          <a:cs typeface="Times New Roman"/>
                        </a:rPr>
                        <a:t>kN/m</a:t>
                      </a:r>
                      <a:r>
                        <a:rPr dirty="0" baseline="25000" sz="1500" spc="7">
                          <a:latin typeface="Times New Roman"/>
                          <a:cs typeface="Times New Roman"/>
                        </a:rPr>
                        <a:t>3 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and having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ϕ = 32°, δ = 20°,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c = 0.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Determine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the total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active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thrust on the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wall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500" spc="-1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spc="-15">
                          <a:latin typeface="Times New Roman"/>
                          <a:cs typeface="Times New Roman"/>
                        </a:rPr>
                        <a:t>Culmann’s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graphical</a:t>
                      </a:r>
                      <a:r>
                        <a:rPr dirty="0" sz="1500" spc="3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method.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255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958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1500" spc="-10">
                          <a:latin typeface="Arial"/>
                          <a:cs typeface="Arial"/>
                        </a:rPr>
                        <a:t>CO2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958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L3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958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7005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958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1.3.1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958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4864382" y="2774868"/>
            <a:ext cx="2221343" cy="22847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7637" y="71450"/>
            <a:ext cx="1852930" cy="148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latin typeface="Arial"/>
                <a:cs typeface="Arial"/>
              </a:rPr>
              <a:t>All India </a:t>
            </a:r>
            <a:r>
              <a:rPr dirty="0" sz="800" spc="-5">
                <a:latin typeface="Arial"/>
                <a:cs typeface="Arial"/>
              </a:rPr>
              <a:t>Council </a:t>
            </a:r>
            <a:r>
              <a:rPr dirty="0" sz="800">
                <a:latin typeface="Arial"/>
                <a:cs typeface="Arial"/>
              </a:rPr>
              <a:t>for Technical</a:t>
            </a:r>
            <a:r>
              <a:rPr dirty="0" sz="800" spc="-5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Education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730990" y="6633844"/>
            <a:ext cx="314325" cy="18288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050" spc="5">
                <a:latin typeface="Arial"/>
                <a:cs typeface="Arial"/>
              </a:rPr>
              <a:t>CE</a:t>
            </a:r>
            <a:r>
              <a:rPr dirty="0" sz="1050" spc="5">
                <a:latin typeface="Calibri"/>
                <a:cs typeface="Calibri"/>
              </a:rPr>
              <a:t>3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226" y="6687636"/>
            <a:ext cx="788035" cy="13970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 spc="-5">
                <a:latin typeface="Arial"/>
                <a:cs typeface="Arial"/>
              </a:rPr>
              <a:t>Civil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Engineering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60430" y="71450"/>
            <a:ext cx="1042669" cy="148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5">
                <a:latin typeface="Arial"/>
                <a:cs typeface="Arial"/>
              </a:rPr>
              <a:t>Model </a:t>
            </a:r>
            <a:r>
              <a:rPr dirty="0" sz="800">
                <a:latin typeface="Arial"/>
                <a:cs typeface="Arial"/>
              </a:rPr>
              <a:t>Question</a:t>
            </a:r>
            <a:r>
              <a:rPr dirty="0" sz="800" spc="-3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Paper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1730990" y="6633844"/>
            <a:ext cx="314325" cy="18288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050" spc="5">
                <a:latin typeface="Arial"/>
                <a:cs typeface="Arial"/>
              </a:rPr>
              <a:t>CE</a:t>
            </a:r>
            <a:r>
              <a:rPr dirty="0" sz="1050" spc="5">
                <a:latin typeface="Calibri"/>
                <a:cs typeface="Calibri"/>
              </a:rPr>
              <a:t>4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226" y="6687636"/>
            <a:ext cx="788035" cy="13970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 spc="-5">
                <a:latin typeface="Arial"/>
                <a:cs typeface="Arial"/>
              </a:rPr>
              <a:t>Civil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Engineering</a:t>
            </a:r>
            <a:endParaRPr sz="800">
              <a:latin typeface="Arial"/>
              <a:cs typeface="Arial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98664" y="566293"/>
          <a:ext cx="10761345" cy="571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8670"/>
                <a:gridCol w="7580630"/>
                <a:gridCol w="359409"/>
                <a:gridCol w="551179"/>
                <a:gridCol w="427354"/>
                <a:gridCol w="458470"/>
                <a:gridCol w="568325"/>
              </a:tblGrid>
              <a:tr h="20976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3a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44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915" marR="1219835" indent="-9525">
                        <a:lnSpc>
                          <a:spcPts val="2340"/>
                        </a:lnSpc>
                        <a:spcBef>
                          <a:spcPts val="30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A canal having side slope 1:1 is proposed to be constructed in cohesive soils to a depth of 4.5m  below the ground surface. The soil properties are a given</a:t>
                      </a:r>
                      <a:r>
                        <a:rPr dirty="0" sz="13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below;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8191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u=15, cu=10kN/m2. e=1.0 G=2.65.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find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factor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safety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with respect to cohesion against</a:t>
                      </a:r>
                      <a:r>
                        <a:rPr dirty="0" sz="1300" spc="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failure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81915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of bank</a:t>
                      </a:r>
                      <a:r>
                        <a:rPr dirty="0" sz="13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slopes;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76860" indent="-195580">
                        <a:lnSpc>
                          <a:spcPct val="100000"/>
                        </a:lnSpc>
                        <a:spcBef>
                          <a:spcPts val="780"/>
                        </a:spcBef>
                        <a:buAutoNum type="romanLcParenBoth"/>
                        <a:tabLst>
                          <a:tab pos="277495" algn="l"/>
                        </a:tabLst>
                      </a:pP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When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the canal is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full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of water</a:t>
                      </a:r>
                      <a:r>
                        <a:rPr dirty="0" sz="13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and.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24485" indent="-243204">
                        <a:lnSpc>
                          <a:spcPct val="100000"/>
                        </a:lnSpc>
                        <a:spcBef>
                          <a:spcPts val="780"/>
                        </a:spcBef>
                        <a:buAutoNum type="romanLcParenBoth"/>
                        <a:tabLst>
                          <a:tab pos="325120" algn="l"/>
                        </a:tabLst>
                      </a:pP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When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there is sudden draw down of water in</a:t>
                      </a:r>
                      <a:r>
                        <a:rPr dirty="0" sz="13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canal.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8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8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44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CO3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44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L3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44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2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44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2.1.2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44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935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3b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7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25400" marR="377190">
                        <a:lnSpc>
                          <a:spcPts val="2340"/>
                        </a:lnSpc>
                        <a:spcBef>
                          <a:spcPts val="10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Determine the depth at which a circular footing 2m diameter be founded to provide a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factor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safety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of 3.0.  If it has to carry a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safe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load of 1500 kN. The foundation soil has c=15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kN/m</a:t>
                      </a:r>
                      <a:r>
                        <a:rPr dirty="0" baseline="26143" sz="127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,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ϕ=30</a:t>
                      </a:r>
                      <a:r>
                        <a:rPr dirty="0" baseline="26143" sz="1275" spc="-7">
                          <a:latin typeface="Times New Roman"/>
                          <a:cs typeface="Times New Roman"/>
                        </a:rPr>
                        <a:t>0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and unit weight of soil  ϕ =18kN/m</a:t>
                      </a:r>
                      <a:r>
                        <a:rPr dirty="0" baseline="26143" sz="1275" spc="-7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.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7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7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CO4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7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L3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7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2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7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2.1.2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7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064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3c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7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8255">
                        <a:lnSpc>
                          <a:spcPts val="2340"/>
                        </a:lnSpc>
                        <a:spcBef>
                          <a:spcPts val="35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large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scale bearing capacity test on a footing of size 1.05mX1.05m at a depth of 1.5m </a:t>
                      </a: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yielded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an ultimate value  of 141</a:t>
                      </a:r>
                      <a:r>
                        <a:rPr dirty="0" sz="13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kN.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5400" marR="147320">
                        <a:lnSpc>
                          <a:spcPts val="2340"/>
                        </a:lnSpc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Unconfined compressive tests on the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soft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saturated clay </a:t>
                      </a: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yielded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a strength of 0.03 N/mm</a:t>
                      </a:r>
                      <a:r>
                        <a:rPr dirty="0" baseline="26143" sz="1275" spc="-7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. If the unit weight of  the </a:t>
                      </a: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soil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is 16</a:t>
                      </a:r>
                      <a:r>
                        <a:rPr dirty="0" sz="13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kN/m</a:t>
                      </a:r>
                      <a:r>
                        <a:rPr dirty="0" baseline="26143" sz="1275" spc="-15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,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how </a:t>
                      </a: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much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does the test value differ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from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that obtained using </a:t>
                      </a:r>
                      <a:r>
                        <a:rPr dirty="0" sz="1300" spc="-20">
                          <a:latin typeface="Times New Roman"/>
                          <a:cs typeface="Times New Roman"/>
                        </a:rPr>
                        <a:t>Terzaghi’s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bearing capacity</a:t>
                      </a:r>
                      <a:r>
                        <a:rPr dirty="0" sz="1300" spc="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equation?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5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7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CO4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7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L3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7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2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7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2.1.2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7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018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4a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7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186055">
                        <a:lnSpc>
                          <a:spcPts val="2340"/>
                        </a:lnSpc>
                        <a:spcBef>
                          <a:spcPts val="40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Design a pile foundation </a:t>
                      </a: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system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in 20 m thick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soft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clay with undrained cohesion of 60kPa, density of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18kN/m</a:t>
                      </a:r>
                      <a:r>
                        <a:rPr dirty="0" baseline="26143" sz="1275">
                          <a:latin typeface="Times New Roman"/>
                          <a:cs typeface="Times New Roman"/>
                        </a:rPr>
                        <a:t>3 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and water content of</a:t>
                      </a:r>
                      <a:r>
                        <a:rPr dirty="0" sz="13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30%.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5400" marR="445134">
                        <a:lnSpc>
                          <a:spcPts val="2340"/>
                        </a:lnSpc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The clay </a:t>
                      </a: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layer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is underlined by hard rock. The pile foundation should carry a load of 6500 kN. </a:t>
                      </a:r>
                      <a:r>
                        <a:rPr dirty="0" sz="1300" spc="-30">
                          <a:latin typeface="Times New Roman"/>
                          <a:cs typeface="Times New Roman"/>
                        </a:rPr>
                        <a:t>Take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liquid  limit=60%,</a:t>
                      </a:r>
                      <a:r>
                        <a:rPr dirty="0" sz="13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G=2.7.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12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7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CO5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7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L3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7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2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7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2.2.3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7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97637" y="71450"/>
            <a:ext cx="1852930" cy="148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latin typeface="Arial"/>
                <a:cs typeface="Arial"/>
              </a:rPr>
              <a:t>All India </a:t>
            </a:r>
            <a:r>
              <a:rPr dirty="0" sz="800" spc="-5">
                <a:latin typeface="Arial"/>
                <a:cs typeface="Arial"/>
              </a:rPr>
              <a:t>Council </a:t>
            </a:r>
            <a:r>
              <a:rPr dirty="0" sz="800">
                <a:latin typeface="Arial"/>
                <a:cs typeface="Arial"/>
              </a:rPr>
              <a:t>for Technical</a:t>
            </a:r>
            <a:r>
              <a:rPr dirty="0" sz="800" spc="-5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Education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60430" y="71450"/>
            <a:ext cx="1042669" cy="148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5">
                <a:latin typeface="Arial"/>
                <a:cs typeface="Arial"/>
              </a:rPr>
              <a:t>Model </a:t>
            </a:r>
            <a:r>
              <a:rPr dirty="0" sz="800">
                <a:latin typeface="Arial"/>
                <a:cs typeface="Arial"/>
              </a:rPr>
              <a:t>Question</a:t>
            </a:r>
            <a:r>
              <a:rPr dirty="0" sz="800" spc="-3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Paper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20369" y="596773"/>
          <a:ext cx="10761345" cy="30314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8670"/>
                <a:gridCol w="7580630"/>
                <a:gridCol w="359409"/>
                <a:gridCol w="551179"/>
                <a:gridCol w="427354"/>
                <a:gridCol w="457834"/>
                <a:gridCol w="567690"/>
              </a:tblGrid>
              <a:tr h="2115185">
                <a:tc>
                  <a:txBody>
                    <a:bodyPr/>
                    <a:lstStyle/>
                    <a:p>
                      <a:pPr algn="r" marR="30480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4b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38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75565">
                        <a:lnSpc>
                          <a:spcPts val="2340"/>
                        </a:lnSpc>
                        <a:spcBef>
                          <a:spcPts val="25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A soil profile at a site consists of 4.0m of medium sand with dry unit weight of 17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kN/m</a:t>
                      </a:r>
                      <a:r>
                        <a:rPr dirty="0" baseline="26143" sz="1275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,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underlain by a  normally consolidated </a:t>
                      </a: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layer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of 2.0m thick </a:t>
                      </a:r>
                      <a:r>
                        <a:rPr dirty="0" sz="1300" spc="-30">
                          <a:latin typeface="Times New Roman"/>
                          <a:cs typeface="Times New Roman"/>
                        </a:rPr>
                        <a:t>clay.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The initial void ratio of clay is 1.0 its saturated unit weight is 20  kN/m</a:t>
                      </a:r>
                      <a:r>
                        <a:rPr dirty="0" baseline="26143" sz="1275" spc="-7">
                          <a:latin typeface="Times New Roman"/>
                          <a:cs typeface="Times New Roman"/>
                        </a:rPr>
                        <a:t>3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and its liquid limit is</a:t>
                      </a:r>
                      <a:r>
                        <a:rPr dirty="0" sz="1300" spc="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50%.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The ground water table is at the top of the clay </a:t>
                      </a:r>
                      <a:r>
                        <a:rPr dirty="0" sz="1300" spc="-25">
                          <a:latin typeface="Times New Roman"/>
                          <a:cs typeface="Times New Roman"/>
                        </a:rPr>
                        <a:t>layer.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A square footing 2m x 2m is founded at a depth</a:t>
                      </a:r>
                      <a:r>
                        <a:rPr dirty="0" sz="1300" spc="1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of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1.0 m below the GL at the</a:t>
                      </a:r>
                      <a:r>
                        <a:rPr dirty="0" sz="13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site.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The load on the footing is 1200 kN. Calculate the settlement of footing due to consolidation of the clay</a:t>
                      </a:r>
                      <a:r>
                        <a:rPr dirty="0" sz="1300" spc="3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25">
                          <a:latin typeface="Times New Roman"/>
                          <a:cs typeface="Times New Roman"/>
                        </a:rPr>
                        <a:t>layer.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8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38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1239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CO6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38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L3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38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843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2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38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2.1.2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38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96873">
                <a:tc>
                  <a:txBody>
                    <a:bodyPr/>
                    <a:lstStyle/>
                    <a:p>
                      <a:pPr algn="r" marR="30924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5a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0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47625">
                        <a:lnSpc>
                          <a:spcPts val="2340"/>
                        </a:lnSpc>
                        <a:spcBef>
                          <a:spcPts val="35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Check the reinforced earth wall shown in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5(a)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for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stability against a) sliding b) over turning and c) bearing  failure.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Although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BC is a rough face, </a:t>
                      </a: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assume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it to be</a:t>
                      </a:r>
                      <a:r>
                        <a:rPr dirty="0" sz="13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smooth.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8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0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1239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CO7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0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L3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0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843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2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0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2.1.2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50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97637" y="71450"/>
            <a:ext cx="1852930" cy="148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latin typeface="Arial"/>
                <a:cs typeface="Arial"/>
              </a:rPr>
              <a:t>All India </a:t>
            </a:r>
            <a:r>
              <a:rPr dirty="0" sz="800" spc="-5">
                <a:latin typeface="Arial"/>
                <a:cs typeface="Arial"/>
              </a:rPr>
              <a:t>Council </a:t>
            </a:r>
            <a:r>
              <a:rPr dirty="0" sz="800">
                <a:latin typeface="Arial"/>
                <a:cs typeface="Arial"/>
              </a:rPr>
              <a:t>for Technical</a:t>
            </a:r>
            <a:r>
              <a:rPr dirty="0" sz="800" spc="-5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Education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60430" y="71450"/>
            <a:ext cx="1042669" cy="148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5">
                <a:latin typeface="Arial"/>
                <a:cs typeface="Arial"/>
              </a:rPr>
              <a:t>Model </a:t>
            </a:r>
            <a:r>
              <a:rPr dirty="0" sz="800">
                <a:latin typeface="Arial"/>
                <a:cs typeface="Arial"/>
              </a:rPr>
              <a:t>Question</a:t>
            </a:r>
            <a:r>
              <a:rPr dirty="0" sz="800" spc="-3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Paper</a:t>
            </a:r>
            <a:endParaRPr sz="8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20356" y="3681857"/>
          <a:ext cx="10763250" cy="2741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8670"/>
                <a:gridCol w="7580630"/>
                <a:gridCol w="359409"/>
                <a:gridCol w="551179"/>
                <a:gridCol w="427354"/>
                <a:gridCol w="457834"/>
                <a:gridCol w="570229"/>
              </a:tblGrid>
              <a:tr h="27217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5070909" y="3835329"/>
            <a:ext cx="1913502" cy="2413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730990" y="6633844"/>
            <a:ext cx="314325" cy="18288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050" spc="5">
                <a:latin typeface="Arial"/>
                <a:cs typeface="Arial"/>
              </a:rPr>
              <a:t>CE</a:t>
            </a:r>
            <a:r>
              <a:rPr dirty="0" sz="1050" spc="5">
                <a:latin typeface="Calibri"/>
                <a:cs typeface="Calibri"/>
              </a:rPr>
              <a:t>5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226" y="6687636"/>
            <a:ext cx="788035" cy="13970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 spc="-5">
                <a:latin typeface="Arial"/>
                <a:cs typeface="Arial"/>
              </a:rPr>
              <a:t>Civil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Engineering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1730990" y="6633844"/>
            <a:ext cx="314325" cy="18288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050" spc="5">
                <a:latin typeface="Arial"/>
                <a:cs typeface="Arial"/>
              </a:rPr>
              <a:t>CE</a:t>
            </a:r>
            <a:r>
              <a:rPr dirty="0" sz="1050" spc="5">
                <a:latin typeface="Calibri"/>
                <a:cs typeface="Calibri"/>
              </a:rPr>
              <a:t>6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226" y="6687636"/>
            <a:ext cx="788035" cy="13970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 spc="-5">
                <a:latin typeface="Arial"/>
                <a:cs typeface="Arial"/>
              </a:rPr>
              <a:t>Civil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Engineering</a:t>
            </a:r>
            <a:endParaRPr sz="800">
              <a:latin typeface="Arial"/>
              <a:cs typeface="Arial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43458" y="1326388"/>
          <a:ext cx="10783570" cy="4448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6265"/>
                <a:gridCol w="510540"/>
                <a:gridCol w="1488440"/>
                <a:gridCol w="840104"/>
                <a:gridCol w="607060"/>
                <a:gridCol w="594360"/>
                <a:gridCol w="668020"/>
                <a:gridCol w="784860"/>
                <a:gridCol w="680719"/>
                <a:gridCol w="777875"/>
                <a:gridCol w="511175"/>
                <a:gridCol w="589279"/>
                <a:gridCol w="511175"/>
                <a:gridCol w="511175"/>
                <a:gridCol w="555625"/>
                <a:gridCol w="531495"/>
              </a:tblGrid>
              <a:tr h="2035302">
                <a:tc row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5b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10">
                  <a:txBody>
                    <a:bodyPr/>
                    <a:lstStyle/>
                    <a:p>
                      <a:pPr marL="46990" marR="318770">
                        <a:lnSpc>
                          <a:spcPts val="2700"/>
                        </a:lnSpc>
                        <a:spcBef>
                          <a:spcPts val="20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Site A and Site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B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are two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sites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located at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distance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20km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30km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respectively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from a </a:t>
                      </a:r>
                      <a:r>
                        <a:rPr dirty="0" sz="1500" spc="-25">
                          <a:latin typeface="Times New Roman"/>
                          <a:cs typeface="Times New Roman"/>
                        </a:rPr>
                        <a:t>city. 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Below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table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gives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details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for both</a:t>
                      </a:r>
                      <a:r>
                        <a:rPr dirty="0" sz="1500" spc="-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sites.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033144" indent="-319405">
                        <a:lnSpc>
                          <a:spcPct val="100000"/>
                        </a:lnSpc>
                        <a:spcBef>
                          <a:spcPts val="660"/>
                        </a:spcBef>
                        <a:buAutoNum type="romanLcParenBoth"/>
                        <a:tabLst>
                          <a:tab pos="1033144" algn="l"/>
                          <a:tab pos="1033780" algn="l"/>
                        </a:tabLst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What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criterions to be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considered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while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selecting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a landfill</a:t>
                      </a:r>
                      <a:r>
                        <a:rPr dirty="0" sz="1500" spc="-1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site?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R="901700" indent="665480">
                        <a:lnSpc>
                          <a:spcPct val="150000"/>
                        </a:lnSpc>
                        <a:buAutoNum type="romanLcParenBoth"/>
                        <a:tabLst>
                          <a:tab pos="1040765" algn="l"/>
                          <a:tab pos="1041400" algn="l"/>
                        </a:tabLst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Compare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score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of both sites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and suggest which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site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is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best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suited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for 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constructing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047115">
                        <a:lnSpc>
                          <a:spcPts val="1745"/>
                        </a:lnSpc>
                        <a:spcBef>
                          <a:spcPts val="900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 landfill.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12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CO7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L4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2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2.1.2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187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3401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Parameters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weightage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697230">
                        <a:lnSpc>
                          <a:spcPts val="1745"/>
                        </a:lnSpc>
                        <a:spcBef>
                          <a:spcPts val="530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Sensitivity</a:t>
                      </a:r>
                      <a:r>
                        <a:rPr dirty="0" sz="15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indices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3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136525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SiteA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Site</a:t>
                      </a:r>
                      <a:r>
                        <a:rPr dirty="0" sz="15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B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175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079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079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890">
                        <a:lnSpc>
                          <a:spcPts val="1745"/>
                        </a:lnSpc>
                        <a:spcBef>
                          <a:spcPts val="530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0.25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3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745"/>
                        </a:lnSpc>
                        <a:spcBef>
                          <a:spcPts val="530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0.50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3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745"/>
                        </a:lnSpc>
                        <a:spcBef>
                          <a:spcPts val="530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0.75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3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45"/>
                        </a:lnSpc>
                        <a:spcBef>
                          <a:spcPts val="530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1.00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3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079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079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821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Distance</a:t>
                      </a:r>
                      <a:r>
                        <a:rPr dirty="0" sz="15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(km)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241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100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10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20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30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40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165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20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30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541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Population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ts val="1745"/>
                        </a:lnSpc>
                        <a:spcBef>
                          <a:spcPts val="900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within</a:t>
                      </a:r>
                      <a:r>
                        <a:rPr dirty="0" sz="15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500m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32410">
                        <a:lnSpc>
                          <a:spcPts val="1739"/>
                        </a:lnSpc>
                        <a:spcBef>
                          <a:spcPts val="1400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300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58750">
                        <a:lnSpc>
                          <a:spcPts val="1739"/>
                        </a:lnSpc>
                        <a:spcBef>
                          <a:spcPts val="1400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200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739"/>
                        </a:lnSpc>
                        <a:spcBef>
                          <a:spcPts val="1400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400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ts val="1739"/>
                        </a:lnSpc>
                        <a:spcBef>
                          <a:spcPts val="1400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600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ts val="1739"/>
                        </a:lnSpc>
                        <a:spcBef>
                          <a:spcPts val="1400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800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L="39370">
                        <a:lnSpc>
                          <a:spcPts val="1739"/>
                        </a:lnSpc>
                        <a:spcBef>
                          <a:spcPts val="1400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600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ts val="1739"/>
                        </a:lnSpc>
                        <a:spcBef>
                          <a:spcPts val="1400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400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986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Depth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GW</a:t>
                      </a:r>
                      <a:r>
                        <a:rPr dirty="0" sz="1500" spc="-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 spc="-5">
                          <a:latin typeface="Times New Roman"/>
                          <a:cs typeface="Times New Roman"/>
                        </a:rPr>
                        <a:t>(m)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241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400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40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30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20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10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165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20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40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60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175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ts val="1739"/>
                        </a:lnSpc>
                        <a:spcBef>
                          <a:spcPts val="535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Soil</a:t>
                      </a:r>
                      <a:r>
                        <a:rPr dirty="0" sz="15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00">
                          <a:latin typeface="Times New Roman"/>
                          <a:cs typeface="Times New Roman"/>
                        </a:rPr>
                        <a:t>type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2410">
                        <a:lnSpc>
                          <a:spcPts val="1739"/>
                        </a:lnSpc>
                        <a:spcBef>
                          <a:spcPts val="535"/>
                        </a:spcBef>
                      </a:pPr>
                      <a:r>
                        <a:rPr dirty="0" sz="1500" spc="5">
                          <a:latin typeface="Times New Roman"/>
                          <a:cs typeface="Times New Roman"/>
                        </a:rPr>
                        <a:t>200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825">
                        <a:lnSpc>
                          <a:spcPts val="1739"/>
                        </a:lnSpc>
                        <a:spcBef>
                          <a:spcPts val="535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Clay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39"/>
                        </a:lnSpc>
                        <a:spcBef>
                          <a:spcPts val="535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Silt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39"/>
                        </a:lnSpc>
                        <a:spcBef>
                          <a:spcPts val="535"/>
                        </a:spcBef>
                      </a:pPr>
                      <a:r>
                        <a:rPr dirty="0" sz="1500">
                          <a:latin typeface="Times New Roman"/>
                          <a:cs typeface="Times New Roman"/>
                        </a:rPr>
                        <a:t>Sand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39"/>
                        </a:lnSpc>
                        <a:spcBef>
                          <a:spcPts val="535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Gravel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0">
                        <a:lnSpc>
                          <a:spcPts val="1739"/>
                        </a:lnSpc>
                        <a:spcBef>
                          <a:spcPts val="535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Silt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39"/>
                        </a:lnSpc>
                        <a:spcBef>
                          <a:spcPts val="535"/>
                        </a:spcBef>
                      </a:pPr>
                      <a:r>
                        <a:rPr dirty="0" sz="1500" spc="-5">
                          <a:latin typeface="Times New Roman"/>
                          <a:cs typeface="Times New Roman"/>
                        </a:rPr>
                        <a:t>gravel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46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4168" y="94614"/>
            <a:ext cx="185229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"/>
                <a:cs typeface="Arial"/>
              </a:rPr>
              <a:t>All </a:t>
            </a:r>
            <a:r>
              <a:rPr dirty="0" sz="800" spc="-5">
                <a:latin typeface="Arial"/>
                <a:cs typeface="Arial"/>
              </a:rPr>
              <a:t>India Council for </a:t>
            </a:r>
            <a:r>
              <a:rPr dirty="0" sz="800">
                <a:latin typeface="Arial"/>
                <a:cs typeface="Arial"/>
              </a:rPr>
              <a:t>Technical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Education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22330" y="94614"/>
            <a:ext cx="104203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latin typeface="Arial"/>
                <a:cs typeface="Arial"/>
              </a:rPr>
              <a:t>Model </a:t>
            </a:r>
            <a:r>
              <a:rPr dirty="0" sz="800">
                <a:latin typeface="Arial"/>
                <a:cs typeface="Arial"/>
              </a:rPr>
              <a:t>Question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Paper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9108" y="4525975"/>
            <a:ext cx="9150985" cy="12534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200"/>
              </a:lnSpc>
              <a:spcBef>
                <a:spcPts val="95"/>
              </a:spcBef>
            </a:pPr>
            <a:r>
              <a:rPr dirty="0" sz="1700" spc="15" b="1">
                <a:latin typeface="Times New Roman"/>
                <a:cs typeface="Times New Roman"/>
              </a:rPr>
              <a:t>BL </a:t>
            </a:r>
            <a:r>
              <a:rPr dirty="0" sz="1700" spc="10" b="1">
                <a:latin typeface="Times New Roman"/>
                <a:cs typeface="Times New Roman"/>
              </a:rPr>
              <a:t>– </a:t>
            </a:r>
            <a:r>
              <a:rPr dirty="0" sz="1700" b="1">
                <a:latin typeface="Times New Roman"/>
                <a:cs typeface="Times New Roman"/>
              </a:rPr>
              <a:t>Bloom’s </a:t>
            </a:r>
            <a:r>
              <a:rPr dirty="0" sz="1700" spc="-5" b="1">
                <a:latin typeface="Times New Roman"/>
                <a:cs typeface="Times New Roman"/>
              </a:rPr>
              <a:t>Taxonomy </a:t>
            </a:r>
            <a:r>
              <a:rPr dirty="0" sz="1700" spc="10" b="1">
                <a:latin typeface="Times New Roman"/>
                <a:cs typeface="Times New Roman"/>
              </a:rPr>
              <a:t>Levels (1- Remembering, 2- Understanding, 3 – Applying, 4 – Analysing,  5 –Evaluating, 6 </a:t>
            </a:r>
            <a:r>
              <a:rPr dirty="0" sz="1700" spc="5" b="1">
                <a:latin typeface="Times New Roman"/>
                <a:cs typeface="Times New Roman"/>
              </a:rPr>
              <a:t>-</a:t>
            </a:r>
            <a:r>
              <a:rPr dirty="0" sz="1700" spc="20" b="1">
                <a:latin typeface="Times New Roman"/>
                <a:cs typeface="Times New Roman"/>
              </a:rPr>
              <a:t> </a:t>
            </a:r>
            <a:r>
              <a:rPr dirty="0" sz="1700" spc="5" b="1">
                <a:latin typeface="Times New Roman"/>
                <a:cs typeface="Times New Roman"/>
              </a:rPr>
              <a:t>Creating)</a:t>
            </a: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dirty="0" sz="1700" spc="20" b="1">
                <a:latin typeface="Times New Roman"/>
                <a:cs typeface="Times New Roman"/>
              </a:rPr>
              <a:t>CO </a:t>
            </a:r>
            <a:r>
              <a:rPr dirty="0" sz="1700" spc="10" b="1">
                <a:latin typeface="Times New Roman"/>
                <a:cs typeface="Times New Roman"/>
              </a:rPr>
              <a:t>– Course</a:t>
            </a:r>
            <a:r>
              <a:rPr dirty="0" sz="1700" spc="25" b="1">
                <a:latin typeface="Times New Roman"/>
                <a:cs typeface="Times New Roman"/>
              </a:rPr>
              <a:t> </a:t>
            </a:r>
            <a:r>
              <a:rPr dirty="0" sz="1700" spc="10" b="1">
                <a:latin typeface="Times New Roman"/>
                <a:cs typeface="Times New Roman"/>
              </a:rPr>
              <a:t>Outcomes</a:t>
            </a: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1700" spc="15" b="1">
                <a:latin typeface="Times New Roman"/>
                <a:cs typeface="Times New Roman"/>
              </a:rPr>
              <a:t>PO </a:t>
            </a:r>
            <a:r>
              <a:rPr dirty="0" sz="1700" spc="10" b="1">
                <a:latin typeface="Times New Roman"/>
                <a:cs typeface="Times New Roman"/>
              </a:rPr>
              <a:t>– Program Outcomes; PI </a:t>
            </a:r>
            <a:r>
              <a:rPr dirty="0" sz="1700" spc="15" b="1">
                <a:latin typeface="Times New Roman"/>
                <a:cs typeface="Times New Roman"/>
              </a:rPr>
              <a:t>Code </a:t>
            </a:r>
            <a:r>
              <a:rPr dirty="0" sz="1700" spc="10" b="1">
                <a:latin typeface="Times New Roman"/>
                <a:cs typeface="Times New Roman"/>
              </a:rPr>
              <a:t>– </a:t>
            </a:r>
            <a:r>
              <a:rPr dirty="0" sz="1700" spc="15" b="1">
                <a:latin typeface="Times New Roman"/>
                <a:cs typeface="Times New Roman"/>
              </a:rPr>
              <a:t>Performance </a:t>
            </a:r>
            <a:r>
              <a:rPr dirty="0" sz="1700" spc="10" b="1">
                <a:latin typeface="Times New Roman"/>
                <a:cs typeface="Times New Roman"/>
              </a:rPr>
              <a:t>Indicator</a:t>
            </a:r>
            <a:r>
              <a:rPr dirty="0" sz="1700" spc="75" b="1">
                <a:latin typeface="Times New Roman"/>
                <a:cs typeface="Times New Roman"/>
              </a:rPr>
              <a:t> </a:t>
            </a:r>
            <a:r>
              <a:rPr dirty="0" sz="1700" spc="15" b="1">
                <a:latin typeface="Times New Roman"/>
                <a:cs typeface="Times New Roman"/>
              </a:rPr>
              <a:t>Code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91892" y="881888"/>
            <a:ext cx="6807200" cy="304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4168" y="94614"/>
            <a:ext cx="185229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"/>
                <a:cs typeface="Arial"/>
              </a:rPr>
              <a:t>All </a:t>
            </a:r>
            <a:r>
              <a:rPr dirty="0" sz="800" spc="-5">
                <a:latin typeface="Arial"/>
                <a:cs typeface="Arial"/>
              </a:rPr>
              <a:t>India Council for </a:t>
            </a:r>
            <a:r>
              <a:rPr dirty="0" sz="800">
                <a:latin typeface="Arial"/>
                <a:cs typeface="Arial"/>
              </a:rPr>
              <a:t>Technical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Education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730990" y="6633844"/>
            <a:ext cx="314325" cy="18288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050" spc="5">
                <a:latin typeface="Arial"/>
                <a:cs typeface="Arial"/>
              </a:rPr>
              <a:t>CE</a:t>
            </a:r>
            <a:r>
              <a:rPr dirty="0" sz="1050" spc="5">
                <a:latin typeface="Calibri"/>
                <a:cs typeface="Calibri"/>
              </a:rPr>
              <a:t>7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226" y="6687636"/>
            <a:ext cx="788035" cy="13970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 spc="-5">
                <a:latin typeface="Arial"/>
                <a:cs typeface="Arial"/>
              </a:rPr>
              <a:t>Civil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Engineering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22330" y="94614"/>
            <a:ext cx="104203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latin typeface="Arial"/>
                <a:cs typeface="Arial"/>
              </a:rPr>
              <a:t>Model </a:t>
            </a:r>
            <a:r>
              <a:rPr dirty="0" sz="800">
                <a:latin typeface="Arial"/>
                <a:cs typeface="Arial"/>
              </a:rPr>
              <a:t>Question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Paper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9404" y="421081"/>
            <a:ext cx="647255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5"/>
              <a:t>CO </a:t>
            </a:r>
            <a:r>
              <a:rPr dirty="0" sz="3600" spc="-20"/>
              <a:t>attainment </a:t>
            </a:r>
            <a:r>
              <a:rPr dirty="0" sz="3600" spc="-10"/>
              <a:t>calculation </a:t>
            </a:r>
            <a:r>
              <a:rPr dirty="0" sz="3600"/>
              <a:t>-</a:t>
            </a:r>
            <a:r>
              <a:rPr dirty="0" sz="3600" spc="15"/>
              <a:t> </a:t>
            </a:r>
            <a:r>
              <a:rPr dirty="0" sz="3600" spc="-5"/>
              <a:t>Rubrics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993138" y="2131567"/>
            <a:ext cx="6821805" cy="3101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64515">
              <a:lnSpc>
                <a:spcPct val="140000"/>
              </a:lnSpc>
              <a:spcBef>
                <a:spcPts val="100"/>
              </a:spcBef>
              <a:tabLst>
                <a:tab pos="2938780" algn="l"/>
              </a:tabLst>
            </a:pPr>
            <a:r>
              <a:rPr dirty="0" sz="2400" b="1">
                <a:solidFill>
                  <a:srgbClr val="3E3E3E"/>
                </a:solidFill>
                <a:latin typeface="Calibri"/>
                <a:cs typeface="Calibri"/>
              </a:rPr>
              <a:t>3 levels</a:t>
            </a:r>
            <a:r>
              <a:rPr dirty="0" sz="2400" spc="35" b="1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dirty="0" sz="2400" spc="5" b="1">
                <a:solidFill>
                  <a:srgbClr val="3E3E3E"/>
                </a:solidFill>
                <a:latin typeface="Calibri"/>
                <a:cs typeface="Calibri"/>
              </a:rPr>
              <a:t>of</a:t>
            </a:r>
            <a:r>
              <a:rPr dirty="0" sz="2400" spc="25" b="1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3E3E3E"/>
                </a:solidFill>
                <a:latin typeface="Calibri"/>
                <a:cs typeface="Calibri"/>
              </a:rPr>
              <a:t>attainment	</a:t>
            </a:r>
            <a:r>
              <a:rPr dirty="0" sz="2400" spc="15" b="1">
                <a:solidFill>
                  <a:srgbClr val="3E3E3E"/>
                </a:solidFill>
                <a:latin typeface="Calibri"/>
                <a:cs typeface="Calibri"/>
              </a:rPr>
              <a:t>1-Low; </a:t>
            </a:r>
            <a:r>
              <a:rPr dirty="0" sz="2400" spc="5" b="1">
                <a:solidFill>
                  <a:srgbClr val="3E3E3E"/>
                </a:solidFill>
                <a:latin typeface="Calibri"/>
                <a:cs typeface="Calibri"/>
              </a:rPr>
              <a:t>2-medium; </a:t>
            </a:r>
            <a:r>
              <a:rPr dirty="0" sz="2400" b="1">
                <a:solidFill>
                  <a:srgbClr val="3E3E3E"/>
                </a:solidFill>
                <a:latin typeface="Calibri"/>
                <a:cs typeface="Calibri"/>
              </a:rPr>
              <a:t>3- </a:t>
            </a:r>
            <a:r>
              <a:rPr dirty="0" sz="2400" spc="5" b="1">
                <a:solidFill>
                  <a:srgbClr val="3E3E3E"/>
                </a:solidFill>
                <a:latin typeface="Calibri"/>
                <a:cs typeface="Calibri"/>
              </a:rPr>
              <a:t>High  </a:t>
            </a:r>
            <a:r>
              <a:rPr dirty="0" sz="2400" b="1">
                <a:solidFill>
                  <a:srgbClr val="3E3E3E"/>
                </a:solidFill>
                <a:latin typeface="Calibri"/>
                <a:cs typeface="Calibri"/>
              </a:rPr>
              <a:t>The 3 levels </a:t>
            </a:r>
            <a:r>
              <a:rPr dirty="0" sz="2400" spc="5" b="1">
                <a:solidFill>
                  <a:srgbClr val="3E3E3E"/>
                </a:solidFill>
                <a:latin typeface="Calibri"/>
                <a:cs typeface="Calibri"/>
              </a:rPr>
              <a:t>of </a:t>
            </a:r>
            <a:r>
              <a:rPr dirty="0" sz="2400" spc="-5" b="1">
                <a:solidFill>
                  <a:srgbClr val="3E3E3E"/>
                </a:solidFill>
                <a:latin typeface="Calibri"/>
                <a:cs typeface="Calibri"/>
              </a:rPr>
              <a:t>attainment </a:t>
            </a:r>
            <a:r>
              <a:rPr dirty="0" sz="2400" b="1">
                <a:solidFill>
                  <a:srgbClr val="3E3E3E"/>
                </a:solidFill>
                <a:latin typeface="Calibri"/>
                <a:cs typeface="Calibri"/>
              </a:rPr>
              <a:t>can </a:t>
            </a:r>
            <a:r>
              <a:rPr dirty="0" sz="2400" spc="10" b="1">
                <a:solidFill>
                  <a:srgbClr val="3E3E3E"/>
                </a:solidFill>
                <a:latin typeface="Calibri"/>
                <a:cs typeface="Calibri"/>
              </a:rPr>
              <a:t>be </a:t>
            </a:r>
            <a:r>
              <a:rPr dirty="0" sz="2400" b="1">
                <a:solidFill>
                  <a:srgbClr val="3E3E3E"/>
                </a:solidFill>
                <a:latin typeface="Calibri"/>
                <a:cs typeface="Calibri"/>
              </a:rPr>
              <a:t>defined</a:t>
            </a:r>
            <a:r>
              <a:rPr dirty="0" sz="2400" spc="250" b="1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dirty="0" sz="2400" spc="15" b="1">
                <a:solidFill>
                  <a:srgbClr val="3E3E3E"/>
                </a:solidFill>
                <a:latin typeface="Calibri"/>
                <a:cs typeface="Calibri"/>
              </a:rPr>
              <a:t>as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dirty="0" sz="2400" b="1">
                <a:solidFill>
                  <a:srgbClr val="3E3E3E"/>
                </a:solidFill>
                <a:latin typeface="Calibri"/>
                <a:cs typeface="Calibri"/>
              </a:rPr>
              <a:t>3 </a:t>
            </a:r>
            <a:r>
              <a:rPr dirty="0" sz="2400" spc="-15" b="1">
                <a:solidFill>
                  <a:srgbClr val="3E3E3E"/>
                </a:solidFill>
                <a:latin typeface="Calibri"/>
                <a:cs typeface="Calibri"/>
              </a:rPr>
              <a:t>-&gt; </a:t>
            </a:r>
            <a:r>
              <a:rPr dirty="0" sz="2000" spc="10" b="1">
                <a:latin typeface="Calibri"/>
                <a:cs typeface="Calibri"/>
              </a:rPr>
              <a:t>70% </a:t>
            </a:r>
            <a:r>
              <a:rPr dirty="0" sz="2000" b="1">
                <a:latin typeface="Calibri"/>
                <a:cs typeface="Calibri"/>
              </a:rPr>
              <a:t>students </a:t>
            </a:r>
            <a:r>
              <a:rPr dirty="0" sz="2000" spc="5" b="1">
                <a:latin typeface="Calibri"/>
                <a:cs typeface="Calibri"/>
              </a:rPr>
              <a:t>scoring </a:t>
            </a:r>
            <a:r>
              <a:rPr dirty="0" sz="2000" b="1">
                <a:latin typeface="Calibri"/>
                <a:cs typeface="Calibri"/>
              </a:rPr>
              <a:t>more </a:t>
            </a:r>
            <a:r>
              <a:rPr dirty="0" sz="2000" spc="5" b="1">
                <a:latin typeface="Calibri"/>
                <a:cs typeface="Calibri"/>
              </a:rPr>
              <a:t>than </a:t>
            </a:r>
            <a:r>
              <a:rPr dirty="0" sz="2000" b="1">
                <a:latin typeface="Calibri"/>
                <a:cs typeface="Calibri"/>
              </a:rPr>
              <a:t>set  </a:t>
            </a:r>
            <a:r>
              <a:rPr dirty="0" sz="2000" spc="-10" b="1">
                <a:latin typeface="Calibri"/>
                <a:cs typeface="Calibri"/>
              </a:rPr>
              <a:t>target</a:t>
            </a:r>
            <a:r>
              <a:rPr dirty="0" sz="2000" b="1">
                <a:latin typeface="Calibri"/>
                <a:cs typeface="Calibri"/>
              </a:rPr>
              <a:t> </a:t>
            </a:r>
            <a:r>
              <a:rPr dirty="0" sz="2000" spc="5" b="1">
                <a:latin typeface="Calibri"/>
                <a:cs typeface="Calibri"/>
              </a:rPr>
              <a:t>marks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dirty="0" sz="2400" spc="-5" b="1">
                <a:latin typeface="Calibri"/>
                <a:cs typeface="Calibri"/>
              </a:rPr>
              <a:t>2-&gt;  </a:t>
            </a:r>
            <a:r>
              <a:rPr dirty="0" sz="2000" spc="10" b="1">
                <a:latin typeface="Calibri"/>
                <a:cs typeface="Calibri"/>
              </a:rPr>
              <a:t>60% </a:t>
            </a:r>
            <a:r>
              <a:rPr dirty="0" sz="2000" b="1">
                <a:latin typeface="Calibri"/>
                <a:cs typeface="Calibri"/>
              </a:rPr>
              <a:t>students </a:t>
            </a:r>
            <a:r>
              <a:rPr dirty="0" sz="2000" spc="5" b="1">
                <a:latin typeface="Calibri"/>
                <a:cs typeface="Calibri"/>
              </a:rPr>
              <a:t>scoring </a:t>
            </a:r>
            <a:r>
              <a:rPr dirty="0" sz="2000" b="1">
                <a:latin typeface="Calibri"/>
                <a:cs typeface="Calibri"/>
              </a:rPr>
              <a:t>more </a:t>
            </a:r>
            <a:r>
              <a:rPr dirty="0" sz="2000" spc="5" b="1">
                <a:latin typeface="Calibri"/>
                <a:cs typeface="Calibri"/>
              </a:rPr>
              <a:t>than </a:t>
            </a:r>
            <a:r>
              <a:rPr dirty="0" sz="2000" b="1">
                <a:latin typeface="Calibri"/>
                <a:cs typeface="Calibri"/>
              </a:rPr>
              <a:t>set</a:t>
            </a:r>
            <a:r>
              <a:rPr dirty="0" sz="2000" spc="450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target</a:t>
            </a:r>
            <a:r>
              <a:rPr dirty="0" sz="2000" spc="-20" b="1">
                <a:latin typeface="Calibri"/>
                <a:cs typeface="Calibri"/>
              </a:rPr>
              <a:t> </a:t>
            </a:r>
            <a:r>
              <a:rPr dirty="0" sz="2000" spc="5" b="1">
                <a:latin typeface="Calibri"/>
                <a:cs typeface="Calibri"/>
              </a:rPr>
              <a:t>marks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dirty="0" sz="2400" b="1">
                <a:latin typeface="Calibri"/>
                <a:cs typeface="Calibri"/>
              </a:rPr>
              <a:t>1-&gt;  </a:t>
            </a:r>
            <a:r>
              <a:rPr dirty="0" sz="2000" spc="10" b="1">
                <a:latin typeface="Calibri"/>
                <a:cs typeface="Calibri"/>
              </a:rPr>
              <a:t>50% </a:t>
            </a:r>
            <a:r>
              <a:rPr dirty="0" sz="2000" b="1">
                <a:latin typeface="Calibri"/>
                <a:cs typeface="Calibri"/>
              </a:rPr>
              <a:t>students </a:t>
            </a:r>
            <a:r>
              <a:rPr dirty="0" sz="2000" spc="5" b="1">
                <a:latin typeface="Calibri"/>
                <a:cs typeface="Calibri"/>
              </a:rPr>
              <a:t>scoring </a:t>
            </a:r>
            <a:r>
              <a:rPr dirty="0" sz="2000" b="1">
                <a:latin typeface="Calibri"/>
                <a:cs typeface="Calibri"/>
              </a:rPr>
              <a:t>more </a:t>
            </a:r>
            <a:r>
              <a:rPr dirty="0" sz="2000" spc="5" b="1">
                <a:latin typeface="Calibri"/>
                <a:cs typeface="Calibri"/>
              </a:rPr>
              <a:t>than </a:t>
            </a:r>
            <a:r>
              <a:rPr dirty="0" sz="2000" b="1">
                <a:latin typeface="Calibri"/>
                <a:cs typeface="Calibri"/>
              </a:rPr>
              <a:t>set  </a:t>
            </a:r>
            <a:r>
              <a:rPr dirty="0" sz="2000" spc="-10" b="1">
                <a:latin typeface="Calibri"/>
                <a:cs typeface="Calibri"/>
              </a:rPr>
              <a:t>target</a:t>
            </a:r>
            <a:r>
              <a:rPr dirty="0" sz="2000" spc="-50" b="1">
                <a:latin typeface="Calibri"/>
                <a:cs typeface="Calibri"/>
              </a:rPr>
              <a:t> </a:t>
            </a:r>
            <a:r>
              <a:rPr dirty="0" sz="2000" spc="5" b="1">
                <a:latin typeface="Calibri"/>
                <a:cs typeface="Calibri"/>
              </a:rPr>
              <a:t>marks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dirty="0" sz="2400" b="1">
                <a:latin typeface="Calibri"/>
                <a:cs typeface="Calibri"/>
              </a:rPr>
              <a:t>0-&gt; </a:t>
            </a:r>
            <a:r>
              <a:rPr dirty="0" sz="2000" spc="5" b="1">
                <a:latin typeface="Calibri"/>
                <a:cs typeface="Calibri"/>
              </a:rPr>
              <a:t>Less than </a:t>
            </a:r>
            <a:r>
              <a:rPr dirty="0" sz="2000" spc="10" b="1">
                <a:latin typeface="Calibri"/>
                <a:cs typeface="Calibri"/>
              </a:rPr>
              <a:t>50% </a:t>
            </a:r>
            <a:r>
              <a:rPr dirty="0" sz="2000" b="1">
                <a:latin typeface="Calibri"/>
                <a:cs typeface="Calibri"/>
              </a:rPr>
              <a:t>students </a:t>
            </a:r>
            <a:r>
              <a:rPr dirty="0" sz="2000" spc="5" b="1">
                <a:latin typeface="Calibri"/>
                <a:cs typeface="Calibri"/>
              </a:rPr>
              <a:t>scoring </a:t>
            </a:r>
            <a:r>
              <a:rPr dirty="0" sz="2000" b="1">
                <a:latin typeface="Calibri"/>
                <a:cs typeface="Calibri"/>
              </a:rPr>
              <a:t>more </a:t>
            </a:r>
            <a:r>
              <a:rPr dirty="0" sz="2000" spc="5" b="1">
                <a:latin typeface="Calibri"/>
                <a:cs typeface="Calibri"/>
              </a:rPr>
              <a:t>than set </a:t>
            </a:r>
            <a:r>
              <a:rPr dirty="0" sz="2000" spc="-5" b="1">
                <a:latin typeface="Calibri"/>
                <a:cs typeface="Calibri"/>
              </a:rPr>
              <a:t>target</a:t>
            </a:r>
            <a:r>
              <a:rPr dirty="0" sz="2000" spc="40" b="1">
                <a:latin typeface="Calibri"/>
                <a:cs typeface="Calibri"/>
              </a:rPr>
              <a:t> </a:t>
            </a:r>
            <a:r>
              <a:rPr dirty="0" sz="2000" spc="5" b="1">
                <a:latin typeface="Calibri"/>
                <a:cs typeface="Calibri"/>
              </a:rPr>
              <a:t>marks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235430" y="377443"/>
          <a:ext cx="10292080" cy="5721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1670"/>
                <a:gridCol w="708024"/>
                <a:gridCol w="535305"/>
                <a:gridCol w="729614"/>
                <a:gridCol w="511175"/>
                <a:gridCol w="681354"/>
                <a:gridCol w="669289"/>
                <a:gridCol w="629920"/>
                <a:gridCol w="567689"/>
                <a:gridCol w="652779"/>
                <a:gridCol w="617855"/>
                <a:gridCol w="617854"/>
                <a:gridCol w="617854"/>
                <a:gridCol w="617854"/>
                <a:gridCol w="617854"/>
                <a:gridCol w="857250"/>
              </a:tblGrid>
              <a:tr h="6835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0416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T1/  </a:t>
                      </a:r>
                      <a:r>
                        <a:rPr dirty="0" sz="14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3144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T1/ 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8448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T2/  </a:t>
                      </a:r>
                      <a:r>
                        <a:rPr dirty="0" sz="16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0668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T2/  </a:t>
                      </a:r>
                      <a:r>
                        <a:rPr dirty="0" sz="14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7622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T2/  </a:t>
                      </a:r>
                      <a:r>
                        <a:rPr dirty="0" sz="14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079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M/  </a:t>
                      </a:r>
                      <a:r>
                        <a:rPr dirty="0" sz="12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692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M/  </a:t>
                      </a:r>
                      <a:r>
                        <a:rPr dirty="0" sz="12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063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M/  </a:t>
                      </a:r>
                      <a:r>
                        <a:rPr dirty="0" sz="12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921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M/  </a:t>
                      </a:r>
                      <a:r>
                        <a:rPr dirty="0" sz="12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55904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M/  </a:t>
                      </a:r>
                      <a:r>
                        <a:rPr dirty="0" sz="12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292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SEE/  </a:t>
                      </a: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292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SEE/  </a:t>
                      </a: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2292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SEE/  </a:t>
                      </a: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2292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SEE/  </a:t>
                      </a: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46799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SEE/  </a:t>
                      </a: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</a:tr>
              <a:tr h="512699">
                <a:tc>
                  <a:txBody>
                    <a:bodyPr/>
                    <a:lstStyle/>
                    <a:p>
                      <a:pPr algn="r" marR="23558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S1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40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270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00AFEF"/>
                          </a:solidFill>
                          <a:latin typeface="Calibri"/>
                          <a:cs typeface="Calibri"/>
                        </a:rPr>
                        <a:t>07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09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324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08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512698">
                <a:tc>
                  <a:txBody>
                    <a:bodyPr/>
                    <a:lstStyle/>
                    <a:p>
                      <a:pPr algn="r" marR="23558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S2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37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270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828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08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09*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08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324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09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699516">
                <a:tc>
                  <a:txBody>
                    <a:bodyPr/>
                    <a:lstStyle/>
                    <a:p>
                      <a:pPr algn="r" marR="23558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S3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00AFEF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14*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270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600" spc="-1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09*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8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828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00AFEF"/>
                          </a:solidFill>
                          <a:latin typeface="Calibri"/>
                          <a:cs typeface="Calibri"/>
                        </a:rPr>
                        <a:t>06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07*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324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08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09*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512572">
                <a:tc>
                  <a:txBody>
                    <a:bodyPr/>
                    <a:lstStyle/>
                    <a:p>
                      <a:pPr algn="r" marR="23558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S4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5" b="1">
                          <a:solidFill>
                            <a:srgbClr val="00AFEF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5" b="1">
                          <a:solidFill>
                            <a:srgbClr val="00AFEF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2700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5" b="1">
                          <a:solidFill>
                            <a:srgbClr val="00AFEF"/>
                          </a:solidFill>
                          <a:latin typeface="Calibri"/>
                          <a:cs typeface="Calibri"/>
                        </a:rPr>
                        <a:t>06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8288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5" b="1">
                          <a:solidFill>
                            <a:srgbClr val="00AFEF"/>
                          </a:solidFill>
                          <a:latin typeface="Calibri"/>
                          <a:cs typeface="Calibri"/>
                        </a:rPr>
                        <a:t>05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3241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5" b="1">
                          <a:solidFill>
                            <a:srgbClr val="00AFEF"/>
                          </a:solidFill>
                          <a:latin typeface="Calibri"/>
                          <a:cs typeface="Calibri"/>
                        </a:rPr>
                        <a:t>04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5" b="1">
                          <a:solidFill>
                            <a:srgbClr val="00AFEF"/>
                          </a:solidFill>
                          <a:latin typeface="Calibri"/>
                          <a:cs typeface="Calibri"/>
                        </a:rPr>
                        <a:t>05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512698">
                <a:tc>
                  <a:txBody>
                    <a:bodyPr/>
                    <a:lstStyle/>
                    <a:p>
                      <a:pPr algn="r" marR="19939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b="1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MAX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965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40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8288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324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600" spc="-1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CUT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371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600" spc="-1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OFF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65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2700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965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8288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7.5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7.5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1440" marR="9969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#ab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200" spc="-20" b="1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CUT- 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OFF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2+1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2+1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2+1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2+1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2+1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512571">
                <a:tc>
                  <a:txBody>
                    <a:bodyPr/>
                    <a:lstStyle/>
                    <a:p>
                      <a:pPr marL="91440" marR="15176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CO-  </a:t>
                      </a:r>
                      <a:r>
                        <a:rPr dirty="0" sz="1200" spc="-65" b="1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200" spc="-30" b="1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UE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5126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16230"/>
            <a:ext cx="9614535" cy="5137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20"/>
              <a:t>CO </a:t>
            </a:r>
            <a:r>
              <a:rPr dirty="0" sz="3200" spc="-15"/>
              <a:t>attainment </a:t>
            </a:r>
            <a:r>
              <a:rPr dirty="0" sz="3200" spc="-5"/>
              <a:t>Calculation </a:t>
            </a:r>
            <a:r>
              <a:rPr dirty="0" sz="3200"/>
              <a:t>– </a:t>
            </a:r>
            <a:r>
              <a:rPr dirty="0" sz="3200" spc="-10"/>
              <a:t>Example </a:t>
            </a:r>
            <a:r>
              <a:rPr dirty="0" sz="3200"/>
              <a:t>– </a:t>
            </a:r>
            <a:r>
              <a:rPr dirty="0" sz="3200" spc="-10"/>
              <a:t>Threshold</a:t>
            </a:r>
            <a:r>
              <a:rPr dirty="0" sz="3200" spc="50"/>
              <a:t> </a:t>
            </a:r>
            <a:r>
              <a:rPr dirty="0" sz="3200"/>
              <a:t>(Rubrics)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916939" y="762406"/>
            <a:ext cx="10108565" cy="5138420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93345">
              <a:lnSpc>
                <a:spcPct val="100000"/>
              </a:lnSpc>
              <a:spcBef>
                <a:spcPts val="770"/>
              </a:spcBef>
            </a:pPr>
            <a:r>
              <a:rPr dirty="0" sz="2800" spc="-50">
                <a:latin typeface="Calibri"/>
                <a:cs typeface="Calibri"/>
              </a:rPr>
              <a:t>Target </a:t>
            </a:r>
            <a:r>
              <a:rPr dirty="0" sz="2800" spc="-10">
                <a:latin typeface="Calibri"/>
                <a:cs typeface="Calibri"/>
              </a:rPr>
              <a:t>marks </a:t>
            </a:r>
            <a:r>
              <a:rPr dirty="0" sz="2800" spc="-25">
                <a:latin typeface="Calibri"/>
                <a:cs typeface="Calibri"/>
              </a:rPr>
              <a:t>for </a:t>
            </a:r>
            <a:r>
              <a:rPr dirty="0" sz="2800" spc="-5">
                <a:latin typeface="Calibri"/>
                <a:cs typeface="Calibri"/>
              </a:rPr>
              <a:t>each </a:t>
            </a:r>
            <a:r>
              <a:rPr dirty="0" sz="2800" spc="-20">
                <a:latin typeface="Calibri"/>
                <a:cs typeface="Calibri"/>
              </a:rPr>
              <a:t>CO </a:t>
            </a:r>
            <a:r>
              <a:rPr dirty="0" sz="2800" spc="-5">
                <a:latin typeface="Calibri"/>
                <a:cs typeface="Calibri"/>
              </a:rPr>
              <a:t>–</a:t>
            </a:r>
            <a:r>
              <a:rPr dirty="0" sz="2800" spc="9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50%</a:t>
            </a:r>
            <a:endParaRPr sz="2800">
              <a:latin typeface="Calibri"/>
              <a:cs typeface="Calibri"/>
            </a:endParaRPr>
          </a:p>
          <a:p>
            <a:pPr marL="93345" marR="5080">
              <a:lnSpc>
                <a:spcPct val="119800"/>
              </a:lnSpc>
              <a:spcBef>
                <a:spcPts val="10"/>
              </a:spcBef>
            </a:pPr>
            <a:r>
              <a:rPr dirty="0" sz="2800" spc="-20">
                <a:latin typeface="Calibri"/>
                <a:cs typeface="Calibri"/>
              </a:rPr>
              <a:t>CO </a:t>
            </a:r>
            <a:r>
              <a:rPr dirty="0" sz="2800" spc="-15">
                <a:latin typeface="Calibri"/>
                <a:cs typeface="Calibri"/>
              </a:rPr>
              <a:t>attainment Level </a:t>
            </a:r>
            <a:r>
              <a:rPr dirty="0" sz="2800" spc="-20">
                <a:latin typeface="Calibri"/>
                <a:cs typeface="Calibri"/>
              </a:rPr>
              <a:t>0-&gt; </a:t>
            </a:r>
            <a:r>
              <a:rPr dirty="0" sz="2800" spc="-5">
                <a:latin typeface="Calibri"/>
                <a:cs typeface="Calibri"/>
              </a:rPr>
              <a:t>Number of </a:t>
            </a:r>
            <a:r>
              <a:rPr dirty="0" sz="2800" spc="-15">
                <a:latin typeface="Calibri"/>
                <a:cs typeface="Calibri"/>
              </a:rPr>
              <a:t>students </a:t>
            </a:r>
            <a:r>
              <a:rPr dirty="0" sz="2800" spc="-10">
                <a:latin typeface="Calibri"/>
                <a:cs typeface="Calibri"/>
              </a:rPr>
              <a:t>above </a:t>
            </a:r>
            <a:r>
              <a:rPr dirty="0" sz="2800" spc="-20">
                <a:latin typeface="Calibri"/>
                <a:cs typeface="Calibri"/>
              </a:rPr>
              <a:t>target </a:t>
            </a:r>
            <a:r>
              <a:rPr dirty="0" u="heavy" sz="28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below </a:t>
            </a:r>
            <a:r>
              <a:rPr dirty="0" u="heavy" sz="28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50% 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CO </a:t>
            </a:r>
            <a:r>
              <a:rPr dirty="0" sz="2800" spc="-15">
                <a:latin typeface="Calibri"/>
                <a:cs typeface="Calibri"/>
              </a:rPr>
              <a:t>attainment </a:t>
            </a:r>
            <a:r>
              <a:rPr dirty="0" sz="2800" spc="-10">
                <a:latin typeface="Calibri"/>
                <a:cs typeface="Calibri"/>
              </a:rPr>
              <a:t>Level </a:t>
            </a:r>
            <a:r>
              <a:rPr dirty="0" sz="2800" spc="-20">
                <a:latin typeface="Calibri"/>
                <a:cs typeface="Calibri"/>
              </a:rPr>
              <a:t>1-&gt; </a:t>
            </a:r>
            <a:r>
              <a:rPr dirty="0" sz="2800" spc="-10">
                <a:latin typeface="Calibri"/>
                <a:cs typeface="Calibri"/>
              </a:rPr>
              <a:t>Number </a:t>
            </a:r>
            <a:r>
              <a:rPr dirty="0" sz="2800" spc="-5">
                <a:latin typeface="Calibri"/>
                <a:cs typeface="Calibri"/>
              </a:rPr>
              <a:t>of </a:t>
            </a:r>
            <a:r>
              <a:rPr dirty="0" sz="2800" spc="-15">
                <a:latin typeface="Calibri"/>
                <a:cs typeface="Calibri"/>
              </a:rPr>
              <a:t>students </a:t>
            </a:r>
            <a:r>
              <a:rPr dirty="0" sz="2800" spc="-10">
                <a:latin typeface="Calibri"/>
                <a:cs typeface="Calibri"/>
              </a:rPr>
              <a:t>above </a:t>
            </a:r>
            <a:r>
              <a:rPr dirty="0" sz="2800" spc="-25">
                <a:latin typeface="Calibri"/>
                <a:cs typeface="Calibri"/>
              </a:rPr>
              <a:t>target </a:t>
            </a:r>
            <a:r>
              <a:rPr dirty="0" sz="2800" spc="-5">
                <a:latin typeface="Calibri"/>
                <a:cs typeface="Calibri"/>
              </a:rPr>
              <a:t>50% - </a:t>
            </a:r>
            <a:r>
              <a:rPr dirty="0" sz="2800" spc="-10">
                <a:latin typeface="Calibri"/>
                <a:cs typeface="Calibri"/>
              </a:rPr>
              <a:t>60%  </a:t>
            </a:r>
            <a:r>
              <a:rPr dirty="0" sz="2800" spc="-20">
                <a:latin typeface="Calibri"/>
                <a:cs typeface="Calibri"/>
              </a:rPr>
              <a:t>CO </a:t>
            </a:r>
            <a:r>
              <a:rPr dirty="0" sz="2800" spc="-15">
                <a:latin typeface="Calibri"/>
                <a:cs typeface="Calibri"/>
              </a:rPr>
              <a:t>attainment Level </a:t>
            </a:r>
            <a:r>
              <a:rPr dirty="0" sz="2800" spc="-20">
                <a:latin typeface="Calibri"/>
                <a:cs typeface="Calibri"/>
              </a:rPr>
              <a:t>2-&gt; </a:t>
            </a:r>
            <a:r>
              <a:rPr dirty="0" sz="2800" spc="-5">
                <a:latin typeface="Calibri"/>
                <a:cs typeface="Calibri"/>
              </a:rPr>
              <a:t>Number of </a:t>
            </a:r>
            <a:r>
              <a:rPr dirty="0" sz="2800" spc="-15">
                <a:latin typeface="Calibri"/>
                <a:cs typeface="Calibri"/>
              </a:rPr>
              <a:t>students </a:t>
            </a:r>
            <a:r>
              <a:rPr dirty="0" sz="2800" spc="-10">
                <a:latin typeface="Calibri"/>
                <a:cs typeface="Calibri"/>
              </a:rPr>
              <a:t>above </a:t>
            </a:r>
            <a:r>
              <a:rPr dirty="0" sz="2800" spc="-20">
                <a:latin typeface="Calibri"/>
                <a:cs typeface="Calibri"/>
              </a:rPr>
              <a:t>target </a:t>
            </a:r>
            <a:r>
              <a:rPr dirty="0" sz="2800" spc="-5">
                <a:latin typeface="Calibri"/>
                <a:cs typeface="Calibri"/>
              </a:rPr>
              <a:t>60% </a:t>
            </a:r>
            <a:r>
              <a:rPr dirty="0" sz="2800" spc="-10">
                <a:latin typeface="Calibri"/>
                <a:cs typeface="Calibri"/>
              </a:rPr>
              <a:t>-75%  </a:t>
            </a:r>
            <a:r>
              <a:rPr dirty="0" sz="2800" spc="-20">
                <a:latin typeface="Calibri"/>
                <a:cs typeface="Calibri"/>
              </a:rPr>
              <a:t>CO </a:t>
            </a:r>
            <a:r>
              <a:rPr dirty="0" sz="2800" spc="-15">
                <a:latin typeface="Calibri"/>
                <a:cs typeface="Calibri"/>
              </a:rPr>
              <a:t>attainment Level </a:t>
            </a:r>
            <a:r>
              <a:rPr dirty="0" sz="2800" spc="-20">
                <a:latin typeface="Calibri"/>
                <a:cs typeface="Calibri"/>
              </a:rPr>
              <a:t>3-&gt; </a:t>
            </a:r>
            <a:r>
              <a:rPr dirty="0" sz="2800" spc="-5">
                <a:latin typeface="Calibri"/>
                <a:cs typeface="Calibri"/>
              </a:rPr>
              <a:t>Number of </a:t>
            </a:r>
            <a:r>
              <a:rPr dirty="0" sz="2800" spc="-15">
                <a:latin typeface="Calibri"/>
                <a:cs typeface="Calibri"/>
              </a:rPr>
              <a:t>students </a:t>
            </a:r>
            <a:r>
              <a:rPr dirty="0" sz="2800" spc="-10">
                <a:latin typeface="Calibri"/>
                <a:cs typeface="Calibri"/>
              </a:rPr>
              <a:t>above </a:t>
            </a:r>
            <a:r>
              <a:rPr dirty="0" sz="2800" spc="-20">
                <a:latin typeface="Calibri"/>
                <a:cs typeface="Calibri"/>
              </a:rPr>
              <a:t>target</a:t>
            </a:r>
            <a:r>
              <a:rPr dirty="0" sz="2800" spc="19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75%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800" spc="-5">
                <a:latin typeface="Calibri"/>
                <a:cs typeface="Calibri"/>
              </a:rPr>
              <a:t>In </a:t>
            </a:r>
            <a:r>
              <a:rPr dirty="0" sz="2800" spc="-10">
                <a:latin typeface="Calibri"/>
                <a:cs typeface="Calibri"/>
              </a:rPr>
              <a:t>our Example, </a:t>
            </a:r>
            <a:r>
              <a:rPr dirty="0" sz="2800" spc="-15">
                <a:latin typeface="Calibri"/>
                <a:cs typeface="Calibri"/>
              </a:rPr>
              <a:t>there </a:t>
            </a:r>
            <a:r>
              <a:rPr dirty="0" sz="2800" spc="-20">
                <a:latin typeface="Calibri"/>
                <a:cs typeface="Calibri"/>
              </a:rPr>
              <a:t>are </a:t>
            </a:r>
            <a:r>
              <a:rPr dirty="0" sz="2800" spc="-5">
                <a:latin typeface="Calibri"/>
                <a:cs typeface="Calibri"/>
              </a:rPr>
              <a:t>4</a:t>
            </a:r>
            <a:r>
              <a:rPr dirty="0" sz="2800" spc="7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students</a:t>
            </a:r>
            <a:endParaRPr sz="2800">
              <a:latin typeface="Calibri"/>
              <a:cs typeface="Calibri"/>
            </a:endParaRPr>
          </a:p>
          <a:p>
            <a:pPr marL="12700" marR="2026920">
              <a:lnSpc>
                <a:spcPct val="119600"/>
              </a:lnSpc>
              <a:spcBef>
                <a:spcPts val="15"/>
              </a:spcBef>
            </a:pPr>
            <a:r>
              <a:rPr dirty="0" sz="2800" spc="-20">
                <a:latin typeface="Calibri"/>
                <a:cs typeface="Calibri"/>
              </a:rPr>
              <a:t>For </a:t>
            </a:r>
            <a:r>
              <a:rPr dirty="0" sz="2800" spc="-5">
                <a:latin typeface="Calibri"/>
                <a:cs typeface="Calibri"/>
              </a:rPr>
              <a:t>1 -&gt; </a:t>
            </a:r>
            <a:r>
              <a:rPr dirty="0" sz="2800" spc="-10">
                <a:latin typeface="Calibri"/>
                <a:cs typeface="Calibri"/>
              </a:rPr>
              <a:t>(</a:t>
            </a:r>
            <a:r>
              <a:rPr dirty="0" u="heavy" sz="28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only</a:t>
            </a:r>
            <a:r>
              <a:rPr dirty="0" sz="2800" spc="-10">
                <a:latin typeface="Calibri"/>
                <a:cs typeface="Calibri"/>
              </a:rPr>
              <a:t>)2 </a:t>
            </a:r>
            <a:r>
              <a:rPr dirty="0" sz="2800" spc="-15">
                <a:latin typeface="Calibri"/>
                <a:cs typeface="Calibri"/>
              </a:rPr>
              <a:t>students </a:t>
            </a:r>
            <a:r>
              <a:rPr dirty="0" sz="2800" spc="-10">
                <a:latin typeface="Calibri"/>
                <a:cs typeface="Calibri"/>
              </a:rPr>
              <a:t>scoring above </a:t>
            </a:r>
            <a:r>
              <a:rPr dirty="0" sz="2800" spc="-20">
                <a:latin typeface="Calibri"/>
                <a:cs typeface="Calibri"/>
              </a:rPr>
              <a:t>target </a:t>
            </a:r>
            <a:r>
              <a:rPr dirty="0" sz="2800" spc="-5">
                <a:latin typeface="Calibri"/>
                <a:cs typeface="Calibri"/>
              </a:rPr>
              <a:t>in </a:t>
            </a:r>
            <a:r>
              <a:rPr dirty="0" sz="2800" spc="-10">
                <a:latin typeface="Calibri"/>
                <a:cs typeface="Calibri"/>
              </a:rPr>
              <a:t>that </a:t>
            </a:r>
            <a:r>
              <a:rPr dirty="0" sz="2800" spc="-20">
                <a:latin typeface="Calibri"/>
                <a:cs typeface="Calibri"/>
              </a:rPr>
              <a:t>CO  For </a:t>
            </a:r>
            <a:r>
              <a:rPr dirty="0" sz="2800" spc="-5">
                <a:latin typeface="Calibri"/>
                <a:cs typeface="Calibri"/>
              </a:rPr>
              <a:t>3-&gt; 3 or 4 </a:t>
            </a:r>
            <a:r>
              <a:rPr dirty="0" sz="2800" spc="-15">
                <a:latin typeface="Calibri"/>
                <a:cs typeface="Calibri"/>
              </a:rPr>
              <a:t>students </a:t>
            </a:r>
            <a:r>
              <a:rPr dirty="0" sz="2800" spc="-10">
                <a:latin typeface="Calibri"/>
                <a:cs typeface="Calibri"/>
              </a:rPr>
              <a:t>scoring above </a:t>
            </a:r>
            <a:r>
              <a:rPr dirty="0" sz="2800" spc="-25">
                <a:latin typeface="Calibri"/>
                <a:cs typeface="Calibri"/>
              </a:rPr>
              <a:t>target </a:t>
            </a:r>
            <a:r>
              <a:rPr dirty="0" sz="2800" spc="-5">
                <a:latin typeface="Calibri"/>
                <a:cs typeface="Calibri"/>
              </a:rPr>
              <a:t>in </a:t>
            </a:r>
            <a:r>
              <a:rPr dirty="0" sz="2800" spc="-10">
                <a:latin typeface="Calibri"/>
                <a:cs typeface="Calibri"/>
              </a:rPr>
              <a:t>that</a:t>
            </a:r>
            <a:r>
              <a:rPr dirty="0" sz="2800" spc="19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CO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  <a:tabLst>
                <a:tab pos="1627505" algn="l"/>
              </a:tabLst>
            </a:pPr>
            <a:r>
              <a:rPr dirty="0" sz="2800" spc="-25" b="1" i="1">
                <a:solidFill>
                  <a:srgbClr val="00AF50"/>
                </a:solidFill>
                <a:latin typeface="Calibri"/>
                <a:cs typeface="Calibri"/>
              </a:rPr>
              <a:t>For</a:t>
            </a:r>
            <a:r>
              <a:rPr dirty="0" sz="2800" spc="15" b="1" i="1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dirty="0" sz="2800" spc="-5" b="1" i="1">
                <a:solidFill>
                  <a:srgbClr val="00AF50"/>
                </a:solidFill>
                <a:latin typeface="Calibri"/>
                <a:cs typeface="Calibri"/>
              </a:rPr>
              <a:t>2-&gt;</a:t>
            </a:r>
            <a:r>
              <a:rPr dirty="0" sz="2800" spc="35" b="1" i="1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dirty="0" sz="2400" spc="-5" b="1" i="1">
                <a:solidFill>
                  <a:srgbClr val="00AF50"/>
                </a:solidFill>
                <a:latin typeface="Calibri"/>
                <a:cs typeface="Calibri"/>
              </a:rPr>
              <a:t>we	have </a:t>
            </a:r>
            <a:r>
              <a:rPr dirty="0" sz="2400" spc="-10" b="1" i="1">
                <a:solidFill>
                  <a:srgbClr val="00AF50"/>
                </a:solidFill>
                <a:latin typeface="Calibri"/>
                <a:cs typeface="Calibri"/>
              </a:rPr>
              <a:t>considered students </a:t>
            </a:r>
            <a:r>
              <a:rPr dirty="0" sz="2400" spc="-5" b="1" i="1">
                <a:solidFill>
                  <a:srgbClr val="00AF50"/>
                </a:solidFill>
                <a:latin typeface="Calibri"/>
                <a:cs typeface="Calibri"/>
              </a:rPr>
              <a:t>with </a:t>
            </a:r>
            <a:r>
              <a:rPr dirty="0" sz="2400" b="1" i="1">
                <a:solidFill>
                  <a:srgbClr val="00AF50"/>
                </a:solidFill>
                <a:latin typeface="Calibri"/>
                <a:cs typeface="Calibri"/>
              </a:rPr>
              <a:t>border </a:t>
            </a:r>
            <a:r>
              <a:rPr dirty="0" sz="2400" spc="-15" b="1" i="1">
                <a:solidFill>
                  <a:srgbClr val="00AF50"/>
                </a:solidFill>
                <a:latin typeface="Calibri"/>
                <a:cs typeface="Calibri"/>
              </a:rPr>
              <a:t>score </a:t>
            </a:r>
            <a:r>
              <a:rPr dirty="0" sz="2400" spc="-5" b="1" i="1">
                <a:solidFill>
                  <a:srgbClr val="00AF50"/>
                </a:solidFill>
                <a:latin typeface="Calibri"/>
                <a:cs typeface="Calibri"/>
              </a:rPr>
              <a:t>near </a:t>
            </a:r>
            <a:r>
              <a:rPr dirty="0" sz="2400" spc="-10" b="1" i="1">
                <a:solidFill>
                  <a:srgbClr val="00AF50"/>
                </a:solidFill>
                <a:latin typeface="Calibri"/>
                <a:cs typeface="Calibri"/>
              </a:rPr>
              <a:t>target </a:t>
            </a:r>
            <a:r>
              <a:rPr dirty="0" sz="2400" b="1" i="1">
                <a:solidFill>
                  <a:srgbClr val="00AF50"/>
                </a:solidFill>
                <a:latin typeface="Calibri"/>
                <a:cs typeface="Calibri"/>
              </a:rPr>
              <a:t>in </a:t>
            </a:r>
            <a:r>
              <a:rPr dirty="0" sz="2400" spc="-5" b="1" i="1">
                <a:solidFill>
                  <a:srgbClr val="00AF50"/>
                </a:solidFill>
                <a:latin typeface="Calibri"/>
                <a:cs typeface="Calibri"/>
              </a:rPr>
              <a:t>that </a:t>
            </a:r>
            <a:r>
              <a:rPr dirty="0" sz="2400" spc="-15" b="1" i="1">
                <a:solidFill>
                  <a:srgbClr val="00AF50"/>
                </a:solidFill>
                <a:latin typeface="Calibri"/>
                <a:cs typeface="Calibri"/>
              </a:rPr>
              <a:t>CO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7590" y="237236"/>
            <a:ext cx="503872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5"/>
              <a:t>CO attainment </a:t>
            </a:r>
            <a:r>
              <a:rPr dirty="0" sz="2800" spc="-10"/>
              <a:t>calculation </a:t>
            </a:r>
            <a:r>
              <a:rPr dirty="0" sz="2800" spc="-5"/>
              <a:t>–</a:t>
            </a:r>
            <a:r>
              <a:rPr dirty="0" sz="2800" spc="-40"/>
              <a:t> </a:t>
            </a:r>
            <a:r>
              <a:rPr dirty="0" sz="2800" spc="-15"/>
              <a:t>contd..</a:t>
            </a:r>
            <a:endParaRPr sz="28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799844" y="1040638"/>
          <a:ext cx="8700770" cy="5066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165"/>
                <a:gridCol w="1447165"/>
                <a:gridCol w="1929765"/>
                <a:gridCol w="965200"/>
                <a:gridCol w="1009015"/>
                <a:gridCol w="1885950"/>
              </a:tblGrid>
              <a:tr h="9361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TEST1</a:t>
                      </a:r>
                      <a:r>
                        <a:rPr dirty="0" sz="18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(10%)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TEST2(10%)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46379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</a:t>
                      </a:r>
                      <a:r>
                        <a:rPr dirty="0" sz="18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el  (30%)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6639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Final  (50%)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attainment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</a:tr>
              <a:tr h="80060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CO1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4057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9685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-----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009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009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248920" marR="172720" indent="-1574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.1+0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.9+1.0)/0.9  2.0/0.9=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2.22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80048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CO2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0576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9685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-----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009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009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00990" marR="172720" indent="-2089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.3+0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.6+1.5)/0.9  2.4/0.9=2.66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9143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CO3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003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----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4591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009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009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197485" marR="172720" indent="-1054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.2+0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.9+1.5)/0.9  2.6/0.9=2.88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80060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CO4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003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----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91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009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295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793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(0.3+0.3+1.0)/0.9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 marR="8699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1.6/0.9=1.77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80055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CO5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536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----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4591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0099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3022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7272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.3+0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.6+1.5)/0.9  2.4/09=2.66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0725" y="470103"/>
            <a:ext cx="821372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20"/>
              <a:t>CO attainment </a:t>
            </a:r>
            <a:r>
              <a:rPr dirty="0" sz="3600" spc="-10"/>
              <a:t>calculation </a:t>
            </a:r>
            <a:r>
              <a:rPr dirty="0" sz="3600" spc="-5"/>
              <a:t>–Rubrics </a:t>
            </a:r>
            <a:r>
              <a:rPr dirty="0" sz="3600"/>
              <a:t>–</a:t>
            </a:r>
            <a:r>
              <a:rPr dirty="0" sz="3600" spc="40"/>
              <a:t> </a:t>
            </a:r>
            <a:r>
              <a:rPr dirty="0" sz="3600" spc="-15"/>
              <a:t>Contd..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615186" y="1229106"/>
            <a:ext cx="8449310" cy="4413250"/>
          </a:xfrm>
          <a:prstGeom prst="rect">
            <a:avLst/>
          </a:prstGeom>
        </p:spPr>
        <p:txBody>
          <a:bodyPr wrap="square" lIns="0" tIns="73025" rIns="0" bIns="0" rtlCol="0" vert="horz">
            <a:spAutoFit/>
          </a:bodyPr>
          <a:lstStyle/>
          <a:p>
            <a:pPr marL="12700" marR="5080">
              <a:lnSpc>
                <a:spcPct val="80300"/>
              </a:lnSpc>
              <a:spcBef>
                <a:spcPts val="575"/>
              </a:spcBef>
            </a:pPr>
            <a:r>
              <a:rPr dirty="0" sz="2000">
                <a:solidFill>
                  <a:srgbClr val="3E3E3E"/>
                </a:solidFill>
                <a:latin typeface="Calibri"/>
                <a:cs typeface="Calibri"/>
              </a:rPr>
              <a:t>If </a:t>
            </a:r>
            <a:r>
              <a:rPr dirty="0" sz="2000" spc="-5">
                <a:solidFill>
                  <a:srgbClr val="3E3E3E"/>
                </a:solidFill>
                <a:latin typeface="Calibri"/>
                <a:cs typeface="Calibri"/>
              </a:rPr>
              <a:t>targets are </a:t>
            </a:r>
            <a:r>
              <a:rPr dirty="0" sz="2000" spc="-5" b="1" i="1">
                <a:solidFill>
                  <a:srgbClr val="6C7D38"/>
                </a:solidFill>
                <a:latin typeface="Calibri"/>
                <a:cs typeface="Calibri"/>
              </a:rPr>
              <a:t>achieved, </a:t>
            </a:r>
            <a:r>
              <a:rPr dirty="0" sz="2000" i="1">
                <a:solidFill>
                  <a:srgbClr val="3E3E3E"/>
                </a:solidFill>
                <a:latin typeface="Calibri"/>
                <a:cs typeface="Calibri"/>
              </a:rPr>
              <a:t>we </a:t>
            </a:r>
            <a:r>
              <a:rPr dirty="0" sz="2000" spc="-5" i="1">
                <a:solidFill>
                  <a:srgbClr val="3E3E3E"/>
                </a:solidFill>
                <a:latin typeface="Calibri"/>
                <a:cs typeface="Calibri"/>
              </a:rPr>
              <a:t>may </a:t>
            </a:r>
            <a:r>
              <a:rPr dirty="0" sz="2000" spc="-5">
                <a:solidFill>
                  <a:srgbClr val="3E3E3E"/>
                </a:solidFill>
                <a:latin typeface="Calibri"/>
                <a:cs typeface="Calibri"/>
              </a:rPr>
              <a:t>set higher targets subsequently </a:t>
            </a:r>
            <a:r>
              <a:rPr dirty="0" sz="2000">
                <a:solidFill>
                  <a:srgbClr val="3E3E3E"/>
                </a:solidFill>
                <a:latin typeface="Calibri"/>
                <a:cs typeface="Calibri"/>
              </a:rPr>
              <a:t>as </a:t>
            </a:r>
            <a:r>
              <a:rPr dirty="0" sz="2000" spc="-5">
                <a:solidFill>
                  <a:srgbClr val="3E3E3E"/>
                </a:solidFill>
                <a:latin typeface="Calibri"/>
                <a:cs typeface="Calibri"/>
              </a:rPr>
              <a:t>part of  continuous </a:t>
            </a:r>
            <a:r>
              <a:rPr dirty="0" sz="2000" spc="-10">
                <a:solidFill>
                  <a:srgbClr val="3E3E3E"/>
                </a:solidFill>
                <a:latin typeface="Calibri"/>
                <a:cs typeface="Calibri"/>
              </a:rPr>
              <a:t>improvement. </a:t>
            </a:r>
            <a:r>
              <a:rPr dirty="0" sz="2000" spc="-25">
                <a:solidFill>
                  <a:srgbClr val="3E3E3E"/>
                </a:solidFill>
                <a:latin typeface="Calibri"/>
                <a:cs typeface="Calibri"/>
              </a:rPr>
              <a:t>Further, </a:t>
            </a:r>
            <a:r>
              <a:rPr dirty="0" sz="2000" spc="5">
                <a:solidFill>
                  <a:srgbClr val="3E3E3E"/>
                </a:solidFill>
                <a:latin typeface="Calibri"/>
                <a:cs typeface="Calibri"/>
              </a:rPr>
              <a:t>scale </a:t>
            </a:r>
            <a:r>
              <a:rPr dirty="0" sz="2000">
                <a:solidFill>
                  <a:srgbClr val="3E3E3E"/>
                </a:solidFill>
                <a:latin typeface="Calibri"/>
                <a:cs typeface="Calibri"/>
              </a:rPr>
              <a:t>of 3 </a:t>
            </a:r>
            <a:r>
              <a:rPr dirty="0" sz="2000" spc="-10">
                <a:solidFill>
                  <a:srgbClr val="3E3E3E"/>
                </a:solidFill>
                <a:latin typeface="Calibri"/>
                <a:cs typeface="Calibri"/>
              </a:rPr>
              <a:t>levels </a:t>
            </a:r>
            <a:r>
              <a:rPr dirty="0" sz="2000" spc="-5">
                <a:solidFill>
                  <a:srgbClr val="3E3E3E"/>
                </a:solidFill>
                <a:latin typeface="Calibri"/>
                <a:cs typeface="Calibri"/>
              </a:rPr>
              <a:t>may </a:t>
            </a:r>
            <a:r>
              <a:rPr dirty="0" sz="2000" spc="5">
                <a:solidFill>
                  <a:srgbClr val="3E3E3E"/>
                </a:solidFill>
                <a:latin typeface="Calibri"/>
                <a:cs typeface="Calibri"/>
              </a:rPr>
              <a:t>be </a:t>
            </a:r>
            <a:r>
              <a:rPr dirty="0" sz="2000" spc="-10">
                <a:solidFill>
                  <a:srgbClr val="3E3E3E"/>
                </a:solidFill>
                <a:latin typeface="Calibri"/>
                <a:cs typeface="Calibri"/>
              </a:rPr>
              <a:t>reworked </a:t>
            </a:r>
            <a:r>
              <a:rPr dirty="0" sz="2000" spc="-5">
                <a:solidFill>
                  <a:srgbClr val="3E3E3E"/>
                </a:solidFill>
                <a:latin typeface="Calibri"/>
                <a:cs typeface="Calibri"/>
              </a:rPr>
              <a:t>to </a:t>
            </a:r>
            <a:r>
              <a:rPr dirty="0" sz="2000" spc="5">
                <a:solidFill>
                  <a:srgbClr val="3E3E3E"/>
                </a:solidFill>
                <a:latin typeface="Calibri"/>
                <a:cs typeface="Calibri"/>
              </a:rPr>
              <a:t>scale </a:t>
            </a:r>
            <a:r>
              <a:rPr dirty="0" sz="2000">
                <a:solidFill>
                  <a:srgbClr val="3E3E3E"/>
                </a:solidFill>
                <a:latin typeface="Calibri"/>
                <a:cs typeface="Calibri"/>
              </a:rPr>
              <a:t>of 5  </a:t>
            </a:r>
            <a:r>
              <a:rPr dirty="0" sz="2000" spc="-10">
                <a:solidFill>
                  <a:srgbClr val="3E3E3E"/>
                </a:solidFill>
                <a:latin typeface="Calibri"/>
                <a:cs typeface="Calibri"/>
              </a:rPr>
              <a:t>levels. </a:t>
            </a:r>
            <a:r>
              <a:rPr dirty="0" sz="2000">
                <a:solidFill>
                  <a:srgbClr val="3E3E3E"/>
                </a:solidFill>
                <a:latin typeface="Calibri"/>
                <a:cs typeface="Calibri"/>
              </a:rPr>
              <a:t>5 </a:t>
            </a:r>
            <a:r>
              <a:rPr dirty="0" sz="2000" spc="-10">
                <a:solidFill>
                  <a:srgbClr val="3E3E3E"/>
                </a:solidFill>
                <a:latin typeface="Calibri"/>
                <a:cs typeface="Calibri"/>
              </a:rPr>
              <a:t>level may </a:t>
            </a:r>
            <a:r>
              <a:rPr dirty="0" sz="2000" spc="5">
                <a:solidFill>
                  <a:srgbClr val="3E3E3E"/>
                </a:solidFill>
                <a:latin typeface="Calibri"/>
                <a:cs typeface="Calibri"/>
              </a:rPr>
              <a:t>be </a:t>
            </a:r>
            <a:r>
              <a:rPr dirty="0" sz="2000" spc="-5">
                <a:solidFill>
                  <a:srgbClr val="3E3E3E"/>
                </a:solidFill>
                <a:latin typeface="Calibri"/>
                <a:cs typeface="Calibri"/>
              </a:rPr>
              <a:t>defined </a:t>
            </a:r>
            <a:r>
              <a:rPr dirty="0" sz="2000" spc="5">
                <a:solidFill>
                  <a:srgbClr val="3E3E3E"/>
                </a:solidFill>
                <a:latin typeface="Calibri"/>
                <a:cs typeface="Calibri"/>
              </a:rPr>
              <a:t>as</a:t>
            </a:r>
            <a:r>
              <a:rPr dirty="0" sz="2000" spc="204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dirty="0" sz="2000" spc="-15">
                <a:solidFill>
                  <a:srgbClr val="3E3E3E"/>
                </a:solidFill>
                <a:latin typeface="Calibri"/>
                <a:cs typeface="Calibri"/>
              </a:rPr>
              <a:t>follows</a:t>
            </a:r>
            <a:r>
              <a:rPr dirty="0" sz="2400" spc="-15">
                <a:solidFill>
                  <a:srgbClr val="3E3E3E"/>
                </a:solidFill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50">
              <a:latin typeface="Calibri"/>
              <a:cs typeface="Calibri"/>
            </a:endParaRPr>
          </a:p>
          <a:p>
            <a:pPr marL="127000" marR="727710" indent="24130">
              <a:lnSpc>
                <a:spcPct val="120800"/>
              </a:lnSpc>
            </a:pPr>
            <a:r>
              <a:rPr dirty="0" sz="2000" spc="10">
                <a:latin typeface="Calibri"/>
                <a:cs typeface="Calibri"/>
              </a:rPr>
              <a:t>5-&gt; </a:t>
            </a:r>
            <a:r>
              <a:rPr dirty="0" sz="2000" spc="10" b="1">
                <a:latin typeface="Calibri"/>
                <a:cs typeface="Calibri"/>
              </a:rPr>
              <a:t>80% </a:t>
            </a:r>
            <a:r>
              <a:rPr dirty="0" sz="2000" spc="-5" b="1">
                <a:latin typeface="Calibri"/>
                <a:cs typeface="Calibri"/>
              </a:rPr>
              <a:t>students </a:t>
            </a:r>
            <a:r>
              <a:rPr dirty="0" sz="2000" b="1">
                <a:latin typeface="Calibri"/>
                <a:cs typeface="Calibri"/>
              </a:rPr>
              <a:t>scoring more </a:t>
            </a:r>
            <a:r>
              <a:rPr dirty="0" sz="2000" spc="5" b="1">
                <a:latin typeface="Calibri"/>
                <a:cs typeface="Calibri"/>
              </a:rPr>
              <a:t>than </a:t>
            </a:r>
            <a:r>
              <a:rPr dirty="0" sz="2000" spc="-20" b="1">
                <a:latin typeface="Calibri"/>
                <a:cs typeface="Calibri"/>
              </a:rPr>
              <a:t>average </a:t>
            </a:r>
            <a:r>
              <a:rPr dirty="0" sz="2000" spc="-5" b="1">
                <a:latin typeface="Calibri"/>
                <a:cs typeface="Calibri"/>
              </a:rPr>
              <a:t>marks </a:t>
            </a:r>
            <a:r>
              <a:rPr dirty="0" sz="2000" b="1">
                <a:latin typeface="Calibri"/>
                <a:cs typeface="Calibri"/>
              </a:rPr>
              <a:t>or </a:t>
            </a:r>
            <a:r>
              <a:rPr dirty="0" sz="2000" spc="-5" b="1">
                <a:latin typeface="Calibri"/>
                <a:cs typeface="Calibri"/>
              </a:rPr>
              <a:t>set </a:t>
            </a:r>
            <a:r>
              <a:rPr dirty="0" sz="2000" spc="-20" b="1">
                <a:latin typeface="Calibri"/>
                <a:cs typeface="Calibri"/>
              </a:rPr>
              <a:t>target </a:t>
            </a:r>
            <a:r>
              <a:rPr dirty="0" sz="2000" spc="-5" b="1">
                <a:latin typeface="Calibri"/>
                <a:cs typeface="Calibri"/>
              </a:rPr>
              <a:t>marks  </a:t>
            </a:r>
            <a:r>
              <a:rPr dirty="0" sz="2000">
                <a:latin typeface="Calibri"/>
                <a:cs typeface="Calibri"/>
              </a:rPr>
              <a:t>4-&gt;</a:t>
            </a:r>
            <a:r>
              <a:rPr dirty="0" sz="2000" b="1">
                <a:latin typeface="Calibri"/>
                <a:cs typeface="Calibri"/>
              </a:rPr>
              <a:t>70% </a:t>
            </a:r>
            <a:r>
              <a:rPr dirty="0" sz="2000" spc="-5" b="1">
                <a:latin typeface="Calibri"/>
                <a:cs typeface="Calibri"/>
              </a:rPr>
              <a:t>students </a:t>
            </a:r>
            <a:r>
              <a:rPr dirty="0" sz="2000" b="1">
                <a:latin typeface="Calibri"/>
                <a:cs typeface="Calibri"/>
              </a:rPr>
              <a:t>scoring more </a:t>
            </a:r>
            <a:r>
              <a:rPr dirty="0" sz="2000" spc="5" b="1">
                <a:latin typeface="Calibri"/>
                <a:cs typeface="Calibri"/>
              </a:rPr>
              <a:t>than </a:t>
            </a:r>
            <a:r>
              <a:rPr dirty="0" sz="2000" spc="-20" b="1">
                <a:latin typeface="Calibri"/>
                <a:cs typeface="Calibri"/>
              </a:rPr>
              <a:t>average </a:t>
            </a:r>
            <a:r>
              <a:rPr dirty="0" sz="2000" spc="-5" b="1">
                <a:latin typeface="Calibri"/>
                <a:cs typeface="Calibri"/>
              </a:rPr>
              <a:t>marks </a:t>
            </a:r>
            <a:r>
              <a:rPr dirty="0" sz="2000" b="1">
                <a:latin typeface="Calibri"/>
                <a:cs typeface="Calibri"/>
              </a:rPr>
              <a:t>or </a:t>
            </a:r>
            <a:r>
              <a:rPr dirty="0" sz="2000" spc="-5" b="1">
                <a:latin typeface="Calibri"/>
                <a:cs typeface="Calibri"/>
              </a:rPr>
              <a:t>set </a:t>
            </a:r>
            <a:r>
              <a:rPr dirty="0" sz="2000" spc="-15" b="1">
                <a:latin typeface="Calibri"/>
                <a:cs typeface="Calibri"/>
              </a:rPr>
              <a:t>target </a:t>
            </a:r>
            <a:r>
              <a:rPr dirty="0" sz="2000" spc="-5" b="1">
                <a:latin typeface="Calibri"/>
                <a:cs typeface="Calibri"/>
              </a:rPr>
              <a:t>marks  </a:t>
            </a:r>
            <a:r>
              <a:rPr dirty="0" sz="2000" spc="5">
                <a:latin typeface="Calibri"/>
                <a:cs typeface="Calibri"/>
              </a:rPr>
              <a:t>3-&gt;</a:t>
            </a:r>
            <a:r>
              <a:rPr dirty="0" sz="2000" spc="5" b="1">
                <a:latin typeface="Calibri"/>
                <a:cs typeface="Calibri"/>
              </a:rPr>
              <a:t>60% </a:t>
            </a:r>
            <a:r>
              <a:rPr dirty="0" sz="2000" spc="-5" b="1">
                <a:latin typeface="Calibri"/>
                <a:cs typeface="Calibri"/>
              </a:rPr>
              <a:t>students </a:t>
            </a:r>
            <a:r>
              <a:rPr dirty="0" sz="2000" b="1">
                <a:latin typeface="Calibri"/>
                <a:cs typeface="Calibri"/>
              </a:rPr>
              <a:t>scoring more </a:t>
            </a:r>
            <a:r>
              <a:rPr dirty="0" sz="2000" spc="5" b="1">
                <a:latin typeface="Calibri"/>
                <a:cs typeface="Calibri"/>
              </a:rPr>
              <a:t>than </a:t>
            </a:r>
            <a:r>
              <a:rPr dirty="0" sz="2000" spc="-20" b="1">
                <a:latin typeface="Calibri"/>
                <a:cs typeface="Calibri"/>
              </a:rPr>
              <a:t>average </a:t>
            </a:r>
            <a:r>
              <a:rPr dirty="0" sz="2000" spc="-5" b="1">
                <a:latin typeface="Calibri"/>
                <a:cs typeface="Calibri"/>
              </a:rPr>
              <a:t>marks </a:t>
            </a:r>
            <a:r>
              <a:rPr dirty="0" sz="2000" b="1">
                <a:latin typeface="Calibri"/>
                <a:cs typeface="Calibri"/>
              </a:rPr>
              <a:t>or </a:t>
            </a:r>
            <a:r>
              <a:rPr dirty="0" sz="2000" spc="-5" b="1">
                <a:latin typeface="Calibri"/>
                <a:cs typeface="Calibri"/>
              </a:rPr>
              <a:t>set </a:t>
            </a:r>
            <a:r>
              <a:rPr dirty="0" sz="2000" spc="-20" b="1">
                <a:latin typeface="Calibri"/>
                <a:cs typeface="Calibri"/>
              </a:rPr>
              <a:t>target</a:t>
            </a:r>
            <a:r>
              <a:rPr dirty="0" sz="2000" spc="229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marks</a:t>
            </a:r>
            <a:endParaRPr sz="20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505"/>
              </a:spcBef>
            </a:pPr>
            <a:r>
              <a:rPr dirty="0" sz="2000">
                <a:latin typeface="Calibri"/>
                <a:cs typeface="Calibri"/>
              </a:rPr>
              <a:t>2-&gt; </a:t>
            </a:r>
            <a:r>
              <a:rPr dirty="0" sz="2000" spc="10" b="1">
                <a:latin typeface="Calibri"/>
                <a:cs typeface="Calibri"/>
              </a:rPr>
              <a:t>50% </a:t>
            </a:r>
            <a:r>
              <a:rPr dirty="0" sz="2000" spc="-5" b="1">
                <a:latin typeface="Calibri"/>
                <a:cs typeface="Calibri"/>
              </a:rPr>
              <a:t>students </a:t>
            </a:r>
            <a:r>
              <a:rPr dirty="0" sz="2000" b="1">
                <a:latin typeface="Calibri"/>
                <a:cs typeface="Calibri"/>
              </a:rPr>
              <a:t>scoring more </a:t>
            </a:r>
            <a:r>
              <a:rPr dirty="0" sz="2000" spc="5" b="1">
                <a:latin typeface="Calibri"/>
                <a:cs typeface="Calibri"/>
              </a:rPr>
              <a:t>than </a:t>
            </a:r>
            <a:r>
              <a:rPr dirty="0" sz="2000" spc="-20" b="1">
                <a:latin typeface="Calibri"/>
                <a:cs typeface="Calibri"/>
              </a:rPr>
              <a:t>average </a:t>
            </a:r>
            <a:r>
              <a:rPr dirty="0" sz="2000" spc="-5" b="1">
                <a:latin typeface="Calibri"/>
                <a:cs typeface="Calibri"/>
              </a:rPr>
              <a:t>marks </a:t>
            </a:r>
            <a:r>
              <a:rPr dirty="0" sz="2000" b="1">
                <a:latin typeface="Calibri"/>
                <a:cs typeface="Calibri"/>
              </a:rPr>
              <a:t>or </a:t>
            </a:r>
            <a:r>
              <a:rPr dirty="0" sz="2000" spc="-5" b="1">
                <a:latin typeface="Calibri"/>
                <a:cs typeface="Calibri"/>
              </a:rPr>
              <a:t>set </a:t>
            </a:r>
            <a:r>
              <a:rPr dirty="0" sz="2000" spc="-15" b="1">
                <a:latin typeface="Calibri"/>
                <a:cs typeface="Calibri"/>
              </a:rPr>
              <a:t>target </a:t>
            </a:r>
            <a:r>
              <a:rPr dirty="0" sz="2000" spc="16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marks</a:t>
            </a:r>
            <a:endParaRPr sz="2000">
              <a:latin typeface="Calibri"/>
              <a:cs typeface="Calibri"/>
            </a:endParaRPr>
          </a:p>
          <a:p>
            <a:pPr marL="119380">
              <a:lnSpc>
                <a:spcPct val="100000"/>
              </a:lnSpc>
              <a:spcBef>
                <a:spcPts val="690"/>
              </a:spcBef>
            </a:pPr>
            <a:r>
              <a:rPr dirty="0" sz="1800" b="1">
                <a:latin typeface="Calibri"/>
                <a:cs typeface="Calibri"/>
              </a:rPr>
              <a:t>1-&gt;40% </a:t>
            </a:r>
            <a:r>
              <a:rPr dirty="0" sz="1800" spc="-5" b="1">
                <a:latin typeface="Calibri"/>
                <a:cs typeface="Calibri"/>
              </a:rPr>
              <a:t>students </a:t>
            </a:r>
            <a:r>
              <a:rPr dirty="0" sz="1800" b="1">
                <a:latin typeface="Calibri"/>
                <a:cs typeface="Calibri"/>
              </a:rPr>
              <a:t>scoring more </a:t>
            </a:r>
            <a:r>
              <a:rPr dirty="0" sz="1800" spc="5" b="1">
                <a:latin typeface="Calibri"/>
                <a:cs typeface="Calibri"/>
              </a:rPr>
              <a:t>than </a:t>
            </a:r>
            <a:r>
              <a:rPr dirty="0" sz="1800" spc="-20" b="1">
                <a:latin typeface="Calibri"/>
                <a:cs typeface="Calibri"/>
              </a:rPr>
              <a:t>average </a:t>
            </a:r>
            <a:r>
              <a:rPr dirty="0" sz="1800" spc="-10" b="1">
                <a:latin typeface="Calibri"/>
                <a:cs typeface="Calibri"/>
              </a:rPr>
              <a:t>marks </a:t>
            </a:r>
            <a:r>
              <a:rPr dirty="0" sz="1800" b="1">
                <a:latin typeface="Calibri"/>
                <a:cs typeface="Calibri"/>
              </a:rPr>
              <a:t>or set </a:t>
            </a:r>
            <a:r>
              <a:rPr dirty="0" sz="1800" spc="-15" b="1">
                <a:latin typeface="Calibri"/>
                <a:cs typeface="Calibri"/>
              </a:rPr>
              <a:t>target</a:t>
            </a:r>
            <a:r>
              <a:rPr dirty="0" sz="1800" spc="180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marks</a:t>
            </a:r>
            <a:endParaRPr sz="1800">
              <a:latin typeface="Calibri"/>
              <a:cs typeface="Calibri"/>
            </a:endParaRPr>
          </a:p>
          <a:p>
            <a:pPr marL="128270">
              <a:lnSpc>
                <a:spcPct val="100000"/>
              </a:lnSpc>
              <a:spcBef>
                <a:spcPts val="545"/>
              </a:spcBef>
            </a:pPr>
            <a:r>
              <a:rPr dirty="0" sz="2000" spc="-5" b="1">
                <a:latin typeface="Calibri"/>
                <a:cs typeface="Calibri"/>
              </a:rPr>
              <a:t>0-&gt;</a:t>
            </a:r>
            <a:r>
              <a:rPr dirty="0" sz="1800" spc="-5" b="1">
                <a:latin typeface="Calibri"/>
                <a:cs typeface="Calibri"/>
              </a:rPr>
              <a:t>Less </a:t>
            </a:r>
            <a:r>
              <a:rPr dirty="0" sz="1800" spc="5" b="1">
                <a:latin typeface="Calibri"/>
                <a:cs typeface="Calibri"/>
              </a:rPr>
              <a:t>than </a:t>
            </a:r>
            <a:r>
              <a:rPr dirty="0" sz="1800" b="1">
                <a:latin typeface="Calibri"/>
                <a:cs typeface="Calibri"/>
              </a:rPr>
              <a:t>40% </a:t>
            </a:r>
            <a:r>
              <a:rPr dirty="0" sz="1800" spc="-5" b="1">
                <a:latin typeface="Calibri"/>
                <a:cs typeface="Calibri"/>
              </a:rPr>
              <a:t>students </a:t>
            </a:r>
            <a:r>
              <a:rPr dirty="0" sz="1800" b="1">
                <a:latin typeface="Calibri"/>
                <a:cs typeface="Calibri"/>
              </a:rPr>
              <a:t>scoring more </a:t>
            </a:r>
            <a:r>
              <a:rPr dirty="0" sz="1800" spc="5" b="1">
                <a:latin typeface="Calibri"/>
                <a:cs typeface="Calibri"/>
              </a:rPr>
              <a:t>than </a:t>
            </a:r>
            <a:r>
              <a:rPr dirty="0" sz="1800" spc="-20" b="1">
                <a:latin typeface="Calibri"/>
                <a:cs typeface="Calibri"/>
              </a:rPr>
              <a:t>average </a:t>
            </a:r>
            <a:r>
              <a:rPr dirty="0" sz="1800" spc="-10" b="1">
                <a:latin typeface="Calibri"/>
                <a:cs typeface="Calibri"/>
              </a:rPr>
              <a:t>marks </a:t>
            </a:r>
            <a:r>
              <a:rPr dirty="0" sz="1800" b="1">
                <a:latin typeface="Calibri"/>
                <a:cs typeface="Calibri"/>
              </a:rPr>
              <a:t>or set </a:t>
            </a:r>
            <a:r>
              <a:rPr dirty="0" sz="1800" spc="-15" b="1">
                <a:latin typeface="Calibri"/>
                <a:cs typeface="Calibri"/>
              </a:rPr>
              <a:t>target</a:t>
            </a:r>
            <a:r>
              <a:rPr dirty="0" sz="1800" spc="190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marks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 marL="12700" marR="23495">
              <a:lnSpc>
                <a:spcPct val="75000"/>
              </a:lnSpc>
              <a:spcBef>
                <a:spcPts val="1560"/>
              </a:spcBef>
            </a:pPr>
            <a:r>
              <a:rPr dirty="0" sz="2000" b="1">
                <a:solidFill>
                  <a:srgbClr val="3E3E3E"/>
                </a:solidFill>
                <a:latin typeface="Calibri"/>
                <a:cs typeface="Calibri"/>
              </a:rPr>
              <a:t>If </a:t>
            </a:r>
            <a:r>
              <a:rPr dirty="0" sz="2000" spc="-10" b="1">
                <a:solidFill>
                  <a:srgbClr val="3E3E3E"/>
                </a:solidFill>
                <a:latin typeface="Calibri"/>
                <a:cs typeface="Calibri"/>
              </a:rPr>
              <a:t>targets </a:t>
            </a:r>
            <a:r>
              <a:rPr dirty="0" sz="2000" spc="-5" b="1">
                <a:solidFill>
                  <a:srgbClr val="3E3E3E"/>
                </a:solidFill>
                <a:latin typeface="Calibri"/>
                <a:cs typeface="Calibri"/>
              </a:rPr>
              <a:t>are </a:t>
            </a:r>
            <a:r>
              <a:rPr dirty="0" sz="2000" spc="-5" b="1" i="1">
                <a:solidFill>
                  <a:srgbClr val="6C7D38"/>
                </a:solidFill>
                <a:latin typeface="Calibri"/>
                <a:cs typeface="Calibri"/>
              </a:rPr>
              <a:t>not achieved </a:t>
            </a:r>
            <a:r>
              <a:rPr dirty="0" sz="2000" spc="5" b="1">
                <a:solidFill>
                  <a:srgbClr val="3E3E3E"/>
                </a:solidFill>
                <a:latin typeface="Calibri"/>
                <a:cs typeface="Calibri"/>
              </a:rPr>
              <a:t>then </a:t>
            </a:r>
            <a:r>
              <a:rPr dirty="0" sz="2000" b="1">
                <a:solidFill>
                  <a:srgbClr val="3E3E3E"/>
                </a:solidFill>
                <a:latin typeface="Calibri"/>
                <a:cs typeface="Calibri"/>
              </a:rPr>
              <a:t>instead of </a:t>
            </a:r>
            <a:r>
              <a:rPr dirty="0" sz="2000" spc="5" b="1">
                <a:solidFill>
                  <a:srgbClr val="3E3E3E"/>
                </a:solidFill>
                <a:latin typeface="Calibri"/>
                <a:cs typeface="Calibri"/>
              </a:rPr>
              <a:t>lowering </a:t>
            </a:r>
            <a:r>
              <a:rPr dirty="0" sz="2000" spc="-10" b="1">
                <a:solidFill>
                  <a:srgbClr val="3E3E3E"/>
                </a:solidFill>
                <a:latin typeface="Calibri"/>
                <a:cs typeface="Calibri"/>
              </a:rPr>
              <a:t>target; program </a:t>
            </a:r>
            <a:r>
              <a:rPr dirty="0" sz="2000" spc="5" b="1">
                <a:solidFill>
                  <a:srgbClr val="3E3E3E"/>
                </a:solidFill>
                <a:latin typeface="Calibri"/>
                <a:cs typeface="Calibri"/>
              </a:rPr>
              <a:t>should put  </a:t>
            </a:r>
            <a:r>
              <a:rPr dirty="0" sz="2000" b="1">
                <a:solidFill>
                  <a:srgbClr val="3E3E3E"/>
                </a:solidFill>
                <a:latin typeface="Calibri"/>
                <a:cs typeface="Calibri"/>
              </a:rPr>
              <a:t>in </a:t>
            </a:r>
            <a:r>
              <a:rPr dirty="0" sz="2000" spc="5" b="1">
                <a:solidFill>
                  <a:srgbClr val="3E3E3E"/>
                </a:solidFill>
                <a:latin typeface="Calibri"/>
                <a:cs typeface="Calibri"/>
              </a:rPr>
              <a:t>place </a:t>
            </a:r>
            <a:r>
              <a:rPr dirty="0" sz="2000" b="1">
                <a:solidFill>
                  <a:srgbClr val="3E3E3E"/>
                </a:solidFill>
                <a:latin typeface="Calibri"/>
                <a:cs typeface="Calibri"/>
              </a:rPr>
              <a:t>an </a:t>
            </a:r>
            <a:r>
              <a:rPr dirty="0" sz="2000" spc="5" b="1">
                <a:solidFill>
                  <a:srgbClr val="3E3E3E"/>
                </a:solidFill>
                <a:latin typeface="Calibri"/>
                <a:cs typeface="Calibri"/>
              </a:rPr>
              <a:t>action plan </a:t>
            </a:r>
            <a:r>
              <a:rPr dirty="0" sz="2000" spc="-10" b="1">
                <a:solidFill>
                  <a:srgbClr val="3E3E3E"/>
                </a:solidFill>
                <a:latin typeface="Calibri"/>
                <a:cs typeface="Calibri"/>
              </a:rPr>
              <a:t>to attain </a:t>
            </a:r>
            <a:r>
              <a:rPr dirty="0" sz="2000" spc="5" b="1">
                <a:solidFill>
                  <a:srgbClr val="3E3E3E"/>
                </a:solidFill>
                <a:latin typeface="Calibri"/>
                <a:cs typeface="Calibri"/>
              </a:rPr>
              <a:t>the </a:t>
            </a:r>
            <a:r>
              <a:rPr dirty="0" sz="2000" spc="-20" b="1">
                <a:solidFill>
                  <a:srgbClr val="3E3E3E"/>
                </a:solidFill>
                <a:latin typeface="Calibri"/>
                <a:cs typeface="Calibri"/>
              </a:rPr>
              <a:t>target </a:t>
            </a:r>
            <a:r>
              <a:rPr dirty="0" sz="2000" b="1">
                <a:solidFill>
                  <a:srgbClr val="3E3E3E"/>
                </a:solidFill>
                <a:latin typeface="Calibri"/>
                <a:cs typeface="Calibri"/>
              </a:rPr>
              <a:t>in </a:t>
            </a:r>
            <a:r>
              <a:rPr dirty="0" sz="2000" spc="-5" b="1">
                <a:solidFill>
                  <a:srgbClr val="3E3E3E"/>
                </a:solidFill>
                <a:latin typeface="Calibri"/>
                <a:cs typeface="Calibri"/>
              </a:rPr>
              <a:t>subsequent</a:t>
            </a:r>
            <a:r>
              <a:rPr dirty="0" sz="2000" spc="275" b="1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dirty="0" sz="2000" spc="-15" b="1">
                <a:solidFill>
                  <a:srgbClr val="3E3E3E"/>
                </a:solidFill>
                <a:latin typeface="Calibri"/>
                <a:cs typeface="Calibri"/>
              </a:rPr>
              <a:t>years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146535" y="6465214"/>
            <a:ext cx="1536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6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48205" y="157353"/>
            <a:ext cx="9098280" cy="52920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355600" marR="5080" indent="-342900">
              <a:lnSpc>
                <a:spcPct val="100000"/>
              </a:lnSpc>
              <a:spcBef>
                <a:spcPts val="95"/>
              </a:spcBef>
              <a:buAutoNum type="arabicPeriod" startAt="6"/>
              <a:tabLst>
                <a:tab pos="355600" algn="l"/>
              </a:tabLst>
            </a:pPr>
            <a:r>
              <a:rPr dirty="0" u="heavy" sz="16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 engineer </a:t>
            </a:r>
            <a:r>
              <a:rPr dirty="0" u="heavy" sz="16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and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society</a:t>
            </a:r>
            <a:r>
              <a:rPr dirty="0" sz="1600" spc="-5">
                <a:latin typeface="Calibri"/>
                <a:cs typeface="Calibri"/>
              </a:rPr>
              <a:t>: </a:t>
            </a:r>
            <a:r>
              <a:rPr dirty="0" sz="1600" spc="-10">
                <a:latin typeface="Calibri"/>
                <a:cs typeface="Calibri"/>
              </a:rPr>
              <a:t>Apply </a:t>
            </a:r>
            <a:r>
              <a:rPr dirty="0" sz="1600" spc="-5">
                <a:latin typeface="Calibri"/>
                <a:cs typeface="Calibri"/>
              </a:rPr>
              <a:t>reasoning </a:t>
            </a:r>
            <a:r>
              <a:rPr dirty="0" sz="1600" spc="-15">
                <a:latin typeface="Calibri"/>
                <a:cs typeface="Calibri"/>
              </a:rPr>
              <a:t>informed </a:t>
            </a:r>
            <a:r>
              <a:rPr dirty="0" sz="1600" spc="-10">
                <a:latin typeface="Calibri"/>
                <a:cs typeface="Calibri"/>
              </a:rPr>
              <a:t>by </a:t>
            </a:r>
            <a:r>
              <a:rPr dirty="0" sz="1600" spc="-5">
                <a:latin typeface="Calibri"/>
                <a:cs typeface="Calibri"/>
              </a:rPr>
              <a:t>the </a:t>
            </a:r>
            <a:r>
              <a:rPr dirty="0" sz="1600" spc="-15">
                <a:latin typeface="Calibri"/>
                <a:cs typeface="Calibri"/>
              </a:rPr>
              <a:t>contextual </a:t>
            </a:r>
            <a:r>
              <a:rPr dirty="0" sz="1600" spc="-10">
                <a:latin typeface="Calibri"/>
                <a:cs typeface="Calibri"/>
              </a:rPr>
              <a:t>knowledge to </a:t>
            </a:r>
            <a:r>
              <a:rPr dirty="0" sz="1600" spc="-5">
                <a:latin typeface="Calibri"/>
                <a:cs typeface="Calibri"/>
              </a:rPr>
              <a:t>assess </a:t>
            </a:r>
            <a:r>
              <a:rPr dirty="0" sz="1600" spc="-10">
                <a:latin typeface="Calibri"/>
                <a:cs typeface="Calibri"/>
              </a:rPr>
              <a:t>societal,  </a:t>
            </a:r>
            <a:r>
              <a:rPr dirty="0" sz="1600" spc="-5">
                <a:latin typeface="Calibri"/>
                <a:cs typeface="Calibri"/>
              </a:rPr>
              <a:t>health, </a:t>
            </a:r>
            <a:r>
              <a:rPr dirty="0" sz="1600" spc="-30">
                <a:latin typeface="Calibri"/>
                <a:cs typeface="Calibri"/>
              </a:rPr>
              <a:t>safety, </a:t>
            </a:r>
            <a:r>
              <a:rPr dirty="0" sz="1600" spc="-10">
                <a:latin typeface="Calibri"/>
                <a:cs typeface="Calibri"/>
              </a:rPr>
              <a:t>legal and cultural issues </a:t>
            </a:r>
            <a:r>
              <a:rPr dirty="0" sz="1600" spc="-5">
                <a:latin typeface="Calibri"/>
                <a:cs typeface="Calibri"/>
              </a:rPr>
              <a:t>and the consequent responsibilities </a:t>
            </a:r>
            <a:r>
              <a:rPr dirty="0" sz="1600" spc="-10">
                <a:latin typeface="Calibri"/>
                <a:cs typeface="Calibri"/>
              </a:rPr>
              <a:t>relevant to </a:t>
            </a:r>
            <a:r>
              <a:rPr dirty="0" sz="1600">
                <a:latin typeface="Calibri"/>
                <a:cs typeface="Calibri"/>
              </a:rPr>
              <a:t>the </a:t>
            </a:r>
            <a:r>
              <a:rPr dirty="0" sz="1600" spc="-10">
                <a:latin typeface="Calibri"/>
                <a:cs typeface="Calibri"/>
              </a:rPr>
              <a:t>professional  </a:t>
            </a:r>
            <a:r>
              <a:rPr dirty="0" sz="1600" spc="-5">
                <a:latin typeface="Calibri"/>
                <a:cs typeface="Calibri"/>
              </a:rPr>
              <a:t>engineering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practice.</a:t>
            </a:r>
            <a:endParaRPr sz="1600">
              <a:latin typeface="Calibri"/>
              <a:cs typeface="Calibri"/>
            </a:endParaRPr>
          </a:p>
          <a:p>
            <a:pPr marL="355600" marR="519430" indent="-342900">
              <a:lnSpc>
                <a:spcPct val="100000"/>
              </a:lnSpc>
              <a:spcBef>
                <a:spcPts val="1205"/>
              </a:spcBef>
              <a:buAutoNum type="arabicPeriod" startAt="6"/>
              <a:tabLst>
                <a:tab pos="354965" algn="l"/>
                <a:tab pos="355600" algn="l"/>
              </a:tabLst>
            </a:pPr>
            <a:r>
              <a:rPr dirty="0" u="heavy" sz="16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Environment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and sustainability</a:t>
            </a:r>
            <a:r>
              <a:rPr dirty="0" sz="1600" spc="-5">
                <a:latin typeface="Calibri"/>
                <a:cs typeface="Calibri"/>
              </a:rPr>
              <a:t>: </a:t>
            </a:r>
            <a:r>
              <a:rPr dirty="0" sz="1600" spc="-10">
                <a:latin typeface="Calibri"/>
                <a:cs typeface="Calibri"/>
              </a:rPr>
              <a:t>Understand </a:t>
            </a:r>
            <a:r>
              <a:rPr dirty="0" sz="1600" spc="-5">
                <a:latin typeface="Calibri"/>
                <a:cs typeface="Calibri"/>
              </a:rPr>
              <a:t>the impact of the </a:t>
            </a:r>
            <a:r>
              <a:rPr dirty="0" sz="1600" spc="-10">
                <a:latin typeface="Calibri"/>
                <a:cs typeface="Calibri"/>
              </a:rPr>
              <a:t>professional </a:t>
            </a:r>
            <a:r>
              <a:rPr dirty="0" sz="1600" spc="-5">
                <a:latin typeface="Calibri"/>
                <a:cs typeface="Calibri"/>
              </a:rPr>
              <a:t>engineering solutions in  </a:t>
            </a:r>
            <a:r>
              <a:rPr dirty="0" sz="1600" spc="-10">
                <a:latin typeface="Calibri"/>
                <a:cs typeface="Calibri"/>
              </a:rPr>
              <a:t>societal </a:t>
            </a:r>
            <a:r>
              <a:rPr dirty="0" sz="1600" spc="-5">
                <a:latin typeface="Calibri"/>
                <a:cs typeface="Calibri"/>
              </a:rPr>
              <a:t>and </a:t>
            </a:r>
            <a:r>
              <a:rPr dirty="0" sz="1600" spc="-15">
                <a:latin typeface="Calibri"/>
                <a:cs typeface="Calibri"/>
              </a:rPr>
              <a:t>environmental contexts, </a:t>
            </a:r>
            <a:r>
              <a:rPr dirty="0" sz="1600" spc="-5">
                <a:latin typeface="Calibri"/>
                <a:cs typeface="Calibri"/>
              </a:rPr>
              <a:t>and </a:t>
            </a:r>
            <a:r>
              <a:rPr dirty="0" sz="1600" spc="-15">
                <a:latin typeface="Calibri"/>
                <a:cs typeface="Calibri"/>
              </a:rPr>
              <a:t>demonstrate </a:t>
            </a:r>
            <a:r>
              <a:rPr dirty="0" sz="1600" spc="-5">
                <a:latin typeface="Calibri"/>
                <a:cs typeface="Calibri"/>
              </a:rPr>
              <a:t>the </a:t>
            </a:r>
            <a:r>
              <a:rPr dirty="0" sz="1600" spc="-10">
                <a:latin typeface="Calibri"/>
                <a:cs typeface="Calibri"/>
              </a:rPr>
              <a:t>knowledge </a:t>
            </a:r>
            <a:r>
              <a:rPr dirty="0" sz="1600" spc="-35">
                <a:latin typeface="Calibri"/>
                <a:cs typeface="Calibri"/>
              </a:rPr>
              <a:t>of, </a:t>
            </a:r>
            <a:r>
              <a:rPr dirty="0" sz="1600" spc="-5">
                <a:latin typeface="Calibri"/>
                <a:cs typeface="Calibri"/>
              </a:rPr>
              <a:t>and need </a:t>
            </a:r>
            <a:r>
              <a:rPr dirty="0" sz="1600" spc="-15">
                <a:latin typeface="Calibri"/>
                <a:cs typeface="Calibri"/>
              </a:rPr>
              <a:t>for </a:t>
            </a:r>
            <a:r>
              <a:rPr dirty="0" sz="1600" spc="-10">
                <a:latin typeface="Calibri"/>
                <a:cs typeface="Calibri"/>
              </a:rPr>
              <a:t>sustainable  development.</a:t>
            </a:r>
            <a:endParaRPr sz="1600">
              <a:latin typeface="Calibri"/>
              <a:cs typeface="Calibri"/>
            </a:endParaRPr>
          </a:p>
          <a:p>
            <a:pPr marL="355600" marR="309880" indent="-342900">
              <a:lnSpc>
                <a:spcPct val="100000"/>
              </a:lnSpc>
              <a:spcBef>
                <a:spcPts val="955"/>
              </a:spcBef>
              <a:buAutoNum type="arabicPeriod" startAt="6"/>
              <a:tabLst>
                <a:tab pos="354965" algn="l"/>
                <a:tab pos="355600" algn="l"/>
              </a:tabLst>
            </a:pPr>
            <a:r>
              <a:rPr dirty="0" u="heavy" sz="16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Ethics</a:t>
            </a:r>
            <a:r>
              <a:rPr dirty="0" u="heavy" sz="16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Apply </a:t>
            </a:r>
            <a:r>
              <a:rPr dirty="0" sz="1600" spc="-10">
                <a:latin typeface="Calibri"/>
                <a:cs typeface="Calibri"/>
              </a:rPr>
              <a:t>ethical </a:t>
            </a:r>
            <a:r>
              <a:rPr dirty="0" sz="1600" spc="-5">
                <a:latin typeface="Calibri"/>
                <a:cs typeface="Calibri"/>
              </a:rPr>
              <a:t>principles and </a:t>
            </a:r>
            <a:r>
              <a:rPr dirty="0" sz="1600" spc="-10">
                <a:latin typeface="Calibri"/>
                <a:cs typeface="Calibri"/>
              </a:rPr>
              <a:t>commit to professional ethics </a:t>
            </a:r>
            <a:r>
              <a:rPr dirty="0" sz="1600" spc="-5">
                <a:latin typeface="Calibri"/>
                <a:cs typeface="Calibri"/>
              </a:rPr>
              <a:t>and responsibilities and </a:t>
            </a:r>
            <a:r>
              <a:rPr dirty="0" sz="1600" spc="-10">
                <a:latin typeface="Calibri"/>
                <a:cs typeface="Calibri"/>
              </a:rPr>
              <a:t>norms </a:t>
            </a:r>
            <a:r>
              <a:rPr dirty="0" sz="1600" spc="-5">
                <a:latin typeface="Calibri"/>
                <a:cs typeface="Calibri"/>
              </a:rPr>
              <a:t>of the  engineering </a:t>
            </a:r>
            <a:r>
              <a:rPr dirty="0" sz="1600" spc="-10">
                <a:latin typeface="Calibri"/>
                <a:cs typeface="Calibri"/>
              </a:rPr>
              <a:t>practice.</a:t>
            </a:r>
            <a:endParaRPr sz="1600">
              <a:latin typeface="Calibri"/>
              <a:cs typeface="Calibri"/>
            </a:endParaRPr>
          </a:p>
          <a:p>
            <a:pPr marL="355600" marR="397510" indent="-342900">
              <a:lnSpc>
                <a:spcPct val="100000"/>
              </a:lnSpc>
              <a:spcBef>
                <a:spcPts val="1205"/>
              </a:spcBef>
              <a:buAutoNum type="arabicPeriod" startAt="6"/>
              <a:tabLst>
                <a:tab pos="354965" algn="l"/>
                <a:tab pos="355600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Individual and </a:t>
            </a:r>
            <a:r>
              <a:rPr dirty="0" u="heavy" sz="16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team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work</a:t>
            </a:r>
            <a:r>
              <a:rPr dirty="0" sz="1600" spc="-5">
                <a:latin typeface="Calibri"/>
                <a:cs typeface="Calibri"/>
              </a:rPr>
              <a:t>: Function </a:t>
            </a:r>
            <a:r>
              <a:rPr dirty="0" sz="1600" spc="-10">
                <a:latin typeface="Calibri"/>
                <a:cs typeface="Calibri"/>
              </a:rPr>
              <a:t>effectively </a:t>
            </a:r>
            <a:r>
              <a:rPr dirty="0" sz="1600" spc="-5">
                <a:latin typeface="Calibri"/>
                <a:cs typeface="Calibri"/>
              </a:rPr>
              <a:t>as an individual, and as a </a:t>
            </a:r>
            <a:r>
              <a:rPr dirty="0" sz="1600" spc="-10">
                <a:latin typeface="Calibri"/>
                <a:cs typeface="Calibri"/>
              </a:rPr>
              <a:t>member </a:t>
            </a:r>
            <a:r>
              <a:rPr dirty="0" sz="1600" spc="-5">
                <a:latin typeface="Calibri"/>
                <a:cs typeface="Calibri"/>
              </a:rPr>
              <a:t>or leader in </a:t>
            </a:r>
            <a:r>
              <a:rPr dirty="0" sz="1600" spc="-15">
                <a:latin typeface="Calibri"/>
                <a:cs typeface="Calibri"/>
              </a:rPr>
              <a:t>diverse  </a:t>
            </a:r>
            <a:r>
              <a:rPr dirty="0" sz="1600" spc="-5">
                <a:latin typeface="Calibri"/>
                <a:cs typeface="Calibri"/>
              </a:rPr>
              <a:t>teams, and </a:t>
            </a:r>
            <a:r>
              <a:rPr dirty="0" sz="1600">
                <a:latin typeface="Calibri"/>
                <a:cs typeface="Calibri"/>
              </a:rPr>
              <a:t>in </a:t>
            </a:r>
            <a:r>
              <a:rPr dirty="0" sz="1600" spc="-5">
                <a:latin typeface="Calibri"/>
                <a:cs typeface="Calibri"/>
              </a:rPr>
              <a:t>multidisciplinary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settings.</a:t>
            </a:r>
            <a:endParaRPr sz="1600">
              <a:latin typeface="Calibri"/>
              <a:cs typeface="Calibri"/>
            </a:endParaRPr>
          </a:p>
          <a:p>
            <a:pPr marL="355600" marR="186690" indent="-342900">
              <a:lnSpc>
                <a:spcPct val="100000"/>
              </a:lnSpc>
              <a:spcBef>
                <a:spcPts val="1260"/>
              </a:spcBef>
              <a:buAutoNum type="arabicPeriod" startAt="6"/>
              <a:tabLst>
                <a:tab pos="355600" algn="l"/>
              </a:tabLst>
            </a:pPr>
            <a:r>
              <a:rPr dirty="0" u="heavy" sz="16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Communication</a:t>
            </a:r>
            <a:r>
              <a:rPr dirty="0" sz="1600" spc="-10">
                <a:latin typeface="Calibri"/>
                <a:cs typeface="Calibri"/>
              </a:rPr>
              <a:t>: Communicate effectively </a:t>
            </a:r>
            <a:r>
              <a:rPr dirty="0" sz="1600" spc="-5">
                <a:latin typeface="Calibri"/>
                <a:cs typeface="Calibri"/>
              </a:rPr>
              <a:t>on </a:t>
            </a:r>
            <a:r>
              <a:rPr dirty="0" sz="1600" spc="-15">
                <a:latin typeface="Calibri"/>
                <a:cs typeface="Calibri"/>
              </a:rPr>
              <a:t>complex </a:t>
            </a:r>
            <a:r>
              <a:rPr dirty="0" sz="1600" spc="-5">
                <a:latin typeface="Calibri"/>
                <a:cs typeface="Calibri"/>
              </a:rPr>
              <a:t>engineering activities with the engineering  </a:t>
            </a:r>
            <a:r>
              <a:rPr dirty="0" sz="1600" spc="-10">
                <a:latin typeface="Calibri"/>
                <a:cs typeface="Calibri"/>
              </a:rPr>
              <a:t>community </a:t>
            </a:r>
            <a:r>
              <a:rPr dirty="0" sz="1600" spc="-5">
                <a:latin typeface="Calibri"/>
                <a:cs typeface="Calibri"/>
              </a:rPr>
              <a:t>and </a:t>
            </a:r>
            <a:r>
              <a:rPr dirty="0" sz="1600">
                <a:latin typeface="Calibri"/>
                <a:cs typeface="Calibri"/>
              </a:rPr>
              <a:t>with </a:t>
            </a:r>
            <a:r>
              <a:rPr dirty="0" sz="1600" spc="-10">
                <a:latin typeface="Calibri"/>
                <a:cs typeface="Calibri"/>
              </a:rPr>
              <a:t>society at large, </a:t>
            </a:r>
            <a:r>
              <a:rPr dirty="0" sz="1600" spc="-5">
                <a:latin typeface="Calibri"/>
                <a:cs typeface="Calibri"/>
              </a:rPr>
              <a:t>such as, being </a:t>
            </a:r>
            <a:r>
              <a:rPr dirty="0" sz="1600">
                <a:latin typeface="Calibri"/>
                <a:cs typeface="Calibri"/>
              </a:rPr>
              <a:t>able </a:t>
            </a:r>
            <a:r>
              <a:rPr dirty="0" sz="1600" spc="-10">
                <a:latin typeface="Calibri"/>
                <a:cs typeface="Calibri"/>
              </a:rPr>
              <a:t>to comprehend </a:t>
            </a:r>
            <a:r>
              <a:rPr dirty="0" sz="1600" spc="-5">
                <a:latin typeface="Calibri"/>
                <a:cs typeface="Calibri"/>
              </a:rPr>
              <a:t>and write </a:t>
            </a:r>
            <a:r>
              <a:rPr dirty="0" sz="1600" spc="-15">
                <a:latin typeface="Calibri"/>
                <a:cs typeface="Calibri"/>
              </a:rPr>
              <a:t>effective </a:t>
            </a:r>
            <a:r>
              <a:rPr dirty="0" sz="1600" spc="-10">
                <a:latin typeface="Calibri"/>
                <a:cs typeface="Calibri"/>
              </a:rPr>
              <a:t>reports </a:t>
            </a:r>
            <a:r>
              <a:rPr dirty="0" sz="1600" spc="-5">
                <a:latin typeface="Calibri"/>
                <a:cs typeface="Calibri"/>
              </a:rPr>
              <a:t>and  design </a:t>
            </a:r>
            <a:r>
              <a:rPr dirty="0" sz="1600" spc="-10">
                <a:latin typeface="Calibri"/>
                <a:cs typeface="Calibri"/>
              </a:rPr>
              <a:t>documentation, </a:t>
            </a:r>
            <a:r>
              <a:rPr dirty="0" sz="1600" spc="-20">
                <a:latin typeface="Calibri"/>
                <a:cs typeface="Calibri"/>
              </a:rPr>
              <a:t>make </a:t>
            </a:r>
            <a:r>
              <a:rPr dirty="0" sz="1600" spc="-15">
                <a:latin typeface="Calibri"/>
                <a:cs typeface="Calibri"/>
              </a:rPr>
              <a:t>effective </a:t>
            </a:r>
            <a:r>
              <a:rPr dirty="0" sz="1600" spc="-10">
                <a:latin typeface="Calibri"/>
                <a:cs typeface="Calibri"/>
              </a:rPr>
              <a:t>presentations, </a:t>
            </a:r>
            <a:r>
              <a:rPr dirty="0" sz="1600" spc="-5">
                <a:latin typeface="Calibri"/>
                <a:cs typeface="Calibri"/>
              </a:rPr>
              <a:t>and give and </a:t>
            </a:r>
            <a:r>
              <a:rPr dirty="0" sz="1600" spc="-10">
                <a:latin typeface="Calibri"/>
                <a:cs typeface="Calibri"/>
              </a:rPr>
              <a:t>receive </a:t>
            </a:r>
            <a:r>
              <a:rPr dirty="0" sz="1600" spc="-5">
                <a:latin typeface="Calibri"/>
                <a:cs typeface="Calibri"/>
              </a:rPr>
              <a:t>clear</a:t>
            </a:r>
            <a:r>
              <a:rPr dirty="0" sz="1600" spc="8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instructions.</a:t>
            </a:r>
            <a:endParaRPr sz="1600">
              <a:latin typeface="Calibri"/>
              <a:cs typeface="Calibri"/>
            </a:endParaRPr>
          </a:p>
          <a:p>
            <a:pPr marL="355600" marR="314325" indent="-342900">
              <a:lnSpc>
                <a:spcPct val="100000"/>
              </a:lnSpc>
              <a:spcBef>
                <a:spcPts val="1200"/>
              </a:spcBef>
              <a:buAutoNum type="arabicPeriod" startAt="6"/>
              <a:tabLst>
                <a:tab pos="355600" algn="l"/>
              </a:tabLst>
            </a:pPr>
            <a:r>
              <a:rPr dirty="0" u="heavy" sz="16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Project management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and finance</a:t>
            </a:r>
            <a:r>
              <a:rPr dirty="0" sz="1600" spc="-5">
                <a:latin typeface="Calibri"/>
                <a:cs typeface="Calibri"/>
              </a:rPr>
              <a:t>: </a:t>
            </a:r>
            <a:r>
              <a:rPr dirty="0" sz="1600" spc="-15">
                <a:latin typeface="Calibri"/>
                <a:cs typeface="Calibri"/>
              </a:rPr>
              <a:t>Demonstrate </a:t>
            </a:r>
            <a:r>
              <a:rPr dirty="0" sz="1600" spc="-10">
                <a:latin typeface="Calibri"/>
                <a:cs typeface="Calibri"/>
              </a:rPr>
              <a:t>knowledge </a:t>
            </a:r>
            <a:r>
              <a:rPr dirty="0" sz="1600" spc="-5">
                <a:latin typeface="Calibri"/>
                <a:cs typeface="Calibri"/>
              </a:rPr>
              <a:t>and </a:t>
            </a:r>
            <a:r>
              <a:rPr dirty="0" sz="1600" spc="-10">
                <a:latin typeface="Calibri"/>
                <a:cs typeface="Calibri"/>
              </a:rPr>
              <a:t>understanding </a:t>
            </a:r>
            <a:r>
              <a:rPr dirty="0" sz="1600" spc="-5">
                <a:latin typeface="Calibri"/>
                <a:cs typeface="Calibri"/>
              </a:rPr>
              <a:t>of the engineering and  </a:t>
            </a:r>
            <a:r>
              <a:rPr dirty="0" sz="1600" spc="-10">
                <a:latin typeface="Calibri"/>
                <a:cs typeface="Calibri"/>
              </a:rPr>
              <a:t>management </a:t>
            </a:r>
            <a:r>
              <a:rPr dirty="0" sz="1600" spc="-5">
                <a:latin typeface="Calibri"/>
                <a:cs typeface="Calibri"/>
              </a:rPr>
              <a:t>principles and apply these </a:t>
            </a:r>
            <a:r>
              <a:rPr dirty="0" sz="1600" spc="-10">
                <a:latin typeface="Calibri"/>
                <a:cs typeface="Calibri"/>
              </a:rPr>
              <a:t>to </a:t>
            </a:r>
            <a:r>
              <a:rPr dirty="0" sz="1600" spc="-30">
                <a:latin typeface="Calibri"/>
                <a:cs typeface="Calibri"/>
              </a:rPr>
              <a:t>one’s </a:t>
            </a:r>
            <a:r>
              <a:rPr dirty="0" sz="1600" spc="-10">
                <a:latin typeface="Calibri"/>
                <a:cs typeface="Calibri"/>
              </a:rPr>
              <a:t>own work, </a:t>
            </a:r>
            <a:r>
              <a:rPr dirty="0" sz="1600" spc="-5">
                <a:latin typeface="Calibri"/>
                <a:cs typeface="Calibri"/>
              </a:rPr>
              <a:t>as a member and leader in a team, </a:t>
            </a:r>
            <a:r>
              <a:rPr dirty="0" sz="1600" spc="-10">
                <a:latin typeface="Calibri"/>
                <a:cs typeface="Calibri"/>
              </a:rPr>
              <a:t>to  </a:t>
            </a:r>
            <a:r>
              <a:rPr dirty="0" sz="1600" spc="-5">
                <a:latin typeface="Calibri"/>
                <a:cs typeface="Calibri"/>
              </a:rPr>
              <a:t>manage </a:t>
            </a:r>
            <a:r>
              <a:rPr dirty="0" sz="1600" spc="-10">
                <a:latin typeface="Calibri"/>
                <a:cs typeface="Calibri"/>
              </a:rPr>
              <a:t>projects </a:t>
            </a:r>
            <a:r>
              <a:rPr dirty="0" sz="1600" spc="-5">
                <a:latin typeface="Calibri"/>
                <a:cs typeface="Calibri"/>
              </a:rPr>
              <a:t>and in multidisciplinary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environments.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80"/>
              </a:spcBef>
              <a:buAutoNum type="arabicPeriod" startAt="6"/>
              <a:tabLst>
                <a:tab pos="355600" algn="l"/>
              </a:tabLst>
            </a:pPr>
            <a:r>
              <a:rPr dirty="0" u="heavy" sz="16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Life-long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learning</a:t>
            </a:r>
            <a:r>
              <a:rPr dirty="0" sz="1600" spc="-5">
                <a:latin typeface="Calibri"/>
                <a:cs typeface="Calibri"/>
              </a:rPr>
              <a:t>: </a:t>
            </a:r>
            <a:r>
              <a:rPr dirty="0" sz="1600" spc="-15">
                <a:latin typeface="Calibri"/>
                <a:cs typeface="Calibri"/>
              </a:rPr>
              <a:t>Recognize </a:t>
            </a:r>
            <a:r>
              <a:rPr dirty="0" sz="1600" spc="-5">
                <a:latin typeface="Calibri"/>
                <a:cs typeface="Calibri"/>
              </a:rPr>
              <a:t>the </a:t>
            </a:r>
            <a:r>
              <a:rPr dirty="0" sz="1600" spc="-10">
                <a:latin typeface="Calibri"/>
                <a:cs typeface="Calibri"/>
              </a:rPr>
              <a:t>need </a:t>
            </a:r>
            <a:r>
              <a:rPr dirty="0" sz="1600" spc="-50">
                <a:latin typeface="Calibri"/>
                <a:cs typeface="Calibri"/>
              </a:rPr>
              <a:t>for, </a:t>
            </a:r>
            <a:r>
              <a:rPr dirty="0" sz="1600" spc="-5">
                <a:latin typeface="Calibri"/>
                <a:cs typeface="Calibri"/>
              </a:rPr>
              <a:t>and </a:t>
            </a:r>
            <a:r>
              <a:rPr dirty="0" sz="1600" spc="-15">
                <a:latin typeface="Calibri"/>
                <a:cs typeface="Calibri"/>
              </a:rPr>
              <a:t>have </a:t>
            </a:r>
            <a:r>
              <a:rPr dirty="0" sz="1600" spc="-5">
                <a:latin typeface="Calibri"/>
                <a:cs typeface="Calibri"/>
              </a:rPr>
              <a:t>the </a:t>
            </a:r>
            <a:r>
              <a:rPr dirty="0" sz="1600" spc="-10">
                <a:latin typeface="Calibri"/>
                <a:cs typeface="Calibri"/>
              </a:rPr>
              <a:t>preparation </a:t>
            </a:r>
            <a:r>
              <a:rPr dirty="0" sz="1600" spc="-5">
                <a:latin typeface="Calibri"/>
                <a:cs typeface="Calibri"/>
              </a:rPr>
              <a:t>and </a:t>
            </a:r>
            <a:r>
              <a:rPr dirty="0" sz="1600">
                <a:latin typeface="Calibri"/>
                <a:cs typeface="Calibri"/>
              </a:rPr>
              <a:t>ability </a:t>
            </a:r>
            <a:r>
              <a:rPr dirty="0" sz="1600" spc="-10">
                <a:latin typeface="Calibri"/>
                <a:cs typeface="Calibri"/>
              </a:rPr>
              <a:t>to engage </a:t>
            </a:r>
            <a:r>
              <a:rPr dirty="0" sz="1600" spc="-5">
                <a:latin typeface="Calibri"/>
                <a:cs typeface="Calibri"/>
              </a:rPr>
              <a:t>in</a:t>
            </a:r>
            <a:r>
              <a:rPr dirty="0" sz="1600" spc="254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independent</a:t>
            </a:r>
            <a:endParaRPr sz="16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dirty="0" sz="1600" spc="-5">
                <a:latin typeface="Calibri"/>
                <a:cs typeface="Calibri"/>
              </a:rPr>
              <a:t>and </a:t>
            </a:r>
            <a:r>
              <a:rPr dirty="0" sz="1600" spc="-10">
                <a:latin typeface="Calibri"/>
                <a:cs typeface="Calibri"/>
              </a:rPr>
              <a:t>life-long </a:t>
            </a:r>
            <a:r>
              <a:rPr dirty="0" sz="1600" spc="-5">
                <a:latin typeface="Calibri"/>
                <a:cs typeface="Calibri"/>
              </a:rPr>
              <a:t>learning in the </a:t>
            </a:r>
            <a:r>
              <a:rPr dirty="0" sz="1600" spc="-15">
                <a:latin typeface="Calibri"/>
                <a:cs typeface="Calibri"/>
              </a:rPr>
              <a:t>broadest context </a:t>
            </a:r>
            <a:r>
              <a:rPr dirty="0" sz="1600" spc="-5">
                <a:latin typeface="Calibri"/>
                <a:cs typeface="Calibri"/>
              </a:rPr>
              <a:t>of </a:t>
            </a:r>
            <a:r>
              <a:rPr dirty="0" sz="1600" spc="-10">
                <a:latin typeface="Calibri"/>
                <a:cs typeface="Calibri"/>
              </a:rPr>
              <a:t>technological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change.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1565" y="80263"/>
            <a:ext cx="382524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25"/>
              <a:t>Attainment</a:t>
            </a:r>
            <a:r>
              <a:rPr dirty="0" sz="4400" spc="-40"/>
              <a:t> </a:t>
            </a:r>
            <a:r>
              <a:rPr dirty="0" sz="4400" spc="-20"/>
              <a:t>Level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3080385" y="906526"/>
            <a:ext cx="6657340" cy="48139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Clr>
                <a:srgbClr val="A42E0E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2000" spc="-5" b="0">
                <a:latin typeface="Calibri Light"/>
                <a:cs typeface="Calibri Light"/>
              </a:rPr>
              <a:t>Levels can </a:t>
            </a:r>
            <a:r>
              <a:rPr dirty="0" sz="2000" spc="5" b="0">
                <a:latin typeface="Calibri Light"/>
                <a:cs typeface="Calibri Light"/>
              </a:rPr>
              <a:t>be </a:t>
            </a:r>
            <a:r>
              <a:rPr dirty="0" sz="2000" b="0">
                <a:latin typeface="Calibri Light"/>
                <a:cs typeface="Calibri Light"/>
              </a:rPr>
              <a:t>defined </a:t>
            </a:r>
            <a:r>
              <a:rPr dirty="0" sz="2000" spc="-5" b="0">
                <a:latin typeface="Calibri Light"/>
                <a:cs typeface="Calibri Light"/>
              </a:rPr>
              <a:t>by </a:t>
            </a:r>
            <a:r>
              <a:rPr dirty="0" sz="2000" spc="-10" b="0">
                <a:latin typeface="Calibri Light"/>
                <a:cs typeface="Calibri Light"/>
              </a:rPr>
              <a:t>program </a:t>
            </a:r>
            <a:r>
              <a:rPr dirty="0" sz="2000" spc="-15" b="0">
                <a:latin typeface="Calibri Light"/>
                <a:cs typeface="Calibri Light"/>
              </a:rPr>
              <a:t>coordinator </a:t>
            </a:r>
            <a:r>
              <a:rPr dirty="0" sz="2000" spc="-5" b="0">
                <a:latin typeface="Calibri Light"/>
                <a:cs typeface="Calibri Light"/>
              </a:rPr>
              <a:t>or </a:t>
            </a:r>
            <a:r>
              <a:rPr dirty="0" sz="2000" b="0">
                <a:latin typeface="Calibri Light"/>
                <a:cs typeface="Calibri Light"/>
              </a:rPr>
              <a:t>Head</a:t>
            </a:r>
            <a:r>
              <a:rPr dirty="0" sz="2000" spc="-175" b="0">
                <a:latin typeface="Calibri Light"/>
                <a:cs typeface="Calibri Light"/>
              </a:rPr>
              <a:t> </a:t>
            </a:r>
            <a:r>
              <a:rPr dirty="0" sz="2000" spc="10" b="0">
                <a:latin typeface="Calibri Light"/>
                <a:cs typeface="Calibri Light"/>
              </a:rPr>
              <a:t>of</a:t>
            </a:r>
            <a:endParaRPr sz="2000">
              <a:latin typeface="Calibri Light"/>
              <a:cs typeface="Calibri Light"/>
            </a:endParaRPr>
          </a:p>
          <a:p>
            <a:pPr marL="299085">
              <a:lnSpc>
                <a:spcPct val="100000"/>
              </a:lnSpc>
              <a:spcBef>
                <a:spcPts val="20"/>
              </a:spcBef>
            </a:pPr>
            <a:r>
              <a:rPr dirty="0" sz="2000" spc="-5" b="0">
                <a:latin typeface="Calibri Light"/>
                <a:cs typeface="Calibri Light"/>
              </a:rPr>
              <a:t>department</a:t>
            </a:r>
            <a:endParaRPr sz="2000">
              <a:latin typeface="Calibri Light"/>
              <a:cs typeface="Calibri Light"/>
            </a:endParaRPr>
          </a:p>
          <a:p>
            <a:pPr marL="299085" marR="290830" indent="-287020">
              <a:lnSpc>
                <a:spcPct val="102000"/>
              </a:lnSpc>
              <a:spcBef>
                <a:spcPts val="990"/>
              </a:spcBef>
              <a:buClr>
                <a:srgbClr val="A42E0E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2000" spc="-5" b="0">
                <a:latin typeface="Calibri Light"/>
                <a:cs typeface="Calibri Light"/>
              </a:rPr>
              <a:t>Here </a:t>
            </a:r>
            <a:r>
              <a:rPr dirty="0" sz="2000" b="0">
                <a:latin typeface="Calibri Light"/>
                <a:cs typeface="Calibri Light"/>
              </a:rPr>
              <a:t>3 </a:t>
            </a:r>
            <a:r>
              <a:rPr dirty="0" sz="2000" spc="-5" b="0">
                <a:latin typeface="Calibri Light"/>
                <a:cs typeface="Calibri Light"/>
              </a:rPr>
              <a:t>levels </a:t>
            </a:r>
            <a:r>
              <a:rPr dirty="0" sz="2000" b="0">
                <a:latin typeface="Calibri Light"/>
                <a:cs typeface="Calibri Light"/>
              </a:rPr>
              <a:t>of </a:t>
            </a:r>
            <a:r>
              <a:rPr dirty="0" sz="2000" spc="-10" b="0">
                <a:latin typeface="Calibri Light"/>
                <a:cs typeface="Calibri Light"/>
              </a:rPr>
              <a:t>attainment </a:t>
            </a:r>
            <a:r>
              <a:rPr dirty="0" sz="2000" b="0">
                <a:latin typeface="Calibri Light"/>
                <a:cs typeface="Calibri Light"/>
              </a:rPr>
              <a:t>is </a:t>
            </a:r>
            <a:r>
              <a:rPr dirty="0" sz="2000" spc="-15" b="0">
                <a:latin typeface="Calibri Light"/>
                <a:cs typeface="Calibri Light"/>
              </a:rPr>
              <a:t>taken </a:t>
            </a:r>
            <a:r>
              <a:rPr dirty="0" sz="2000" b="0">
                <a:latin typeface="Calibri Light"/>
                <a:cs typeface="Calibri Light"/>
              </a:rPr>
              <a:t>as </a:t>
            </a:r>
            <a:r>
              <a:rPr dirty="0" sz="2000" spc="5" b="0">
                <a:latin typeface="Calibri Light"/>
                <a:cs typeface="Calibri Light"/>
              </a:rPr>
              <a:t>1-Low; </a:t>
            </a:r>
            <a:r>
              <a:rPr dirty="0" sz="2000" b="0">
                <a:latin typeface="Calibri Light"/>
                <a:cs typeface="Calibri Light"/>
              </a:rPr>
              <a:t>2-medium;</a:t>
            </a:r>
            <a:r>
              <a:rPr dirty="0" sz="2000" spc="-125" b="0">
                <a:latin typeface="Calibri Light"/>
                <a:cs typeface="Calibri Light"/>
              </a:rPr>
              <a:t> </a:t>
            </a:r>
            <a:r>
              <a:rPr dirty="0" sz="2000" b="0">
                <a:latin typeface="Calibri Light"/>
                <a:cs typeface="Calibri Light"/>
              </a:rPr>
              <a:t>3-  </a:t>
            </a:r>
            <a:r>
              <a:rPr dirty="0" sz="2000" spc="5" b="0">
                <a:latin typeface="Calibri Light"/>
                <a:cs typeface="Calibri Light"/>
              </a:rPr>
              <a:t>High</a:t>
            </a:r>
            <a:endParaRPr sz="2000">
              <a:latin typeface="Calibri Light"/>
              <a:cs typeface="Calibri Light"/>
            </a:endParaRPr>
          </a:p>
          <a:p>
            <a:pPr marL="299085" indent="-287020">
              <a:lnSpc>
                <a:spcPct val="100000"/>
              </a:lnSpc>
              <a:spcBef>
                <a:spcPts val="1090"/>
              </a:spcBef>
              <a:buClr>
                <a:srgbClr val="A42E0E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2000" b="0">
                <a:latin typeface="Calibri Light"/>
                <a:cs typeface="Calibri Light"/>
              </a:rPr>
              <a:t>3 </a:t>
            </a:r>
            <a:r>
              <a:rPr dirty="0" sz="2000" spc="-5" b="0">
                <a:latin typeface="Calibri Light"/>
                <a:cs typeface="Calibri Light"/>
              </a:rPr>
              <a:t>levels </a:t>
            </a:r>
            <a:r>
              <a:rPr dirty="0" sz="2000" b="0">
                <a:latin typeface="Calibri Light"/>
                <a:cs typeface="Calibri Light"/>
              </a:rPr>
              <a:t>of </a:t>
            </a:r>
            <a:r>
              <a:rPr dirty="0" sz="2000" spc="-10" b="0">
                <a:latin typeface="Calibri Light"/>
                <a:cs typeface="Calibri Light"/>
              </a:rPr>
              <a:t>attainment </a:t>
            </a:r>
            <a:r>
              <a:rPr dirty="0" sz="2000" spc="-5" b="0">
                <a:latin typeface="Calibri Light"/>
                <a:cs typeface="Calibri Light"/>
              </a:rPr>
              <a:t>can </a:t>
            </a:r>
            <a:r>
              <a:rPr dirty="0" sz="2000" spc="5" b="0">
                <a:latin typeface="Calibri Light"/>
                <a:cs typeface="Calibri Light"/>
              </a:rPr>
              <a:t>be </a:t>
            </a:r>
            <a:r>
              <a:rPr dirty="0" sz="2000" spc="-5" b="0">
                <a:latin typeface="Calibri Light"/>
                <a:cs typeface="Calibri Light"/>
              </a:rPr>
              <a:t>defined</a:t>
            </a:r>
            <a:r>
              <a:rPr dirty="0" sz="2000" spc="-95" b="0">
                <a:latin typeface="Calibri Light"/>
                <a:cs typeface="Calibri Light"/>
              </a:rPr>
              <a:t> </a:t>
            </a:r>
            <a:r>
              <a:rPr dirty="0" sz="2000" b="0">
                <a:latin typeface="Calibri Light"/>
                <a:cs typeface="Calibri Light"/>
              </a:rPr>
              <a:t>as</a:t>
            </a:r>
            <a:endParaRPr sz="2000">
              <a:latin typeface="Calibri Light"/>
              <a:cs typeface="Calibri Light"/>
            </a:endParaRPr>
          </a:p>
          <a:p>
            <a:pPr marL="299085" indent="-287020">
              <a:lnSpc>
                <a:spcPct val="100000"/>
              </a:lnSpc>
              <a:spcBef>
                <a:spcPts val="960"/>
              </a:spcBef>
              <a:buClr>
                <a:srgbClr val="A42E0E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2000" spc="-5" b="0">
                <a:latin typeface="Calibri Light"/>
                <a:cs typeface="Calibri Light"/>
              </a:rPr>
              <a:t>HH(3) </a:t>
            </a:r>
            <a:r>
              <a:rPr dirty="0" sz="2000" spc="-15" b="0">
                <a:latin typeface="Calibri Light"/>
                <a:cs typeface="Calibri Light"/>
              </a:rPr>
              <a:t>:- </a:t>
            </a:r>
            <a:r>
              <a:rPr dirty="0" sz="2000" b="0">
                <a:latin typeface="Calibri Light"/>
                <a:cs typeface="Calibri Light"/>
              </a:rPr>
              <a:t>70% </a:t>
            </a:r>
            <a:r>
              <a:rPr dirty="0" sz="2000" spc="-5" b="0">
                <a:latin typeface="Calibri Light"/>
                <a:cs typeface="Calibri Light"/>
              </a:rPr>
              <a:t>students scoring </a:t>
            </a:r>
            <a:r>
              <a:rPr dirty="0" sz="2000" spc="-10" b="0">
                <a:latin typeface="Calibri Light"/>
                <a:cs typeface="Calibri Light"/>
              </a:rPr>
              <a:t>more </a:t>
            </a:r>
            <a:r>
              <a:rPr dirty="0" sz="2000" b="0">
                <a:latin typeface="Calibri Light"/>
                <a:cs typeface="Calibri Light"/>
              </a:rPr>
              <a:t>than </a:t>
            </a:r>
            <a:r>
              <a:rPr dirty="0" sz="2000" spc="-20" b="0">
                <a:latin typeface="Calibri Light"/>
                <a:cs typeface="Calibri Light"/>
              </a:rPr>
              <a:t>average </a:t>
            </a:r>
            <a:r>
              <a:rPr dirty="0" sz="2000" spc="-5" b="0">
                <a:latin typeface="Calibri Light"/>
                <a:cs typeface="Calibri Light"/>
              </a:rPr>
              <a:t>marks </a:t>
            </a:r>
            <a:r>
              <a:rPr dirty="0" sz="2000" spc="5" b="0">
                <a:latin typeface="Calibri Light"/>
                <a:cs typeface="Calibri Light"/>
              </a:rPr>
              <a:t>or</a:t>
            </a:r>
            <a:r>
              <a:rPr dirty="0" sz="2000" spc="-245" b="0">
                <a:latin typeface="Calibri Light"/>
                <a:cs typeface="Calibri Light"/>
              </a:rPr>
              <a:t> </a:t>
            </a:r>
            <a:r>
              <a:rPr dirty="0" sz="2000" b="0">
                <a:latin typeface="Calibri Light"/>
                <a:cs typeface="Calibri Light"/>
              </a:rPr>
              <a:t>set</a:t>
            </a:r>
            <a:endParaRPr sz="2000">
              <a:latin typeface="Calibri Light"/>
              <a:cs typeface="Calibri Light"/>
            </a:endParaRPr>
          </a:p>
          <a:p>
            <a:pPr marL="299085">
              <a:lnSpc>
                <a:spcPct val="100000"/>
              </a:lnSpc>
              <a:spcBef>
                <a:spcPts val="50"/>
              </a:spcBef>
            </a:pPr>
            <a:r>
              <a:rPr dirty="0" sz="2000" spc="-15" b="0">
                <a:latin typeface="Calibri Light"/>
                <a:cs typeface="Calibri Light"/>
              </a:rPr>
              <a:t>target </a:t>
            </a:r>
            <a:r>
              <a:rPr dirty="0" sz="2000" spc="-5" b="0">
                <a:latin typeface="Calibri Light"/>
                <a:cs typeface="Calibri Light"/>
              </a:rPr>
              <a:t>marks </a:t>
            </a:r>
            <a:r>
              <a:rPr dirty="0" sz="2000" spc="5" b="0">
                <a:latin typeface="Calibri Light"/>
                <a:cs typeface="Calibri Light"/>
              </a:rPr>
              <a:t>in </a:t>
            </a:r>
            <a:r>
              <a:rPr dirty="0" sz="2000" b="0">
                <a:latin typeface="Calibri Light"/>
                <a:cs typeface="Calibri Light"/>
              </a:rPr>
              <a:t>an </a:t>
            </a:r>
            <a:r>
              <a:rPr dirty="0" sz="2000" spc="-5" b="0">
                <a:latin typeface="Calibri Light"/>
                <a:cs typeface="Calibri Light"/>
              </a:rPr>
              <a:t>assessment</a:t>
            </a:r>
            <a:r>
              <a:rPr dirty="0" sz="2000" spc="-135" b="0">
                <a:latin typeface="Calibri Light"/>
                <a:cs typeface="Calibri Light"/>
              </a:rPr>
              <a:t> </a:t>
            </a:r>
            <a:r>
              <a:rPr dirty="0" sz="2000" b="0">
                <a:latin typeface="Calibri Light"/>
                <a:cs typeface="Calibri Light"/>
              </a:rPr>
              <a:t>method</a:t>
            </a:r>
            <a:endParaRPr sz="2000">
              <a:latin typeface="Calibri Light"/>
              <a:cs typeface="Calibri Light"/>
            </a:endParaRPr>
          </a:p>
          <a:p>
            <a:pPr marL="299085" marR="5080" indent="-287020">
              <a:lnSpc>
                <a:spcPct val="102000"/>
              </a:lnSpc>
              <a:spcBef>
                <a:spcPts val="994"/>
              </a:spcBef>
              <a:buClr>
                <a:srgbClr val="A42E0E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2000" spc="-10" b="0">
                <a:latin typeface="Calibri Light"/>
                <a:cs typeface="Calibri Light"/>
              </a:rPr>
              <a:t>MM(3):- </a:t>
            </a:r>
            <a:r>
              <a:rPr dirty="0" sz="2000" b="0">
                <a:latin typeface="Calibri Light"/>
                <a:cs typeface="Calibri Light"/>
              </a:rPr>
              <a:t>60% </a:t>
            </a:r>
            <a:r>
              <a:rPr dirty="0" sz="2000" spc="-5" b="0">
                <a:latin typeface="Calibri Light"/>
                <a:cs typeface="Calibri Light"/>
              </a:rPr>
              <a:t>students scoring more </a:t>
            </a:r>
            <a:r>
              <a:rPr dirty="0" sz="2000" b="0">
                <a:latin typeface="Calibri Light"/>
                <a:cs typeface="Calibri Light"/>
              </a:rPr>
              <a:t>than </a:t>
            </a:r>
            <a:r>
              <a:rPr dirty="0" sz="2000" spc="-20" b="0">
                <a:latin typeface="Calibri Light"/>
                <a:cs typeface="Calibri Light"/>
              </a:rPr>
              <a:t>average </a:t>
            </a:r>
            <a:r>
              <a:rPr dirty="0" sz="2000" spc="-5" b="0">
                <a:latin typeface="Calibri Light"/>
                <a:cs typeface="Calibri Light"/>
              </a:rPr>
              <a:t>marks </a:t>
            </a:r>
            <a:r>
              <a:rPr dirty="0" sz="2000" b="0">
                <a:latin typeface="Calibri Light"/>
                <a:cs typeface="Calibri Light"/>
              </a:rPr>
              <a:t>or</a:t>
            </a:r>
            <a:r>
              <a:rPr dirty="0" sz="2000" spc="-204" b="0">
                <a:latin typeface="Calibri Light"/>
                <a:cs typeface="Calibri Light"/>
              </a:rPr>
              <a:t> </a:t>
            </a:r>
            <a:r>
              <a:rPr dirty="0" sz="2000" b="0">
                <a:latin typeface="Calibri Light"/>
                <a:cs typeface="Calibri Light"/>
              </a:rPr>
              <a:t>set  </a:t>
            </a:r>
            <a:r>
              <a:rPr dirty="0" sz="2000" spc="-15" b="0">
                <a:latin typeface="Calibri Light"/>
                <a:cs typeface="Calibri Light"/>
              </a:rPr>
              <a:t>target </a:t>
            </a:r>
            <a:r>
              <a:rPr dirty="0" sz="2000" spc="-5" b="0">
                <a:latin typeface="Calibri Light"/>
                <a:cs typeface="Calibri Light"/>
              </a:rPr>
              <a:t>marks </a:t>
            </a:r>
            <a:r>
              <a:rPr dirty="0" sz="2000" spc="5" b="0">
                <a:latin typeface="Calibri Light"/>
                <a:cs typeface="Calibri Light"/>
              </a:rPr>
              <a:t>in </a:t>
            </a:r>
            <a:r>
              <a:rPr dirty="0" sz="2000" b="0">
                <a:latin typeface="Calibri Light"/>
                <a:cs typeface="Calibri Light"/>
              </a:rPr>
              <a:t>an </a:t>
            </a:r>
            <a:r>
              <a:rPr dirty="0" sz="2000" spc="-5" b="0">
                <a:latin typeface="Calibri Light"/>
                <a:cs typeface="Calibri Light"/>
              </a:rPr>
              <a:t>assessment</a:t>
            </a:r>
            <a:r>
              <a:rPr dirty="0" sz="2000" spc="-135" b="0">
                <a:latin typeface="Calibri Light"/>
                <a:cs typeface="Calibri Light"/>
              </a:rPr>
              <a:t> </a:t>
            </a:r>
            <a:r>
              <a:rPr dirty="0" sz="2000" b="0">
                <a:latin typeface="Calibri Light"/>
                <a:cs typeface="Calibri Light"/>
              </a:rPr>
              <a:t>method</a:t>
            </a:r>
            <a:endParaRPr sz="2000">
              <a:latin typeface="Calibri Light"/>
              <a:cs typeface="Calibri Light"/>
            </a:endParaRPr>
          </a:p>
          <a:p>
            <a:pPr marL="299085" marR="109855" indent="-287020">
              <a:lnSpc>
                <a:spcPct val="102000"/>
              </a:lnSpc>
              <a:spcBef>
                <a:spcPts val="1015"/>
              </a:spcBef>
              <a:buClr>
                <a:srgbClr val="A42E0E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2000" spc="5" b="0">
                <a:latin typeface="Calibri Light"/>
                <a:cs typeface="Calibri Light"/>
              </a:rPr>
              <a:t>LL </a:t>
            </a:r>
            <a:r>
              <a:rPr dirty="0" sz="2000" b="0">
                <a:latin typeface="Calibri Light"/>
                <a:cs typeface="Calibri Light"/>
              </a:rPr>
              <a:t>(1) </a:t>
            </a:r>
            <a:r>
              <a:rPr dirty="0" sz="2000" spc="-15" b="0">
                <a:latin typeface="Calibri Light"/>
                <a:cs typeface="Calibri Light"/>
              </a:rPr>
              <a:t>:- </a:t>
            </a:r>
            <a:r>
              <a:rPr dirty="0" sz="2000" b="0">
                <a:latin typeface="Calibri Light"/>
                <a:cs typeface="Calibri Light"/>
              </a:rPr>
              <a:t>50% </a:t>
            </a:r>
            <a:r>
              <a:rPr dirty="0" sz="2000" spc="-10" b="0">
                <a:latin typeface="Calibri Light"/>
                <a:cs typeface="Calibri Light"/>
              </a:rPr>
              <a:t>students </a:t>
            </a:r>
            <a:r>
              <a:rPr dirty="0" sz="2000" spc="-5" b="0">
                <a:latin typeface="Calibri Light"/>
                <a:cs typeface="Calibri Light"/>
              </a:rPr>
              <a:t>scoring more </a:t>
            </a:r>
            <a:r>
              <a:rPr dirty="0" sz="2000" b="0">
                <a:latin typeface="Calibri Light"/>
                <a:cs typeface="Calibri Light"/>
              </a:rPr>
              <a:t>than </a:t>
            </a:r>
            <a:r>
              <a:rPr dirty="0" sz="2000" spc="-20" b="0">
                <a:latin typeface="Calibri Light"/>
                <a:cs typeface="Calibri Light"/>
              </a:rPr>
              <a:t>average </a:t>
            </a:r>
            <a:r>
              <a:rPr dirty="0" sz="2000" spc="-5" b="0">
                <a:latin typeface="Calibri Light"/>
                <a:cs typeface="Calibri Light"/>
              </a:rPr>
              <a:t>marks </a:t>
            </a:r>
            <a:r>
              <a:rPr dirty="0" sz="2000" b="0">
                <a:latin typeface="Calibri Light"/>
                <a:cs typeface="Calibri Light"/>
              </a:rPr>
              <a:t>or</a:t>
            </a:r>
            <a:r>
              <a:rPr dirty="0" sz="2000" spc="-254" b="0">
                <a:latin typeface="Calibri Light"/>
                <a:cs typeface="Calibri Light"/>
              </a:rPr>
              <a:t> </a:t>
            </a:r>
            <a:r>
              <a:rPr dirty="0" sz="2000" b="0">
                <a:latin typeface="Calibri Light"/>
                <a:cs typeface="Calibri Light"/>
              </a:rPr>
              <a:t>set  </a:t>
            </a:r>
            <a:r>
              <a:rPr dirty="0" sz="2000" spc="-15" b="0">
                <a:latin typeface="Calibri Light"/>
                <a:cs typeface="Calibri Light"/>
              </a:rPr>
              <a:t>target </a:t>
            </a:r>
            <a:r>
              <a:rPr dirty="0" sz="2000" spc="-5" b="0">
                <a:latin typeface="Calibri Light"/>
                <a:cs typeface="Calibri Light"/>
              </a:rPr>
              <a:t>marks </a:t>
            </a:r>
            <a:r>
              <a:rPr dirty="0" sz="2000" spc="5" b="0">
                <a:latin typeface="Calibri Light"/>
                <a:cs typeface="Calibri Light"/>
              </a:rPr>
              <a:t>in </a:t>
            </a:r>
            <a:r>
              <a:rPr dirty="0" sz="2000" b="0">
                <a:latin typeface="Calibri Light"/>
                <a:cs typeface="Calibri Light"/>
              </a:rPr>
              <a:t>an </a:t>
            </a:r>
            <a:r>
              <a:rPr dirty="0" sz="2000" spc="-5" b="0">
                <a:latin typeface="Calibri Light"/>
                <a:cs typeface="Calibri Light"/>
              </a:rPr>
              <a:t>assessment</a:t>
            </a:r>
            <a:r>
              <a:rPr dirty="0" sz="2000" spc="-135" b="0">
                <a:latin typeface="Calibri Light"/>
                <a:cs typeface="Calibri Light"/>
              </a:rPr>
              <a:t> </a:t>
            </a:r>
            <a:r>
              <a:rPr dirty="0" sz="2000" b="0">
                <a:latin typeface="Calibri Light"/>
                <a:cs typeface="Calibri Light"/>
              </a:rPr>
              <a:t>method</a:t>
            </a:r>
            <a:endParaRPr sz="2000">
              <a:latin typeface="Calibri Light"/>
              <a:cs typeface="Calibri Light"/>
            </a:endParaRPr>
          </a:p>
          <a:p>
            <a:pPr marL="299085" marR="426720" indent="-287020">
              <a:lnSpc>
                <a:spcPct val="102000"/>
              </a:lnSpc>
              <a:spcBef>
                <a:spcPts val="994"/>
              </a:spcBef>
              <a:buClr>
                <a:srgbClr val="A42E0E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2000" spc="-10" b="0">
                <a:latin typeface="Calibri Light"/>
                <a:cs typeface="Calibri Light"/>
              </a:rPr>
              <a:t>NA(0):- </a:t>
            </a:r>
            <a:r>
              <a:rPr dirty="0" sz="2000" b="0">
                <a:latin typeface="Calibri Light"/>
                <a:cs typeface="Calibri Light"/>
              </a:rPr>
              <a:t>Less than 50% </a:t>
            </a:r>
            <a:r>
              <a:rPr dirty="0" sz="2000" spc="-10" b="0">
                <a:latin typeface="Calibri Light"/>
                <a:cs typeface="Calibri Light"/>
              </a:rPr>
              <a:t>students </a:t>
            </a:r>
            <a:r>
              <a:rPr dirty="0" sz="2000" spc="-5" b="0">
                <a:latin typeface="Calibri Light"/>
                <a:cs typeface="Calibri Light"/>
              </a:rPr>
              <a:t>scoring more </a:t>
            </a:r>
            <a:r>
              <a:rPr dirty="0" sz="2000" spc="5" b="0">
                <a:latin typeface="Calibri Light"/>
                <a:cs typeface="Calibri Light"/>
              </a:rPr>
              <a:t>than</a:t>
            </a:r>
            <a:r>
              <a:rPr dirty="0" sz="2000" spc="-200" b="0">
                <a:latin typeface="Calibri Light"/>
                <a:cs typeface="Calibri Light"/>
              </a:rPr>
              <a:t> </a:t>
            </a:r>
            <a:r>
              <a:rPr dirty="0" sz="2000" spc="-15" b="0">
                <a:latin typeface="Calibri Light"/>
                <a:cs typeface="Calibri Light"/>
              </a:rPr>
              <a:t>average  </a:t>
            </a:r>
            <a:r>
              <a:rPr dirty="0" sz="2000" spc="-5" b="0">
                <a:latin typeface="Calibri Light"/>
                <a:cs typeface="Calibri Light"/>
              </a:rPr>
              <a:t>marks </a:t>
            </a:r>
            <a:r>
              <a:rPr dirty="0" sz="2000" b="0">
                <a:latin typeface="Calibri Light"/>
                <a:cs typeface="Calibri Light"/>
              </a:rPr>
              <a:t>or set </a:t>
            </a:r>
            <a:r>
              <a:rPr dirty="0" sz="2000" spc="-15" b="0">
                <a:latin typeface="Calibri Light"/>
                <a:cs typeface="Calibri Light"/>
              </a:rPr>
              <a:t>target </a:t>
            </a:r>
            <a:r>
              <a:rPr dirty="0" sz="2000" spc="-5" b="0">
                <a:latin typeface="Calibri Light"/>
                <a:cs typeface="Calibri Light"/>
              </a:rPr>
              <a:t>marks </a:t>
            </a:r>
            <a:r>
              <a:rPr dirty="0" sz="2000" spc="5" b="0">
                <a:latin typeface="Calibri Light"/>
                <a:cs typeface="Calibri Light"/>
              </a:rPr>
              <a:t>in </a:t>
            </a:r>
            <a:r>
              <a:rPr dirty="0" sz="2000" b="0">
                <a:latin typeface="Calibri Light"/>
                <a:cs typeface="Calibri Light"/>
              </a:rPr>
              <a:t>an </a:t>
            </a:r>
            <a:r>
              <a:rPr dirty="0" sz="2000" spc="-5" b="0">
                <a:latin typeface="Calibri Light"/>
                <a:cs typeface="Calibri Light"/>
              </a:rPr>
              <a:t>assessment</a:t>
            </a:r>
            <a:r>
              <a:rPr dirty="0" sz="2000" spc="-215" b="0">
                <a:latin typeface="Calibri Light"/>
                <a:cs typeface="Calibri Light"/>
              </a:rPr>
              <a:t> </a:t>
            </a:r>
            <a:r>
              <a:rPr dirty="0" sz="2000" spc="-5" b="0">
                <a:latin typeface="Calibri Light"/>
                <a:cs typeface="Calibri Light"/>
              </a:rPr>
              <a:t>method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1894" y="0"/>
            <a:ext cx="7124065" cy="1350010"/>
          </a:xfrm>
          <a:prstGeom prst="rect"/>
        </p:spPr>
        <p:txBody>
          <a:bodyPr wrap="square" lIns="0" tIns="31559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485"/>
              </a:spcBef>
            </a:pPr>
            <a:r>
              <a:rPr dirty="0" sz="4400" spc="-5"/>
              <a:t>CO-PO mapping</a:t>
            </a:r>
            <a:r>
              <a:rPr dirty="0" sz="4400" spc="-25"/>
              <a:t> </a:t>
            </a:r>
            <a:r>
              <a:rPr dirty="0" sz="4400" spc="-15"/>
              <a:t>(example)</a:t>
            </a:r>
            <a:endParaRPr sz="4400"/>
          </a:p>
          <a:p>
            <a:pPr algn="ctr">
              <a:lnSpc>
                <a:spcPct val="100000"/>
              </a:lnSpc>
              <a:spcBef>
                <a:spcPts val="895"/>
              </a:spcBef>
              <a:tabLst>
                <a:tab pos="1379220" algn="l"/>
                <a:tab pos="3456304" algn="l"/>
              </a:tabLst>
            </a:pPr>
            <a:r>
              <a:rPr dirty="0" sz="1550" spc="10" b="0" i="1">
                <a:latin typeface="Cambria"/>
                <a:cs typeface="Cambria"/>
              </a:rPr>
              <a:t>1:</a:t>
            </a:r>
            <a:r>
              <a:rPr dirty="0" sz="1550" spc="20" b="0" i="1">
                <a:latin typeface="Cambria"/>
                <a:cs typeface="Cambria"/>
              </a:rPr>
              <a:t> </a:t>
            </a:r>
            <a:r>
              <a:rPr dirty="0" sz="1550" spc="10" b="0" i="1">
                <a:latin typeface="Cambria"/>
                <a:cs typeface="Cambria"/>
              </a:rPr>
              <a:t>Slight</a:t>
            </a:r>
            <a:r>
              <a:rPr dirty="0" sz="1550" spc="25" b="0" i="1">
                <a:latin typeface="Cambria"/>
                <a:cs typeface="Cambria"/>
              </a:rPr>
              <a:t> </a:t>
            </a:r>
            <a:r>
              <a:rPr dirty="0" sz="1550" spc="15" b="0" i="1">
                <a:latin typeface="Cambria"/>
                <a:cs typeface="Cambria"/>
              </a:rPr>
              <a:t>(Low)	</a:t>
            </a:r>
            <a:r>
              <a:rPr dirty="0" sz="1550" spc="10" b="0" i="1">
                <a:latin typeface="Cambria"/>
                <a:cs typeface="Cambria"/>
              </a:rPr>
              <a:t>2:</a:t>
            </a:r>
            <a:r>
              <a:rPr dirty="0" sz="1550" spc="25" b="0" i="1">
                <a:latin typeface="Cambria"/>
                <a:cs typeface="Cambria"/>
              </a:rPr>
              <a:t> </a:t>
            </a:r>
            <a:r>
              <a:rPr dirty="0" sz="1550" spc="10" b="0" i="1">
                <a:latin typeface="Cambria"/>
                <a:cs typeface="Cambria"/>
              </a:rPr>
              <a:t>Moderate</a:t>
            </a:r>
            <a:r>
              <a:rPr dirty="0" sz="1550" spc="60" b="0" i="1">
                <a:latin typeface="Cambria"/>
                <a:cs typeface="Cambria"/>
              </a:rPr>
              <a:t> </a:t>
            </a:r>
            <a:r>
              <a:rPr dirty="0" sz="1550" spc="15" b="0" i="1">
                <a:latin typeface="Cambria"/>
                <a:cs typeface="Cambria"/>
              </a:rPr>
              <a:t>(Medium)	</a:t>
            </a:r>
            <a:r>
              <a:rPr dirty="0" sz="1550" spc="10" b="0" i="1">
                <a:latin typeface="Cambria"/>
                <a:cs typeface="Cambria"/>
              </a:rPr>
              <a:t>3: Substantial (High) </a:t>
            </a:r>
            <a:r>
              <a:rPr dirty="0" sz="1550" spc="5" b="0" i="1">
                <a:latin typeface="Cambria"/>
                <a:cs typeface="Cambria"/>
              </a:rPr>
              <a:t>: </a:t>
            </a:r>
            <a:r>
              <a:rPr dirty="0" sz="1550" spc="10" b="0" i="1">
                <a:latin typeface="Cambria"/>
                <a:cs typeface="Cambria"/>
              </a:rPr>
              <a:t>blank: </a:t>
            </a:r>
            <a:r>
              <a:rPr dirty="0" sz="1550" spc="15" b="0" i="1">
                <a:latin typeface="Cambria"/>
                <a:cs typeface="Cambria"/>
              </a:rPr>
              <a:t>no</a:t>
            </a:r>
            <a:r>
              <a:rPr dirty="0" sz="1550" b="0" i="1">
                <a:latin typeface="Cambria"/>
                <a:cs typeface="Cambria"/>
              </a:rPr>
              <a:t> </a:t>
            </a:r>
            <a:r>
              <a:rPr dirty="0" sz="1550" spc="5" b="0" i="1">
                <a:latin typeface="Cambria"/>
                <a:cs typeface="Cambria"/>
              </a:rPr>
              <a:t>correlation</a:t>
            </a:r>
            <a:endParaRPr sz="1550">
              <a:latin typeface="Cambria"/>
              <a:cs typeface="Cambr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546605" y="1191005"/>
          <a:ext cx="9108440" cy="5135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4505"/>
                <a:gridCol w="562609"/>
                <a:gridCol w="808355"/>
                <a:gridCol w="791844"/>
                <a:gridCol w="882650"/>
                <a:gridCol w="1111250"/>
                <a:gridCol w="450214"/>
                <a:gridCol w="499110"/>
                <a:gridCol w="497839"/>
                <a:gridCol w="453390"/>
                <a:gridCol w="453390"/>
                <a:gridCol w="276225"/>
                <a:gridCol w="274954"/>
                <a:gridCol w="354329"/>
                <a:gridCol w="354329"/>
                <a:gridCol w="276225"/>
                <a:gridCol w="274954"/>
                <a:gridCol w="276225"/>
              </a:tblGrid>
              <a:tr h="4201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200" spc="-10" b="1">
                          <a:latin typeface="Cambria"/>
                          <a:cs typeface="Cambria"/>
                        </a:rPr>
                        <a:t>PO</a:t>
                      </a:r>
                      <a:r>
                        <a:rPr dirty="0" sz="1200" spc="-55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200" b="1">
                          <a:latin typeface="Cambria"/>
                          <a:cs typeface="Cambria"/>
                        </a:rPr>
                        <a:t>1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10731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200" spc="-10" b="1">
                          <a:latin typeface="Cambria"/>
                          <a:cs typeface="Cambria"/>
                        </a:rPr>
                        <a:t>PO</a:t>
                      </a:r>
                      <a:r>
                        <a:rPr dirty="0" sz="1200" spc="-40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200" b="1">
                          <a:latin typeface="Cambria"/>
                          <a:cs typeface="Cambria"/>
                        </a:rPr>
                        <a:t>2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10731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200" spc="-10" b="1">
                          <a:latin typeface="Cambria"/>
                          <a:cs typeface="Cambria"/>
                        </a:rPr>
                        <a:t>PO</a:t>
                      </a:r>
                      <a:r>
                        <a:rPr dirty="0" sz="1200" spc="-40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200" b="1">
                          <a:latin typeface="Cambria"/>
                          <a:cs typeface="Cambria"/>
                        </a:rPr>
                        <a:t>3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10731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200" spc="-10" b="1">
                          <a:latin typeface="Cambria"/>
                          <a:cs typeface="Cambria"/>
                        </a:rPr>
                        <a:t>PO</a:t>
                      </a:r>
                      <a:r>
                        <a:rPr dirty="0" sz="1200" spc="-55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200" b="1">
                          <a:latin typeface="Cambria"/>
                          <a:cs typeface="Cambria"/>
                        </a:rPr>
                        <a:t>4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10731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200" spc="-10" b="1">
                          <a:latin typeface="Cambria"/>
                          <a:cs typeface="Cambria"/>
                        </a:rPr>
                        <a:t>PO</a:t>
                      </a:r>
                      <a:r>
                        <a:rPr dirty="0" sz="1200" spc="-55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200" b="1">
                          <a:latin typeface="Cambria"/>
                          <a:cs typeface="Cambria"/>
                        </a:rPr>
                        <a:t>5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10731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200" spc="-20" b="1">
                          <a:latin typeface="Cambria"/>
                          <a:cs typeface="Cambria"/>
                        </a:rPr>
                        <a:t>PO</a:t>
                      </a:r>
                      <a:endParaRPr sz="1200">
                        <a:latin typeface="Cambria"/>
                        <a:cs typeface="Cambria"/>
                      </a:endParaRPr>
                    </a:p>
                    <a:p>
                      <a:pPr marL="8763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b="1">
                          <a:latin typeface="Cambria"/>
                          <a:cs typeface="Cambria"/>
                        </a:rPr>
                        <a:t>6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19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200" spc="-20" b="1">
                          <a:latin typeface="Cambria"/>
                          <a:cs typeface="Cambria"/>
                        </a:rPr>
                        <a:t>PO</a:t>
                      </a:r>
                      <a:endParaRPr sz="1200">
                        <a:latin typeface="Cambria"/>
                        <a:cs typeface="Cambria"/>
                      </a:endParaRPr>
                    </a:p>
                    <a:p>
                      <a:pPr marL="8763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b="1">
                          <a:latin typeface="Cambria"/>
                          <a:cs typeface="Cambria"/>
                        </a:rPr>
                        <a:t>7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19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200" spc="-20" b="1">
                          <a:latin typeface="Cambria"/>
                          <a:cs typeface="Cambria"/>
                        </a:rPr>
                        <a:t>PO</a:t>
                      </a:r>
                      <a:endParaRPr sz="1200">
                        <a:latin typeface="Cambria"/>
                        <a:cs typeface="Cambr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b="1">
                          <a:latin typeface="Cambria"/>
                          <a:cs typeface="Cambria"/>
                        </a:rPr>
                        <a:t>8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19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200" spc="-20" b="1">
                          <a:latin typeface="Cambria"/>
                          <a:cs typeface="Cambria"/>
                        </a:rPr>
                        <a:t>PO</a:t>
                      </a:r>
                      <a:endParaRPr sz="1200">
                        <a:latin typeface="Cambria"/>
                        <a:cs typeface="Cambria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b="1">
                          <a:latin typeface="Cambria"/>
                          <a:cs typeface="Cambria"/>
                        </a:rPr>
                        <a:t>9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19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200" spc="-20" b="1">
                          <a:latin typeface="Cambria"/>
                          <a:cs typeface="Cambria"/>
                        </a:rPr>
                        <a:t>PO</a:t>
                      </a:r>
                      <a:endParaRPr sz="1200">
                        <a:latin typeface="Cambria"/>
                        <a:cs typeface="Cambria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-5" b="1">
                          <a:latin typeface="Cambria"/>
                          <a:cs typeface="Cambria"/>
                        </a:rPr>
                        <a:t>10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19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200" spc="-20" b="1">
                          <a:latin typeface="Cambria"/>
                          <a:cs typeface="Cambria"/>
                        </a:rPr>
                        <a:t>PO</a:t>
                      </a:r>
                      <a:endParaRPr sz="1200">
                        <a:latin typeface="Cambria"/>
                        <a:cs typeface="Cambria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-5" b="1">
                          <a:latin typeface="Cambria"/>
                          <a:cs typeface="Cambria"/>
                        </a:rPr>
                        <a:t>11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19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200" spc="-20" b="1">
                          <a:latin typeface="Cambria"/>
                          <a:cs typeface="Cambria"/>
                        </a:rPr>
                        <a:t>PO</a:t>
                      </a:r>
                      <a:endParaRPr sz="1200">
                        <a:latin typeface="Cambria"/>
                        <a:cs typeface="Cambria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-5" b="1">
                          <a:latin typeface="Cambria"/>
                          <a:cs typeface="Cambria"/>
                        </a:rPr>
                        <a:t>12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19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 b="1">
                          <a:latin typeface="Cambria"/>
                          <a:cs typeface="Cambria"/>
                        </a:rPr>
                        <a:t>SEM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dirty="0" sz="1200" spc="-5" b="1">
                          <a:latin typeface="Cambria"/>
                          <a:cs typeface="Cambria"/>
                        </a:rPr>
                        <a:t>SUB</a:t>
                      </a:r>
                      <a:endParaRPr sz="1200">
                        <a:latin typeface="Cambria"/>
                        <a:cs typeface="Cambria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 spc="-20" b="1">
                          <a:latin typeface="Cambria"/>
                          <a:cs typeface="Cambria"/>
                        </a:rPr>
                        <a:t>CODE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1416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4935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Course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141605" indent="-30480">
                        <a:lnSpc>
                          <a:spcPts val="1270"/>
                        </a:lnSpc>
                      </a:pPr>
                      <a:r>
                        <a:rPr dirty="0" sz="1000" spc="-5" b="1">
                          <a:latin typeface="Cambria"/>
                          <a:cs typeface="Cambria"/>
                        </a:rPr>
                        <a:t>COURSE  </a:t>
                      </a:r>
                      <a:r>
                        <a:rPr dirty="0" sz="1000" spc="5" b="1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z="1000" spc="-5" b="1">
                          <a:latin typeface="Cambria"/>
                          <a:cs typeface="Cambria"/>
                        </a:rPr>
                        <a:t>UT</a:t>
                      </a:r>
                      <a:r>
                        <a:rPr dirty="0" sz="1000" b="1">
                          <a:latin typeface="Cambria"/>
                          <a:cs typeface="Cambria"/>
                        </a:rPr>
                        <a:t>CO</a:t>
                      </a:r>
                      <a:r>
                        <a:rPr dirty="0" sz="1000" spc="-5" b="1">
                          <a:latin typeface="Cambria"/>
                          <a:cs typeface="Cambria"/>
                        </a:rPr>
                        <a:t>MES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marR="3435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100" spc="-5" b="1">
                          <a:latin typeface="Cambria"/>
                          <a:cs typeface="Cambria"/>
                        </a:rPr>
                        <a:t>COURSE  </a:t>
                      </a:r>
                      <a:r>
                        <a:rPr dirty="0" sz="1100" spc="-5" b="1">
                          <a:latin typeface="Cambria"/>
                          <a:cs typeface="Cambria"/>
                        </a:rPr>
                        <a:t>OUT</a:t>
                      </a:r>
                      <a:r>
                        <a:rPr dirty="0" sz="1100" b="1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z="1100" spc="-5" b="1">
                          <a:latin typeface="Cambria"/>
                          <a:cs typeface="Cambria"/>
                        </a:rPr>
                        <a:t>OMES</a:t>
                      </a:r>
                      <a:endParaRPr sz="1100">
                        <a:latin typeface="Cambria"/>
                        <a:cs typeface="Cambria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100" b="1">
                          <a:latin typeface="Cambria"/>
                          <a:cs typeface="Cambria"/>
                        </a:rPr>
                        <a:t>Statement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66952"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dirty="0" sz="1200" spc="-5" b="1">
                          <a:latin typeface="Cambria"/>
                          <a:cs typeface="Cambria"/>
                        </a:rPr>
                        <a:t>III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dirty="0" sz="1200" spc="-5" b="1">
                          <a:latin typeface="Cambria"/>
                          <a:cs typeface="Cambria"/>
                        </a:rPr>
                        <a:t>C203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dirty="0" sz="1200" spc="-5" b="1">
                          <a:latin typeface="Cambria"/>
                          <a:cs typeface="Cambria"/>
                        </a:rPr>
                        <a:t>BEXX201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02235">
                        <a:lnSpc>
                          <a:spcPct val="100000"/>
                        </a:lnSpc>
                      </a:pPr>
                      <a:r>
                        <a:rPr dirty="0" sz="1200" spc="-10" b="1">
                          <a:latin typeface="Cambria"/>
                          <a:cs typeface="Cambria"/>
                        </a:rPr>
                        <a:t>Course</a:t>
                      </a:r>
                      <a:endParaRPr sz="1200">
                        <a:latin typeface="Cambria"/>
                        <a:cs typeface="Cambria"/>
                      </a:endParaRPr>
                    </a:p>
                    <a:p>
                      <a:pPr marL="1358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200" spc="-5" b="1">
                          <a:latin typeface="Cambria"/>
                          <a:cs typeface="Cambria"/>
                        </a:rPr>
                        <a:t>name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</a:pPr>
                      <a:r>
                        <a:rPr dirty="0" sz="1200" spc="-5" b="1">
                          <a:latin typeface="Cambria"/>
                          <a:cs typeface="Cambria"/>
                        </a:rPr>
                        <a:t>C203.1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ts val="1040"/>
                        </a:lnSpc>
                      </a:pPr>
                      <a:r>
                        <a:rPr dirty="0" sz="900" b="1">
                          <a:latin typeface="Cambria"/>
                          <a:cs typeface="Cambria"/>
                        </a:rPr>
                        <a:t>.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78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3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2266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78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3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2266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8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2266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78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2266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8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2266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78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2266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78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3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2266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178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3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2266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8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2266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2384">
                        <a:lnSpc>
                          <a:spcPct val="100000"/>
                        </a:lnSpc>
                        <a:spcBef>
                          <a:spcPts val="178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2266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178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1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2266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8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2266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6413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</a:pPr>
                      <a:r>
                        <a:rPr dirty="0" sz="1200" spc="-5" b="1">
                          <a:latin typeface="Cambria"/>
                          <a:cs typeface="Cambria"/>
                        </a:rPr>
                        <a:t>C203.2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3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algn="ctr" marR="3810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3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3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algn="ctr" marL="32384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1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200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</a:pPr>
                      <a:r>
                        <a:rPr dirty="0" sz="1200" spc="-5" b="1">
                          <a:latin typeface="Cambria"/>
                          <a:cs typeface="Cambria"/>
                        </a:rPr>
                        <a:t>C203.3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63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143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143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143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143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143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143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3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143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143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143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2384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143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1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143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143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0807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</a:pPr>
                      <a:r>
                        <a:rPr dirty="0" sz="1200" spc="-5" b="1">
                          <a:latin typeface="Cambria"/>
                          <a:cs typeface="Cambria"/>
                        </a:rPr>
                        <a:t>C203.4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63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3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2384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1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004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dirty="0" sz="1200" spc="-5" b="1">
                          <a:latin typeface="Cambria"/>
                          <a:cs typeface="Cambria"/>
                        </a:rPr>
                        <a:t>C203.5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889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387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387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387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387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387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387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387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387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387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2384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387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1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387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387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0806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 b="1">
                          <a:latin typeface="Cambria"/>
                          <a:cs typeface="Cambria"/>
                        </a:rPr>
                        <a:t>C203.6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 marT="57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2384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1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800"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B="0" marT="1524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1594" y="143382"/>
            <a:ext cx="8192134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25"/>
              <a:t>Procedure </a:t>
            </a:r>
            <a:r>
              <a:rPr dirty="0" spc="-35"/>
              <a:t>for </a:t>
            </a:r>
            <a:r>
              <a:rPr dirty="0" spc="-5"/>
              <a:t>PO </a:t>
            </a:r>
            <a:r>
              <a:rPr dirty="0" spc="-25"/>
              <a:t>attainment</a:t>
            </a:r>
            <a:r>
              <a:rPr dirty="0" spc="15"/>
              <a:t> </a:t>
            </a:r>
            <a:r>
              <a:rPr dirty="0" spc="-10"/>
              <a:t>calculation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20556" y="1444752"/>
            <a:ext cx="2333625" cy="1422400"/>
          </a:xfrm>
          <a:prstGeom prst="rect">
            <a:avLst/>
          </a:prstGeom>
          <a:ln w="12700">
            <a:solidFill>
              <a:srgbClr val="2E528F"/>
            </a:solidFill>
          </a:ln>
        </p:spPr>
        <p:txBody>
          <a:bodyPr wrap="square" lIns="0" tIns="26034" rIns="0" bIns="0" rtlCol="0" vert="horz">
            <a:spAutoFit/>
          </a:bodyPr>
          <a:lstStyle/>
          <a:p>
            <a:pPr marL="286385">
              <a:lnSpc>
                <a:spcPct val="100000"/>
              </a:lnSpc>
              <a:spcBef>
                <a:spcPts val="204"/>
              </a:spcBef>
            </a:pPr>
            <a:r>
              <a:rPr dirty="0" sz="2000" spc="-5" b="1">
                <a:latin typeface="Calibri"/>
                <a:cs typeface="Calibri"/>
              </a:rPr>
              <a:t>CO-PO</a:t>
            </a:r>
            <a:endParaRPr sz="2000">
              <a:latin typeface="Calibri"/>
              <a:cs typeface="Calibri"/>
            </a:endParaRPr>
          </a:p>
          <a:p>
            <a:pPr marL="286385">
              <a:lnSpc>
                <a:spcPct val="100000"/>
              </a:lnSpc>
              <a:spcBef>
                <a:spcPts val="975"/>
              </a:spcBef>
            </a:pPr>
            <a:r>
              <a:rPr dirty="0" sz="2000" spc="-5" b="1">
                <a:latin typeface="Calibri"/>
                <a:cs typeface="Calibri"/>
              </a:rPr>
              <a:t>articulation</a:t>
            </a:r>
            <a:r>
              <a:rPr dirty="0" sz="2000" spc="-5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matrix</a:t>
            </a:r>
            <a:endParaRPr sz="2000">
              <a:latin typeface="Calibri"/>
              <a:cs typeface="Calibri"/>
            </a:endParaRPr>
          </a:p>
          <a:p>
            <a:pPr marL="286385">
              <a:lnSpc>
                <a:spcPct val="100000"/>
              </a:lnSpc>
              <a:spcBef>
                <a:spcPts val="605"/>
              </a:spcBef>
            </a:pPr>
            <a:r>
              <a:rPr dirty="0" sz="2800" spc="-5">
                <a:latin typeface="Calibri"/>
                <a:cs typeface="Calibri"/>
              </a:rPr>
              <a:t>--,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1,2,3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84503" y="3180588"/>
            <a:ext cx="3365500" cy="914400"/>
          </a:xfrm>
          <a:prstGeom prst="rect">
            <a:avLst/>
          </a:prstGeom>
          <a:ln w="12700">
            <a:solidFill>
              <a:srgbClr val="2E528F"/>
            </a:solidFill>
          </a:ln>
        </p:spPr>
        <p:txBody>
          <a:bodyPr wrap="square" lIns="0" tIns="123190" rIns="0" bIns="0" rtlCol="0" vert="horz">
            <a:spAutoFit/>
          </a:bodyPr>
          <a:lstStyle/>
          <a:p>
            <a:pPr marL="253365">
              <a:lnSpc>
                <a:spcPct val="100000"/>
              </a:lnSpc>
              <a:spcBef>
                <a:spcPts val="970"/>
              </a:spcBef>
            </a:pPr>
            <a:r>
              <a:rPr dirty="0" sz="2400" spc="-10">
                <a:latin typeface="Calibri"/>
                <a:cs typeface="Calibri"/>
              </a:rPr>
              <a:t>CO assessments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(1,2,3</a:t>
            </a:r>
            <a:r>
              <a:rPr dirty="0" sz="2800" spc="-5">
                <a:latin typeface="Calibri"/>
                <a:cs typeface="Calibri"/>
              </a:rPr>
              <a:t>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53153" y="3341878"/>
            <a:ext cx="24206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alibri"/>
                <a:cs typeface="Calibri"/>
              </a:rPr>
              <a:t>Fill </a:t>
            </a:r>
            <a:r>
              <a:rPr dirty="0" sz="2400">
                <a:latin typeface="Calibri"/>
                <a:cs typeface="Calibri"/>
              </a:rPr>
              <a:t>in </a:t>
            </a:r>
            <a:r>
              <a:rPr dirty="0" sz="2400" spc="-10">
                <a:latin typeface="Calibri"/>
                <a:cs typeface="Calibri"/>
              </a:rPr>
              <a:t>CO-PO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matrix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53043" y="3429000"/>
            <a:ext cx="2586355" cy="1109980"/>
          </a:xfrm>
          <a:prstGeom prst="rect">
            <a:avLst/>
          </a:prstGeom>
          <a:ln w="12700">
            <a:solidFill>
              <a:srgbClr val="2E528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9370">
              <a:lnSpc>
                <a:spcPts val="2215"/>
              </a:lnSpc>
            </a:pPr>
            <a:r>
              <a:rPr dirty="0" sz="2000" spc="-10" b="1">
                <a:latin typeface="Calibri"/>
                <a:cs typeface="Calibri"/>
              </a:rPr>
              <a:t>calculate</a:t>
            </a:r>
            <a:r>
              <a:rPr dirty="0" sz="2000" spc="-2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column-wise</a:t>
            </a:r>
            <a:endParaRPr sz="2000">
              <a:latin typeface="Calibri"/>
              <a:cs typeface="Calibri"/>
            </a:endParaRPr>
          </a:p>
          <a:p>
            <a:pPr marL="438784">
              <a:lnSpc>
                <a:spcPts val="2280"/>
              </a:lnSpc>
              <a:spcBef>
                <a:spcPts val="969"/>
              </a:spcBef>
            </a:pPr>
            <a:r>
              <a:rPr dirty="0" sz="2000" b="1">
                <a:latin typeface="Calibri"/>
                <a:cs typeface="Calibri"/>
              </a:rPr>
              <a:t>dot </a:t>
            </a:r>
            <a:r>
              <a:rPr dirty="0" sz="2000" spc="-5" b="1">
                <a:latin typeface="Calibri"/>
                <a:cs typeface="Calibri"/>
              </a:rPr>
              <a:t>product</a:t>
            </a:r>
            <a:r>
              <a:rPr dirty="0" sz="2000" spc="-5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and</a:t>
            </a:r>
            <a:endParaRPr sz="2000">
              <a:latin typeface="Calibri"/>
              <a:cs typeface="Calibri"/>
            </a:endParaRPr>
          </a:p>
          <a:p>
            <a:pPr marL="438784">
              <a:lnSpc>
                <a:spcPts val="2280"/>
              </a:lnSpc>
            </a:pPr>
            <a:r>
              <a:rPr dirty="0" sz="2000" b="1">
                <a:latin typeface="Calibri"/>
                <a:cs typeface="Calibri"/>
              </a:rPr>
              <a:t>divide</a:t>
            </a:r>
            <a:r>
              <a:rPr dirty="0" sz="2000" spc="-3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column-sum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94368" y="5299075"/>
            <a:ext cx="141605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Calibri"/>
                <a:cs typeface="Calibri"/>
              </a:rPr>
              <a:t>POs</a:t>
            </a:r>
            <a:r>
              <a:rPr dirty="0" sz="2000" spc="-7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assessed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349241" y="3163570"/>
            <a:ext cx="4004945" cy="927100"/>
            <a:chOff x="4349241" y="3163570"/>
            <a:chExt cx="4004945" cy="927100"/>
          </a:xfrm>
        </p:grpSpPr>
        <p:sp>
          <p:nvSpPr>
            <p:cNvPr id="9" name="object 9"/>
            <p:cNvSpPr/>
            <p:nvPr/>
          </p:nvSpPr>
          <p:spPr>
            <a:xfrm>
              <a:off x="4617719" y="3169920"/>
              <a:ext cx="2799715" cy="914400"/>
            </a:xfrm>
            <a:custGeom>
              <a:avLst/>
              <a:gdLst/>
              <a:ahLst/>
              <a:cxnLst/>
              <a:rect l="l" t="t" r="r" b="b"/>
              <a:pathLst>
                <a:path w="2799715" h="914400">
                  <a:moveTo>
                    <a:pt x="0" y="914399"/>
                  </a:moveTo>
                  <a:lnTo>
                    <a:pt x="2799587" y="914399"/>
                  </a:lnTo>
                  <a:lnTo>
                    <a:pt x="2799587" y="0"/>
                  </a:lnTo>
                  <a:lnTo>
                    <a:pt x="0" y="0"/>
                  </a:lnTo>
                  <a:lnTo>
                    <a:pt x="0" y="914399"/>
                  </a:lnTo>
                  <a:close/>
                </a:path>
              </a:pathLst>
            </a:custGeom>
            <a:ln w="12699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4349242" y="3592321"/>
              <a:ext cx="4004945" cy="401955"/>
            </a:xfrm>
            <a:custGeom>
              <a:avLst/>
              <a:gdLst/>
              <a:ahLst/>
              <a:cxnLst/>
              <a:rect l="l" t="t" r="r" b="b"/>
              <a:pathLst>
                <a:path w="4004945" h="401954">
                  <a:moveTo>
                    <a:pt x="268351" y="34798"/>
                  </a:moveTo>
                  <a:lnTo>
                    <a:pt x="260121" y="31115"/>
                  </a:lnTo>
                  <a:lnTo>
                    <a:pt x="190627" y="0"/>
                  </a:lnTo>
                  <a:lnTo>
                    <a:pt x="191947" y="31661"/>
                  </a:lnTo>
                  <a:lnTo>
                    <a:pt x="0" y="39751"/>
                  </a:lnTo>
                  <a:lnTo>
                    <a:pt x="508" y="52451"/>
                  </a:lnTo>
                  <a:lnTo>
                    <a:pt x="192468" y="44361"/>
                  </a:lnTo>
                  <a:lnTo>
                    <a:pt x="193802" y="76073"/>
                  </a:lnTo>
                  <a:lnTo>
                    <a:pt x="268351" y="34798"/>
                  </a:lnTo>
                  <a:close/>
                </a:path>
                <a:path w="4004945" h="401954">
                  <a:moveTo>
                    <a:pt x="4004437" y="391160"/>
                  </a:moveTo>
                  <a:lnTo>
                    <a:pt x="3989819" y="376047"/>
                  </a:lnTo>
                  <a:lnTo>
                    <a:pt x="3945255" y="329946"/>
                  </a:lnTo>
                  <a:lnTo>
                    <a:pt x="3934714" y="359918"/>
                  </a:lnTo>
                  <a:lnTo>
                    <a:pt x="3024505" y="39497"/>
                  </a:lnTo>
                  <a:lnTo>
                    <a:pt x="3020187" y="51435"/>
                  </a:lnTo>
                  <a:lnTo>
                    <a:pt x="3930523" y="371856"/>
                  </a:lnTo>
                  <a:lnTo>
                    <a:pt x="3919982" y="401828"/>
                  </a:lnTo>
                  <a:lnTo>
                    <a:pt x="4004437" y="39116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/>
          <p:cNvGrpSpPr/>
          <p:nvPr/>
        </p:nvGrpSpPr>
        <p:grpSpPr>
          <a:xfrm>
            <a:off x="8968485" y="4537075"/>
            <a:ext cx="1864360" cy="1204595"/>
            <a:chOff x="8968485" y="4537075"/>
            <a:chExt cx="1864360" cy="1204595"/>
          </a:xfrm>
        </p:grpSpPr>
        <p:sp>
          <p:nvSpPr>
            <p:cNvPr id="12" name="object 12"/>
            <p:cNvSpPr/>
            <p:nvPr/>
          </p:nvSpPr>
          <p:spPr>
            <a:xfrm>
              <a:off x="8974835" y="5227319"/>
              <a:ext cx="1851660" cy="508000"/>
            </a:xfrm>
            <a:custGeom>
              <a:avLst/>
              <a:gdLst/>
              <a:ahLst/>
              <a:cxnLst/>
              <a:rect l="l" t="t" r="r" b="b"/>
              <a:pathLst>
                <a:path w="1851659" h="508000">
                  <a:moveTo>
                    <a:pt x="1851660" y="253745"/>
                  </a:moveTo>
                  <a:lnTo>
                    <a:pt x="1840654" y="214517"/>
                  </a:lnTo>
                  <a:lnTo>
                    <a:pt x="1808737" y="177177"/>
                  </a:lnTo>
                  <a:lnTo>
                    <a:pt x="1757554" y="142180"/>
                  </a:lnTo>
                  <a:lnTo>
                    <a:pt x="1688752" y="109977"/>
                  </a:lnTo>
                  <a:lnTo>
                    <a:pt x="1648259" y="95065"/>
                  </a:lnTo>
                  <a:lnTo>
                    <a:pt x="1603979" y="81021"/>
                  </a:lnTo>
                  <a:lnTo>
                    <a:pt x="1556117" y="67902"/>
                  </a:lnTo>
                  <a:lnTo>
                    <a:pt x="1504881" y="55763"/>
                  </a:lnTo>
                  <a:lnTo>
                    <a:pt x="1450475" y="44663"/>
                  </a:lnTo>
                  <a:lnTo>
                    <a:pt x="1393105" y="34656"/>
                  </a:lnTo>
                  <a:lnTo>
                    <a:pt x="1332977" y="25801"/>
                  </a:lnTo>
                  <a:lnTo>
                    <a:pt x="1270298" y="18153"/>
                  </a:lnTo>
                  <a:lnTo>
                    <a:pt x="1205273" y="11768"/>
                  </a:lnTo>
                  <a:lnTo>
                    <a:pt x="1138108" y="6704"/>
                  </a:lnTo>
                  <a:lnTo>
                    <a:pt x="1069008" y="3017"/>
                  </a:lnTo>
                  <a:lnTo>
                    <a:pt x="998180" y="763"/>
                  </a:lnTo>
                  <a:lnTo>
                    <a:pt x="925830" y="0"/>
                  </a:lnTo>
                  <a:lnTo>
                    <a:pt x="853479" y="763"/>
                  </a:lnTo>
                  <a:lnTo>
                    <a:pt x="782651" y="3017"/>
                  </a:lnTo>
                  <a:lnTo>
                    <a:pt x="713551" y="6704"/>
                  </a:lnTo>
                  <a:lnTo>
                    <a:pt x="646386" y="11768"/>
                  </a:lnTo>
                  <a:lnTo>
                    <a:pt x="581361" y="18153"/>
                  </a:lnTo>
                  <a:lnTo>
                    <a:pt x="518682" y="25801"/>
                  </a:lnTo>
                  <a:lnTo>
                    <a:pt x="458554" y="34656"/>
                  </a:lnTo>
                  <a:lnTo>
                    <a:pt x="401184" y="44663"/>
                  </a:lnTo>
                  <a:lnTo>
                    <a:pt x="346778" y="55763"/>
                  </a:lnTo>
                  <a:lnTo>
                    <a:pt x="295542" y="67902"/>
                  </a:lnTo>
                  <a:lnTo>
                    <a:pt x="247680" y="81021"/>
                  </a:lnTo>
                  <a:lnTo>
                    <a:pt x="203400" y="95065"/>
                  </a:lnTo>
                  <a:lnTo>
                    <a:pt x="162907" y="109977"/>
                  </a:lnTo>
                  <a:lnTo>
                    <a:pt x="126407" y="125701"/>
                  </a:lnTo>
                  <a:lnTo>
                    <a:pt x="66209" y="159358"/>
                  </a:lnTo>
                  <a:lnTo>
                    <a:pt x="24452" y="195582"/>
                  </a:lnTo>
                  <a:lnTo>
                    <a:pt x="2785" y="233923"/>
                  </a:lnTo>
                  <a:lnTo>
                    <a:pt x="0" y="253745"/>
                  </a:lnTo>
                  <a:lnTo>
                    <a:pt x="2785" y="273576"/>
                  </a:lnTo>
                  <a:lnTo>
                    <a:pt x="24452" y="311929"/>
                  </a:lnTo>
                  <a:lnTo>
                    <a:pt x="66209" y="348160"/>
                  </a:lnTo>
                  <a:lnTo>
                    <a:pt x="126407" y="381818"/>
                  </a:lnTo>
                  <a:lnTo>
                    <a:pt x="162907" y="397541"/>
                  </a:lnTo>
                  <a:lnTo>
                    <a:pt x="203400" y="412453"/>
                  </a:lnTo>
                  <a:lnTo>
                    <a:pt x="247680" y="426495"/>
                  </a:lnTo>
                  <a:lnTo>
                    <a:pt x="295542" y="439612"/>
                  </a:lnTo>
                  <a:lnTo>
                    <a:pt x="346778" y="451748"/>
                  </a:lnTo>
                  <a:lnTo>
                    <a:pt x="401184" y="462845"/>
                  </a:lnTo>
                  <a:lnTo>
                    <a:pt x="458554" y="472849"/>
                  </a:lnTo>
                  <a:lnTo>
                    <a:pt x="518682" y="481701"/>
                  </a:lnTo>
                  <a:lnTo>
                    <a:pt x="581361" y="489347"/>
                  </a:lnTo>
                  <a:lnTo>
                    <a:pt x="646386" y="495728"/>
                  </a:lnTo>
                  <a:lnTo>
                    <a:pt x="713551" y="500790"/>
                  </a:lnTo>
                  <a:lnTo>
                    <a:pt x="782651" y="504476"/>
                  </a:lnTo>
                  <a:lnTo>
                    <a:pt x="853479" y="506728"/>
                  </a:lnTo>
                  <a:lnTo>
                    <a:pt x="925830" y="507491"/>
                  </a:lnTo>
                  <a:lnTo>
                    <a:pt x="998180" y="506728"/>
                  </a:lnTo>
                  <a:lnTo>
                    <a:pt x="1069008" y="504476"/>
                  </a:lnTo>
                  <a:lnTo>
                    <a:pt x="1138108" y="500790"/>
                  </a:lnTo>
                  <a:lnTo>
                    <a:pt x="1205273" y="495728"/>
                  </a:lnTo>
                  <a:lnTo>
                    <a:pt x="1270298" y="489347"/>
                  </a:lnTo>
                  <a:lnTo>
                    <a:pt x="1332977" y="481701"/>
                  </a:lnTo>
                  <a:lnTo>
                    <a:pt x="1393105" y="472849"/>
                  </a:lnTo>
                  <a:lnTo>
                    <a:pt x="1450475" y="462845"/>
                  </a:lnTo>
                  <a:lnTo>
                    <a:pt x="1504881" y="451748"/>
                  </a:lnTo>
                  <a:lnTo>
                    <a:pt x="1556117" y="439612"/>
                  </a:lnTo>
                  <a:lnTo>
                    <a:pt x="1603979" y="426495"/>
                  </a:lnTo>
                  <a:lnTo>
                    <a:pt x="1648259" y="412453"/>
                  </a:lnTo>
                  <a:lnTo>
                    <a:pt x="1688752" y="397541"/>
                  </a:lnTo>
                  <a:lnTo>
                    <a:pt x="1725252" y="381818"/>
                  </a:lnTo>
                  <a:lnTo>
                    <a:pt x="1785450" y="348160"/>
                  </a:lnTo>
                  <a:lnTo>
                    <a:pt x="1827207" y="311929"/>
                  </a:lnTo>
                  <a:lnTo>
                    <a:pt x="1848874" y="273576"/>
                  </a:lnTo>
                  <a:lnTo>
                    <a:pt x="1851660" y="253745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9736708" y="4537075"/>
              <a:ext cx="184785" cy="690245"/>
            </a:xfrm>
            <a:custGeom>
              <a:avLst/>
              <a:gdLst/>
              <a:ahLst/>
              <a:cxnLst/>
              <a:rect l="l" t="t" r="r" b="b"/>
              <a:pathLst>
                <a:path w="184784" h="690245">
                  <a:moveTo>
                    <a:pt x="141305" y="617191"/>
                  </a:moveTo>
                  <a:lnTo>
                    <a:pt x="110363" y="624332"/>
                  </a:lnTo>
                  <a:lnTo>
                    <a:pt x="164592" y="689991"/>
                  </a:lnTo>
                  <a:lnTo>
                    <a:pt x="179241" y="629538"/>
                  </a:lnTo>
                  <a:lnTo>
                    <a:pt x="144145" y="629538"/>
                  </a:lnTo>
                  <a:lnTo>
                    <a:pt x="141305" y="617191"/>
                  </a:lnTo>
                  <a:close/>
                </a:path>
                <a:path w="184784" h="690245">
                  <a:moveTo>
                    <a:pt x="153615" y="614350"/>
                  </a:moveTo>
                  <a:lnTo>
                    <a:pt x="141305" y="617191"/>
                  </a:lnTo>
                  <a:lnTo>
                    <a:pt x="144145" y="629538"/>
                  </a:lnTo>
                  <a:lnTo>
                    <a:pt x="156464" y="626744"/>
                  </a:lnTo>
                  <a:lnTo>
                    <a:pt x="153615" y="614350"/>
                  </a:lnTo>
                  <a:close/>
                </a:path>
                <a:path w="184784" h="690245">
                  <a:moveTo>
                    <a:pt x="184658" y="607187"/>
                  </a:moveTo>
                  <a:lnTo>
                    <a:pt x="153615" y="614350"/>
                  </a:lnTo>
                  <a:lnTo>
                    <a:pt x="156464" y="626744"/>
                  </a:lnTo>
                  <a:lnTo>
                    <a:pt x="144145" y="629538"/>
                  </a:lnTo>
                  <a:lnTo>
                    <a:pt x="179241" y="629538"/>
                  </a:lnTo>
                  <a:lnTo>
                    <a:pt x="184658" y="607187"/>
                  </a:lnTo>
                  <a:close/>
                </a:path>
                <a:path w="184784" h="690245">
                  <a:moveTo>
                    <a:pt x="12446" y="0"/>
                  </a:moveTo>
                  <a:lnTo>
                    <a:pt x="0" y="2793"/>
                  </a:lnTo>
                  <a:lnTo>
                    <a:pt x="141305" y="617191"/>
                  </a:lnTo>
                  <a:lnTo>
                    <a:pt x="153615" y="614350"/>
                  </a:lnTo>
                  <a:lnTo>
                    <a:pt x="12446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/>
          <p:nvPr/>
        </p:nvSpPr>
        <p:spPr>
          <a:xfrm>
            <a:off x="9953243" y="2866644"/>
            <a:ext cx="76200" cy="561975"/>
          </a:xfrm>
          <a:custGeom>
            <a:avLst/>
            <a:gdLst/>
            <a:ahLst/>
            <a:cxnLst/>
            <a:rect l="l" t="t" r="r" b="b"/>
            <a:pathLst>
              <a:path w="76200" h="561975">
                <a:moveTo>
                  <a:pt x="31750" y="485393"/>
                </a:moveTo>
                <a:lnTo>
                  <a:pt x="0" y="485393"/>
                </a:lnTo>
                <a:lnTo>
                  <a:pt x="38100" y="561593"/>
                </a:lnTo>
                <a:lnTo>
                  <a:pt x="69850" y="498093"/>
                </a:lnTo>
                <a:lnTo>
                  <a:pt x="31750" y="498093"/>
                </a:lnTo>
                <a:lnTo>
                  <a:pt x="31750" y="485393"/>
                </a:lnTo>
                <a:close/>
              </a:path>
              <a:path w="76200" h="561975">
                <a:moveTo>
                  <a:pt x="44450" y="0"/>
                </a:moveTo>
                <a:lnTo>
                  <a:pt x="31750" y="0"/>
                </a:lnTo>
                <a:lnTo>
                  <a:pt x="31750" y="498093"/>
                </a:lnTo>
                <a:lnTo>
                  <a:pt x="44450" y="498093"/>
                </a:lnTo>
                <a:lnTo>
                  <a:pt x="44450" y="0"/>
                </a:lnTo>
                <a:close/>
              </a:path>
              <a:path w="76200" h="561975">
                <a:moveTo>
                  <a:pt x="76200" y="485393"/>
                </a:moveTo>
                <a:lnTo>
                  <a:pt x="44450" y="485393"/>
                </a:lnTo>
                <a:lnTo>
                  <a:pt x="44450" y="498093"/>
                </a:lnTo>
                <a:lnTo>
                  <a:pt x="69850" y="498093"/>
                </a:lnTo>
                <a:lnTo>
                  <a:pt x="76200" y="485393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094211" y="6427114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82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30321" y="553338"/>
            <a:ext cx="6874509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376420" algn="l"/>
              </a:tabLst>
            </a:pPr>
            <a:r>
              <a:rPr dirty="0" sz="4400" spc="-20"/>
              <a:t>Program</a:t>
            </a:r>
            <a:r>
              <a:rPr dirty="0" sz="4400" spc="-105"/>
              <a:t> </a:t>
            </a:r>
            <a:r>
              <a:rPr dirty="0" sz="4400" spc="-5"/>
              <a:t>Outcome	</a:t>
            </a:r>
            <a:r>
              <a:rPr dirty="0" sz="4400" spc="-10"/>
              <a:t>Calculation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2609214" y="1339976"/>
            <a:ext cx="7501255" cy="5131435"/>
          </a:xfrm>
          <a:prstGeom prst="rect">
            <a:avLst/>
          </a:prstGeom>
        </p:spPr>
        <p:txBody>
          <a:bodyPr wrap="square" lIns="0" tIns="89535" rIns="0" bIns="0" rtlCol="0" vert="horz">
            <a:spAutoFit/>
          </a:bodyPr>
          <a:lstStyle/>
          <a:p>
            <a:pPr marL="12700" marR="1179830">
              <a:lnSpc>
                <a:spcPct val="75000"/>
              </a:lnSpc>
              <a:spcBef>
                <a:spcPts val="705"/>
              </a:spcBef>
            </a:pPr>
            <a:r>
              <a:rPr dirty="0" sz="2000" spc="-15" b="0">
                <a:solidFill>
                  <a:srgbClr val="3E3E3E"/>
                </a:solidFill>
                <a:latin typeface="Calibri Light"/>
                <a:cs typeface="Calibri Light"/>
              </a:rPr>
              <a:t>For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Calculation of </a:t>
            </a:r>
            <a:r>
              <a:rPr dirty="0" sz="2000" spc="-25" b="0">
                <a:solidFill>
                  <a:srgbClr val="3E3E3E"/>
                </a:solidFill>
                <a:latin typeface="Calibri Light"/>
                <a:cs typeface="Calibri Light"/>
              </a:rPr>
              <a:t>Program </a:t>
            </a:r>
            <a:r>
              <a:rPr dirty="0" sz="2000" spc="-15" b="0">
                <a:solidFill>
                  <a:srgbClr val="3E3E3E"/>
                </a:solidFill>
                <a:latin typeface="Calibri Light"/>
                <a:cs typeface="Calibri Light"/>
              </a:rPr>
              <a:t>Outcome, </a:t>
            </a:r>
            <a:r>
              <a:rPr dirty="0" sz="2000" spc="-10" b="0">
                <a:solidFill>
                  <a:srgbClr val="3E3E3E"/>
                </a:solidFill>
                <a:latin typeface="Calibri Light"/>
                <a:cs typeface="Calibri Light"/>
              </a:rPr>
              <a:t>we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can </a:t>
            </a:r>
            <a:r>
              <a:rPr dirty="0" sz="2000" b="0">
                <a:solidFill>
                  <a:srgbClr val="3E3E3E"/>
                </a:solidFill>
                <a:latin typeface="Calibri Light"/>
                <a:cs typeface="Calibri Light"/>
              </a:rPr>
              <a:t>use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two </a:t>
            </a:r>
            <a:r>
              <a:rPr dirty="0" sz="2000" spc="-10" b="0">
                <a:solidFill>
                  <a:srgbClr val="3E3E3E"/>
                </a:solidFill>
                <a:latin typeface="Calibri Light"/>
                <a:cs typeface="Calibri Light"/>
              </a:rPr>
              <a:t>method:  (i)Direct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Method </a:t>
            </a:r>
            <a:r>
              <a:rPr dirty="0" sz="2000" spc="-10" b="0">
                <a:solidFill>
                  <a:srgbClr val="3E3E3E"/>
                </a:solidFill>
                <a:latin typeface="Calibri Light"/>
                <a:cs typeface="Calibri Light"/>
              </a:rPr>
              <a:t>(ii)Indirect</a:t>
            </a:r>
            <a:r>
              <a:rPr dirty="0" sz="2000" spc="-100" b="0">
                <a:solidFill>
                  <a:srgbClr val="3E3E3E"/>
                </a:solidFill>
                <a:latin typeface="Calibri Light"/>
                <a:cs typeface="Calibri Light"/>
              </a:rPr>
              <a:t>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Method</a:t>
            </a:r>
            <a:endParaRPr sz="2000">
              <a:latin typeface="Calibri Light"/>
              <a:cs typeface="Calibri Light"/>
            </a:endParaRPr>
          </a:p>
          <a:p>
            <a:pPr marL="12700" marR="1124585">
              <a:lnSpc>
                <a:spcPts val="2180"/>
              </a:lnSpc>
              <a:spcBef>
                <a:spcPts val="955"/>
              </a:spcBef>
            </a:pPr>
            <a:r>
              <a:rPr dirty="0" sz="2000" spc="-10" b="0">
                <a:solidFill>
                  <a:srgbClr val="3E3E3E"/>
                </a:solidFill>
                <a:latin typeface="Calibri Light"/>
                <a:cs typeface="Calibri Light"/>
              </a:rPr>
              <a:t>Direct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Method: In </a:t>
            </a:r>
            <a:r>
              <a:rPr dirty="0" sz="2000" spc="-10" b="0">
                <a:solidFill>
                  <a:srgbClr val="3E3E3E"/>
                </a:solidFill>
                <a:latin typeface="Calibri Light"/>
                <a:cs typeface="Calibri Light"/>
              </a:rPr>
              <a:t>direct method, we </a:t>
            </a:r>
            <a:r>
              <a:rPr dirty="0" sz="2000" spc="-25" b="0">
                <a:solidFill>
                  <a:srgbClr val="3E3E3E"/>
                </a:solidFill>
                <a:latin typeface="Calibri Light"/>
                <a:cs typeface="Calibri Light"/>
              </a:rPr>
              <a:t>take </a:t>
            </a:r>
            <a:r>
              <a:rPr dirty="0" sz="2000" spc="-10" b="0">
                <a:solidFill>
                  <a:srgbClr val="3E3E3E"/>
                </a:solidFill>
                <a:latin typeface="Calibri Light"/>
                <a:cs typeface="Calibri Light"/>
              </a:rPr>
              <a:t>CO </a:t>
            </a:r>
            <a:r>
              <a:rPr dirty="0" sz="2000" spc="-15" b="0">
                <a:solidFill>
                  <a:srgbClr val="3E3E3E"/>
                </a:solidFill>
                <a:latin typeface="Calibri Light"/>
                <a:cs typeface="Calibri Light"/>
              </a:rPr>
              <a:t>attainment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of all  </a:t>
            </a:r>
            <a:r>
              <a:rPr dirty="0" sz="2000" spc="-15" b="0">
                <a:solidFill>
                  <a:srgbClr val="3E3E3E"/>
                </a:solidFill>
                <a:latin typeface="Calibri Light"/>
                <a:cs typeface="Calibri Light"/>
              </a:rPr>
              <a:t>courses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contributing </a:t>
            </a:r>
            <a:r>
              <a:rPr dirty="0" sz="2000" spc="-10" b="0">
                <a:solidFill>
                  <a:srgbClr val="3E3E3E"/>
                </a:solidFill>
                <a:latin typeface="Calibri Light"/>
                <a:cs typeface="Calibri Light"/>
              </a:rPr>
              <a:t>to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particular </a:t>
            </a:r>
            <a:r>
              <a:rPr dirty="0" sz="2000" spc="-25" b="0">
                <a:solidFill>
                  <a:srgbClr val="3E3E3E"/>
                </a:solidFill>
                <a:latin typeface="Calibri Light"/>
                <a:cs typeface="Calibri Light"/>
              </a:rPr>
              <a:t>Program </a:t>
            </a:r>
            <a:r>
              <a:rPr dirty="0" sz="2000" spc="-15" b="0">
                <a:solidFill>
                  <a:srgbClr val="3E3E3E"/>
                </a:solidFill>
                <a:latin typeface="Calibri Light"/>
                <a:cs typeface="Calibri Light"/>
              </a:rPr>
              <a:t>Outcomes </a:t>
            </a:r>
            <a:r>
              <a:rPr dirty="0" sz="2000" b="0">
                <a:solidFill>
                  <a:srgbClr val="3E3E3E"/>
                </a:solidFill>
                <a:latin typeface="Calibri Light"/>
                <a:cs typeface="Calibri Light"/>
              </a:rPr>
              <a:t>and </a:t>
            </a:r>
            <a:r>
              <a:rPr dirty="0" sz="2000" spc="5" b="0">
                <a:solidFill>
                  <a:srgbClr val="3E3E3E"/>
                </a:solidFill>
                <a:latin typeface="Calibri Light"/>
                <a:cs typeface="Calibri Light"/>
              </a:rPr>
              <a:t>then  </a:t>
            </a:r>
            <a:r>
              <a:rPr dirty="0" sz="2000" spc="-10" b="0">
                <a:solidFill>
                  <a:srgbClr val="3E3E3E"/>
                </a:solidFill>
                <a:latin typeface="Calibri Light"/>
                <a:cs typeface="Calibri Light"/>
              </a:rPr>
              <a:t>calculate </a:t>
            </a:r>
            <a:r>
              <a:rPr dirty="0" sz="2000" spc="5" b="0">
                <a:solidFill>
                  <a:srgbClr val="3E3E3E"/>
                </a:solidFill>
                <a:latin typeface="Calibri Light"/>
                <a:cs typeface="Calibri Light"/>
              </a:rPr>
              <a:t>the </a:t>
            </a:r>
            <a:r>
              <a:rPr dirty="0" sz="2000" spc="-15" b="0">
                <a:solidFill>
                  <a:srgbClr val="3E3E3E"/>
                </a:solidFill>
                <a:latin typeface="Calibri Light"/>
                <a:cs typeface="Calibri Light"/>
              </a:rPr>
              <a:t>attainment </a:t>
            </a:r>
            <a:r>
              <a:rPr dirty="0" sz="2000" b="0">
                <a:solidFill>
                  <a:srgbClr val="3E3E3E"/>
                </a:solidFill>
                <a:latin typeface="Calibri Light"/>
                <a:cs typeface="Calibri Light"/>
              </a:rPr>
              <a:t>based on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mapping (as per </a:t>
            </a:r>
            <a:r>
              <a:rPr dirty="0" sz="2000" spc="-15" b="0">
                <a:solidFill>
                  <a:srgbClr val="3E3E3E"/>
                </a:solidFill>
                <a:latin typeface="Calibri Light"/>
                <a:cs typeface="Calibri Light"/>
              </a:rPr>
              <a:t>course 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articulation</a:t>
            </a:r>
            <a:r>
              <a:rPr dirty="0" sz="2000" spc="-65" b="0">
                <a:solidFill>
                  <a:srgbClr val="3E3E3E"/>
                </a:solidFill>
                <a:latin typeface="Calibri Light"/>
                <a:cs typeface="Calibri Light"/>
              </a:rPr>
              <a:t>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matrix)</a:t>
            </a:r>
            <a:endParaRPr sz="2000">
              <a:latin typeface="Calibri Light"/>
              <a:cs typeface="Calibri Light"/>
            </a:endParaRPr>
          </a:p>
          <a:p>
            <a:pPr marL="12700" marR="399415">
              <a:lnSpc>
                <a:spcPct val="91000"/>
              </a:lnSpc>
              <a:spcBef>
                <a:spcPts val="980"/>
              </a:spcBef>
            </a:pPr>
            <a:r>
              <a:rPr dirty="0" sz="2000" spc="-10" b="0">
                <a:solidFill>
                  <a:srgbClr val="3E3E3E"/>
                </a:solidFill>
                <a:latin typeface="Calibri Light"/>
                <a:cs typeface="Calibri Light"/>
              </a:rPr>
              <a:t>Indirect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Method: In indirect </a:t>
            </a:r>
            <a:r>
              <a:rPr dirty="0" sz="2000" spc="-10" b="0">
                <a:solidFill>
                  <a:srgbClr val="3E3E3E"/>
                </a:solidFill>
                <a:latin typeface="Calibri Light"/>
                <a:cs typeface="Calibri Light"/>
              </a:rPr>
              <a:t>method, </a:t>
            </a:r>
            <a:r>
              <a:rPr dirty="0" sz="2000" spc="-15" b="0">
                <a:solidFill>
                  <a:srgbClr val="3E3E3E"/>
                </a:solidFill>
                <a:latin typeface="Calibri Light"/>
                <a:cs typeface="Calibri Light"/>
              </a:rPr>
              <a:t>surveys </a:t>
            </a:r>
            <a:r>
              <a:rPr dirty="0" sz="2000" spc="-10" b="0">
                <a:solidFill>
                  <a:srgbClr val="3E3E3E"/>
                </a:solidFill>
                <a:latin typeface="Calibri Light"/>
                <a:cs typeface="Calibri Light"/>
              </a:rPr>
              <a:t>from </a:t>
            </a:r>
            <a:r>
              <a:rPr dirty="0" sz="2000" spc="-15" b="0">
                <a:solidFill>
                  <a:srgbClr val="3E3E3E"/>
                </a:solidFill>
                <a:latin typeface="Calibri Light"/>
                <a:cs typeface="Calibri Light"/>
              </a:rPr>
              <a:t>current </a:t>
            </a:r>
            <a:r>
              <a:rPr dirty="0" sz="2000" b="0">
                <a:solidFill>
                  <a:srgbClr val="3E3E3E"/>
                </a:solidFill>
                <a:latin typeface="Calibri Light"/>
                <a:cs typeface="Calibri Light"/>
              </a:rPr>
              <a:t>passing</a:t>
            </a:r>
            <a:r>
              <a:rPr dirty="0" sz="2000" spc="-260" b="0">
                <a:solidFill>
                  <a:srgbClr val="3E3E3E"/>
                </a:solidFill>
                <a:latin typeface="Calibri Light"/>
                <a:cs typeface="Calibri Light"/>
              </a:rPr>
              <a:t> </a:t>
            </a:r>
            <a:r>
              <a:rPr dirty="0" sz="2000" b="0">
                <a:solidFill>
                  <a:srgbClr val="3E3E3E"/>
                </a:solidFill>
                <a:latin typeface="Calibri Light"/>
                <a:cs typeface="Calibri Light"/>
              </a:rPr>
              <a:t>out  </a:t>
            </a:r>
            <a:r>
              <a:rPr dirty="0" sz="2000" spc="-10" b="0">
                <a:solidFill>
                  <a:srgbClr val="3E3E3E"/>
                </a:solidFill>
                <a:latin typeface="Calibri Light"/>
                <a:cs typeface="Calibri Light"/>
              </a:rPr>
              <a:t>students (program exit survey), survey from </a:t>
            </a:r>
            <a:r>
              <a:rPr dirty="0" sz="2000" spc="-15" b="0">
                <a:solidFill>
                  <a:srgbClr val="3E3E3E"/>
                </a:solidFill>
                <a:latin typeface="Calibri Light"/>
                <a:cs typeface="Calibri Light"/>
              </a:rPr>
              <a:t>employer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(during  </a:t>
            </a:r>
            <a:r>
              <a:rPr dirty="0" sz="2000" spc="-10" b="0">
                <a:solidFill>
                  <a:srgbClr val="3E3E3E"/>
                </a:solidFill>
                <a:latin typeface="Calibri Light"/>
                <a:cs typeface="Calibri Light"/>
              </a:rPr>
              <a:t>placement), survey from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industry </a:t>
            </a:r>
            <a:r>
              <a:rPr dirty="0" sz="2000" spc="-10" b="0">
                <a:solidFill>
                  <a:srgbClr val="3E3E3E"/>
                </a:solidFill>
                <a:latin typeface="Calibri Light"/>
                <a:cs typeface="Calibri Light"/>
              </a:rPr>
              <a:t>person </a:t>
            </a:r>
            <a:r>
              <a:rPr dirty="0" sz="2000" spc="5" b="0">
                <a:solidFill>
                  <a:srgbClr val="3E3E3E"/>
                </a:solidFill>
                <a:latin typeface="Calibri Light"/>
                <a:cs typeface="Calibri Light"/>
              </a:rPr>
              <a:t>(if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students are </a:t>
            </a:r>
            <a:r>
              <a:rPr dirty="0" sz="2000" spc="-10" b="0">
                <a:solidFill>
                  <a:srgbClr val="3E3E3E"/>
                </a:solidFill>
                <a:latin typeface="Calibri Light"/>
                <a:cs typeface="Calibri Light"/>
              </a:rPr>
              <a:t>working </a:t>
            </a:r>
            <a:r>
              <a:rPr dirty="0" sz="2000" b="0">
                <a:solidFill>
                  <a:srgbClr val="3E3E3E"/>
                </a:solidFill>
                <a:latin typeface="Calibri Light"/>
                <a:cs typeface="Calibri Light"/>
              </a:rPr>
              <a:t>as 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intern </a:t>
            </a:r>
            <a:r>
              <a:rPr dirty="0" sz="2000" spc="-20" b="0">
                <a:solidFill>
                  <a:srgbClr val="3E3E3E"/>
                </a:solidFill>
                <a:latin typeface="Calibri Light"/>
                <a:cs typeface="Calibri Light"/>
              </a:rPr>
              <a:t>for </a:t>
            </a:r>
            <a:r>
              <a:rPr dirty="0" sz="2000" b="0">
                <a:solidFill>
                  <a:srgbClr val="3E3E3E"/>
                </a:solidFill>
                <a:latin typeface="Calibri Light"/>
                <a:cs typeface="Calibri Light"/>
              </a:rPr>
              <a:t>some </a:t>
            </a:r>
            <a:r>
              <a:rPr dirty="0" sz="2000" spc="-10" b="0">
                <a:solidFill>
                  <a:srgbClr val="3E3E3E"/>
                </a:solidFill>
                <a:latin typeface="Calibri Light"/>
                <a:cs typeface="Calibri Light"/>
              </a:rPr>
              <a:t>industry) to </a:t>
            </a:r>
            <a:r>
              <a:rPr dirty="0" sz="2000" b="0">
                <a:solidFill>
                  <a:srgbClr val="3E3E3E"/>
                </a:solidFill>
                <a:latin typeface="Calibri Light"/>
                <a:cs typeface="Calibri Light"/>
              </a:rPr>
              <a:t>be</a:t>
            </a:r>
            <a:r>
              <a:rPr dirty="0" sz="2000" spc="-140" b="0">
                <a:solidFill>
                  <a:srgbClr val="3E3E3E"/>
                </a:solidFill>
                <a:latin typeface="Calibri Light"/>
                <a:cs typeface="Calibri Light"/>
              </a:rPr>
              <a:t> </a:t>
            </a:r>
            <a:r>
              <a:rPr dirty="0" sz="2000" spc="-25" b="0">
                <a:solidFill>
                  <a:srgbClr val="3E3E3E"/>
                </a:solidFill>
                <a:latin typeface="Calibri Light"/>
                <a:cs typeface="Calibri Light"/>
              </a:rPr>
              <a:t>taken.</a:t>
            </a:r>
            <a:endParaRPr sz="2000">
              <a:latin typeface="Calibri Light"/>
              <a:cs typeface="Calibri Light"/>
            </a:endParaRPr>
          </a:p>
          <a:p>
            <a:pPr marL="13970">
              <a:lnSpc>
                <a:spcPts val="2100"/>
              </a:lnSpc>
              <a:spcBef>
                <a:spcPts val="480"/>
              </a:spcBef>
            </a:pP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All </a:t>
            </a:r>
            <a:r>
              <a:rPr dirty="0" sz="2000" spc="5" b="0">
                <a:solidFill>
                  <a:srgbClr val="3E3E3E"/>
                </a:solidFill>
                <a:latin typeface="Calibri Light"/>
                <a:cs typeface="Calibri Light"/>
              </a:rPr>
              <a:t>this </a:t>
            </a:r>
            <a:r>
              <a:rPr dirty="0" sz="2000" spc="-10" b="0">
                <a:solidFill>
                  <a:srgbClr val="3E3E3E"/>
                </a:solidFill>
                <a:latin typeface="Calibri Light"/>
                <a:cs typeface="Calibri Light"/>
              </a:rPr>
              <a:t>survey needs to </a:t>
            </a:r>
            <a:r>
              <a:rPr dirty="0" sz="2000" b="0">
                <a:solidFill>
                  <a:srgbClr val="3E3E3E"/>
                </a:solidFill>
                <a:latin typeface="Calibri Light"/>
                <a:cs typeface="Calibri Light"/>
              </a:rPr>
              <a:t>be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quantified [put questions </a:t>
            </a:r>
            <a:r>
              <a:rPr dirty="0" sz="2000" spc="-15" b="0">
                <a:solidFill>
                  <a:srgbClr val="3E3E3E"/>
                </a:solidFill>
                <a:latin typeface="Calibri Light"/>
                <a:cs typeface="Calibri Light"/>
              </a:rPr>
              <a:t>like </a:t>
            </a:r>
            <a:r>
              <a:rPr dirty="0" sz="2000" spc="-20" b="0">
                <a:solidFill>
                  <a:srgbClr val="3E3E3E"/>
                </a:solidFill>
                <a:latin typeface="Calibri Light"/>
                <a:cs typeface="Calibri Light"/>
              </a:rPr>
              <a:t>rate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our</a:t>
            </a:r>
            <a:r>
              <a:rPr dirty="0" sz="2000" spc="-145" b="0">
                <a:solidFill>
                  <a:srgbClr val="3E3E3E"/>
                </a:solidFill>
                <a:latin typeface="Calibri Light"/>
                <a:cs typeface="Calibri Light"/>
              </a:rPr>
              <a:t>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students</a:t>
            </a:r>
            <a:endParaRPr sz="2000">
              <a:latin typeface="Calibri Light"/>
              <a:cs typeface="Calibri Light"/>
            </a:endParaRPr>
          </a:p>
          <a:p>
            <a:pPr marL="13970">
              <a:lnSpc>
                <a:spcPts val="2100"/>
              </a:lnSpc>
            </a:pPr>
            <a:r>
              <a:rPr dirty="0" sz="2000" spc="5" b="0">
                <a:solidFill>
                  <a:srgbClr val="3E3E3E"/>
                </a:solidFill>
                <a:latin typeface="Calibri Light"/>
                <a:cs typeface="Calibri Light"/>
              </a:rPr>
              <a:t>in the </a:t>
            </a:r>
            <a:r>
              <a:rPr dirty="0" sz="2000" b="0">
                <a:solidFill>
                  <a:srgbClr val="3E3E3E"/>
                </a:solidFill>
                <a:latin typeface="Calibri Light"/>
                <a:cs typeface="Calibri Light"/>
              </a:rPr>
              <a:t>scale of 5 </a:t>
            </a:r>
            <a:r>
              <a:rPr dirty="0" sz="2000" spc="-15" b="0">
                <a:solidFill>
                  <a:srgbClr val="3E3E3E"/>
                </a:solidFill>
                <a:latin typeface="Calibri Light"/>
                <a:cs typeface="Calibri Light"/>
              </a:rPr>
              <a:t>(5-excellent, </a:t>
            </a:r>
            <a:r>
              <a:rPr dirty="0" sz="2000" b="0">
                <a:solidFill>
                  <a:srgbClr val="3E3E3E"/>
                </a:solidFill>
                <a:latin typeface="Calibri Light"/>
                <a:cs typeface="Calibri Light"/>
              </a:rPr>
              <a:t>1-not</a:t>
            </a:r>
            <a:r>
              <a:rPr dirty="0" sz="2000" spc="-215" b="0">
                <a:solidFill>
                  <a:srgbClr val="3E3E3E"/>
                </a:solidFill>
                <a:latin typeface="Calibri Light"/>
                <a:cs typeface="Calibri Light"/>
              </a:rPr>
              <a:t> </a:t>
            </a:r>
            <a:r>
              <a:rPr dirty="0" sz="2000" spc="-15" b="0">
                <a:solidFill>
                  <a:srgbClr val="3E3E3E"/>
                </a:solidFill>
                <a:latin typeface="Calibri Light"/>
                <a:cs typeface="Calibri Light"/>
              </a:rPr>
              <a:t>satisfactory)]</a:t>
            </a:r>
            <a:endParaRPr sz="2000">
              <a:latin typeface="Calibri Light"/>
              <a:cs typeface="Calibri Light"/>
            </a:endParaRPr>
          </a:p>
          <a:p>
            <a:pPr marL="13970" marR="931544">
              <a:lnSpc>
                <a:spcPts val="2800"/>
              </a:lnSpc>
              <a:spcBef>
                <a:spcPts val="110"/>
              </a:spcBef>
            </a:pPr>
            <a:r>
              <a:rPr dirty="0" sz="2000" spc="-10" b="0">
                <a:solidFill>
                  <a:srgbClr val="3E3E3E"/>
                </a:solidFill>
                <a:latin typeface="Calibri Light"/>
                <a:cs typeface="Calibri Light"/>
              </a:rPr>
              <a:t>Indirect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method too should </a:t>
            </a:r>
            <a:r>
              <a:rPr dirty="0" sz="2000" b="0">
                <a:solidFill>
                  <a:srgbClr val="3E3E3E"/>
                </a:solidFill>
                <a:latin typeface="Calibri Light"/>
                <a:cs typeface="Calibri Light"/>
              </a:rPr>
              <a:t>be based on </a:t>
            </a:r>
            <a:r>
              <a:rPr dirty="0" sz="2000" spc="-15" b="0">
                <a:solidFill>
                  <a:srgbClr val="3E3E3E"/>
                </a:solidFill>
                <a:latin typeface="Calibri Light"/>
                <a:cs typeface="Calibri Light"/>
              </a:rPr>
              <a:t>predefined </a:t>
            </a:r>
            <a:r>
              <a:rPr dirty="0" sz="2000" spc="-10" b="0">
                <a:solidFill>
                  <a:srgbClr val="3E3E3E"/>
                </a:solidFill>
                <a:latin typeface="Calibri Light"/>
                <a:cs typeface="Calibri Light"/>
              </a:rPr>
              <a:t>levels  Example; </a:t>
            </a:r>
            <a:r>
              <a:rPr dirty="0" sz="2000" spc="-5" b="0">
                <a:solidFill>
                  <a:srgbClr val="3E3E3E"/>
                </a:solidFill>
                <a:latin typeface="Calibri Light"/>
                <a:cs typeface="Calibri Light"/>
              </a:rPr>
              <a:t>Level-3: </a:t>
            </a:r>
            <a:r>
              <a:rPr dirty="0" sz="2000" b="0" i="1">
                <a:latin typeface="Calibri Light"/>
                <a:cs typeface="Calibri Light"/>
              </a:rPr>
              <a:t>80% </a:t>
            </a:r>
            <a:r>
              <a:rPr dirty="0" sz="2000" spc="-5" b="0" i="1">
                <a:latin typeface="Calibri Light"/>
                <a:cs typeface="Calibri Light"/>
              </a:rPr>
              <a:t>or </a:t>
            </a:r>
            <a:r>
              <a:rPr dirty="0" sz="2000" spc="-10" b="0" i="1">
                <a:latin typeface="Calibri Light"/>
                <a:cs typeface="Calibri Light"/>
              </a:rPr>
              <a:t>above </a:t>
            </a:r>
            <a:r>
              <a:rPr dirty="0" sz="2000" spc="-5" b="0" i="1">
                <a:latin typeface="Calibri Light"/>
                <a:cs typeface="Calibri Light"/>
              </a:rPr>
              <a:t>survey </a:t>
            </a:r>
            <a:r>
              <a:rPr dirty="0" sz="2000" spc="-25" b="0" i="1">
                <a:latin typeface="Calibri Light"/>
                <a:cs typeface="Calibri Light"/>
              </a:rPr>
              <a:t>takers </a:t>
            </a:r>
            <a:r>
              <a:rPr dirty="0" sz="2000" spc="-5" b="0" i="1">
                <a:latin typeface="Calibri Light"/>
                <a:cs typeface="Calibri Light"/>
              </a:rPr>
              <a:t>giving </a:t>
            </a:r>
            <a:r>
              <a:rPr dirty="0" sz="2000" b="0" i="1">
                <a:latin typeface="Calibri Light"/>
                <a:cs typeface="Calibri Light"/>
              </a:rPr>
              <a:t>4 </a:t>
            </a:r>
            <a:r>
              <a:rPr dirty="0" sz="2000" spc="-10" b="0" i="1">
                <a:latin typeface="Calibri Light"/>
                <a:cs typeface="Calibri Light"/>
              </a:rPr>
              <a:t>or </a:t>
            </a:r>
            <a:r>
              <a:rPr dirty="0" sz="2000" b="0" i="1">
                <a:latin typeface="Calibri Light"/>
                <a:cs typeface="Calibri Light"/>
              </a:rPr>
              <a:t>5</a:t>
            </a:r>
            <a:r>
              <a:rPr dirty="0" sz="2000" spc="-175" b="0" i="1">
                <a:latin typeface="Calibri Light"/>
                <a:cs typeface="Calibri Light"/>
              </a:rPr>
              <a:t> </a:t>
            </a:r>
            <a:r>
              <a:rPr dirty="0" sz="2000" spc="-15" b="0" i="1">
                <a:latin typeface="Calibri Light"/>
                <a:cs typeface="Calibri Light"/>
              </a:rPr>
              <a:t>marks</a:t>
            </a:r>
            <a:endParaRPr sz="2000">
              <a:latin typeface="Calibri Light"/>
              <a:cs typeface="Calibri Light"/>
            </a:endParaRPr>
          </a:p>
          <a:p>
            <a:pPr marL="1038225">
              <a:lnSpc>
                <a:spcPct val="100000"/>
              </a:lnSpc>
              <a:spcBef>
                <a:spcPts val="605"/>
              </a:spcBef>
            </a:pPr>
            <a:r>
              <a:rPr dirty="0" sz="2000" spc="-10" b="0">
                <a:latin typeface="Calibri Light"/>
                <a:cs typeface="Calibri Light"/>
              </a:rPr>
              <a:t>Level-2: </a:t>
            </a:r>
            <a:r>
              <a:rPr dirty="0" sz="2000" b="0" i="1">
                <a:latin typeface="Calibri Light"/>
                <a:cs typeface="Calibri Light"/>
              </a:rPr>
              <a:t>70% </a:t>
            </a:r>
            <a:r>
              <a:rPr dirty="0" sz="2000" spc="-5" b="0" i="1">
                <a:latin typeface="Calibri Light"/>
                <a:cs typeface="Calibri Light"/>
              </a:rPr>
              <a:t>or </a:t>
            </a:r>
            <a:r>
              <a:rPr dirty="0" sz="2000" spc="-10" b="0" i="1">
                <a:latin typeface="Calibri Light"/>
                <a:cs typeface="Calibri Light"/>
              </a:rPr>
              <a:t>above </a:t>
            </a:r>
            <a:r>
              <a:rPr dirty="0" sz="2000" spc="-5" b="0" i="1">
                <a:latin typeface="Calibri Light"/>
                <a:cs typeface="Calibri Light"/>
              </a:rPr>
              <a:t>survey </a:t>
            </a:r>
            <a:r>
              <a:rPr dirty="0" sz="2000" spc="-25" b="0" i="1">
                <a:latin typeface="Calibri Light"/>
                <a:cs typeface="Calibri Light"/>
              </a:rPr>
              <a:t>takers </a:t>
            </a:r>
            <a:r>
              <a:rPr dirty="0" sz="2000" spc="-5" b="0" i="1">
                <a:latin typeface="Calibri Light"/>
                <a:cs typeface="Calibri Light"/>
              </a:rPr>
              <a:t>giving </a:t>
            </a:r>
            <a:r>
              <a:rPr dirty="0" sz="2000" b="0" i="1">
                <a:latin typeface="Calibri Light"/>
                <a:cs typeface="Calibri Light"/>
              </a:rPr>
              <a:t>4 </a:t>
            </a:r>
            <a:r>
              <a:rPr dirty="0" sz="2000" spc="-10" b="0" i="1">
                <a:latin typeface="Calibri Light"/>
                <a:cs typeface="Calibri Light"/>
              </a:rPr>
              <a:t>or </a:t>
            </a:r>
            <a:r>
              <a:rPr dirty="0" sz="2000" b="0" i="1">
                <a:latin typeface="Calibri Light"/>
                <a:cs typeface="Calibri Light"/>
              </a:rPr>
              <a:t>5</a:t>
            </a:r>
            <a:r>
              <a:rPr dirty="0" sz="2000" spc="-145" b="0" i="1">
                <a:latin typeface="Calibri Light"/>
                <a:cs typeface="Calibri Light"/>
              </a:rPr>
              <a:t> </a:t>
            </a:r>
            <a:r>
              <a:rPr dirty="0" sz="2000" spc="-15" b="0" i="1">
                <a:latin typeface="Calibri Light"/>
                <a:cs typeface="Calibri Light"/>
              </a:rPr>
              <a:t>marks</a:t>
            </a:r>
            <a:endParaRPr sz="2000">
              <a:latin typeface="Calibri Light"/>
              <a:cs typeface="Calibri Light"/>
            </a:endParaRPr>
          </a:p>
          <a:p>
            <a:pPr marL="1038225">
              <a:lnSpc>
                <a:spcPct val="100000"/>
              </a:lnSpc>
              <a:spcBef>
                <a:spcPts val="805"/>
              </a:spcBef>
            </a:pPr>
            <a:r>
              <a:rPr dirty="0" sz="2000" spc="-10" b="0">
                <a:latin typeface="Calibri Light"/>
                <a:cs typeface="Calibri Light"/>
              </a:rPr>
              <a:t>Level-1: </a:t>
            </a:r>
            <a:r>
              <a:rPr dirty="0" sz="2000" b="0" i="1">
                <a:latin typeface="Calibri Light"/>
                <a:cs typeface="Calibri Light"/>
              </a:rPr>
              <a:t>60% </a:t>
            </a:r>
            <a:r>
              <a:rPr dirty="0" sz="2000" spc="-10" b="0" i="1">
                <a:latin typeface="Calibri Light"/>
                <a:cs typeface="Calibri Light"/>
              </a:rPr>
              <a:t>or above </a:t>
            </a:r>
            <a:r>
              <a:rPr dirty="0" sz="2000" spc="-5" b="0" i="1">
                <a:latin typeface="Calibri Light"/>
                <a:cs typeface="Calibri Light"/>
              </a:rPr>
              <a:t>survey </a:t>
            </a:r>
            <a:r>
              <a:rPr dirty="0" sz="2000" spc="-25" b="0" i="1">
                <a:latin typeface="Calibri Light"/>
                <a:cs typeface="Calibri Light"/>
              </a:rPr>
              <a:t>takers </a:t>
            </a:r>
            <a:r>
              <a:rPr dirty="0" sz="2000" spc="-5" b="0" i="1">
                <a:latin typeface="Calibri Light"/>
                <a:cs typeface="Calibri Light"/>
              </a:rPr>
              <a:t>giving </a:t>
            </a:r>
            <a:r>
              <a:rPr dirty="0" sz="2000" b="0" i="1">
                <a:latin typeface="Calibri Light"/>
                <a:cs typeface="Calibri Light"/>
              </a:rPr>
              <a:t>4 </a:t>
            </a:r>
            <a:r>
              <a:rPr dirty="0" sz="2000" spc="-10" b="0" i="1">
                <a:latin typeface="Calibri Light"/>
                <a:cs typeface="Calibri Light"/>
              </a:rPr>
              <a:t>or </a:t>
            </a:r>
            <a:r>
              <a:rPr dirty="0" sz="2000" b="0" i="1">
                <a:latin typeface="Calibri Light"/>
                <a:cs typeface="Calibri Light"/>
              </a:rPr>
              <a:t>5</a:t>
            </a:r>
            <a:r>
              <a:rPr dirty="0" sz="2000" spc="-110" b="0" i="1">
                <a:latin typeface="Calibri Light"/>
                <a:cs typeface="Calibri Light"/>
              </a:rPr>
              <a:t> </a:t>
            </a:r>
            <a:r>
              <a:rPr dirty="0" sz="2000" spc="-15" b="0" i="1">
                <a:latin typeface="Calibri Light"/>
                <a:cs typeface="Calibri Light"/>
              </a:rPr>
              <a:t>marks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0197" y="511886"/>
            <a:ext cx="636524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867150" algn="l"/>
              </a:tabLst>
            </a:pPr>
            <a:r>
              <a:rPr dirty="0" sz="4400" spc="5"/>
              <a:t>PO</a:t>
            </a:r>
            <a:r>
              <a:rPr dirty="0" sz="4400" spc="25"/>
              <a:t> </a:t>
            </a:r>
            <a:r>
              <a:rPr dirty="0" sz="4400" spc="-20"/>
              <a:t>Attainment</a:t>
            </a:r>
            <a:r>
              <a:rPr dirty="0" sz="4400" spc="5"/>
              <a:t> </a:t>
            </a:r>
            <a:r>
              <a:rPr dirty="0" sz="4400"/>
              <a:t>-	</a:t>
            </a:r>
            <a:r>
              <a:rPr dirty="0" sz="4400" spc="-10"/>
              <a:t>Calculation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14640" y="1578610"/>
          <a:ext cx="9420225" cy="44126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3745"/>
                <a:gridCol w="487680"/>
                <a:gridCol w="835025"/>
                <a:gridCol w="734060"/>
                <a:gridCol w="385444"/>
                <a:gridCol w="385444"/>
                <a:gridCol w="341629"/>
                <a:gridCol w="497839"/>
                <a:gridCol w="497839"/>
                <a:gridCol w="497839"/>
                <a:gridCol w="497839"/>
                <a:gridCol w="497839"/>
                <a:gridCol w="496569"/>
                <a:gridCol w="497840"/>
                <a:gridCol w="497840"/>
                <a:gridCol w="497840"/>
                <a:gridCol w="497840"/>
                <a:gridCol w="496570"/>
              </a:tblGrid>
              <a:tr h="520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445">
                        <a:lnSpc>
                          <a:spcPct val="100000"/>
                        </a:lnSpc>
                      </a:pPr>
                      <a:r>
                        <a:rPr dirty="0" sz="1000" spc="-5" b="1">
                          <a:latin typeface="Century Gothic"/>
                          <a:cs typeface="Century Gothic"/>
                        </a:rPr>
                        <a:t>Co</a:t>
                      </a:r>
                      <a:r>
                        <a:rPr dirty="0" sz="1000" spc="250" b="1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b="1">
                          <a:latin typeface="Century Gothic"/>
                          <a:cs typeface="Century Gothic"/>
                        </a:rPr>
                        <a:t>urse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4191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000" b="1">
                          <a:latin typeface="Century Gothic"/>
                          <a:cs typeface="Century Gothic"/>
                        </a:rPr>
                        <a:t>C</a:t>
                      </a:r>
                      <a:r>
                        <a:rPr dirty="0" sz="1000" spc="-5" b="1">
                          <a:latin typeface="Century Gothic"/>
                          <a:cs typeface="Century Gothic"/>
                        </a:rPr>
                        <a:t>o</a:t>
                      </a:r>
                      <a:r>
                        <a:rPr dirty="0" sz="1000" b="1"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r</a:t>
                      </a:r>
                      <a:r>
                        <a:rPr dirty="0" sz="1000" spc="5" b="1">
                          <a:latin typeface="Century Gothic"/>
                          <a:cs typeface="Century Gothic"/>
                        </a:rPr>
                        <a:t>s</a:t>
                      </a:r>
                      <a:r>
                        <a:rPr dirty="0" sz="1000" b="1">
                          <a:latin typeface="Century Gothic"/>
                          <a:cs typeface="Century Gothic"/>
                        </a:rPr>
                        <a:t>e  </a:t>
                      </a: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Outco  </a:t>
                      </a:r>
                      <a:r>
                        <a:rPr dirty="0" sz="1000" spc="-5" b="1">
                          <a:latin typeface="Century Gothic"/>
                          <a:cs typeface="Century Gothic"/>
                        </a:rPr>
                        <a:t>mes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469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51765">
                        <a:lnSpc>
                          <a:spcPct val="97000"/>
                        </a:lnSpc>
                        <a:spcBef>
                          <a:spcPts val="345"/>
                        </a:spcBef>
                      </a:pPr>
                      <a:r>
                        <a:rPr dirty="0" sz="1000" spc="-30" b="1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dirty="0" sz="1000" b="1">
                          <a:latin typeface="Century Gothic"/>
                          <a:cs typeface="Century Gothic"/>
                        </a:rPr>
                        <a:t>ttain</a:t>
                      </a:r>
                      <a:r>
                        <a:rPr dirty="0" sz="1000" spc="-5" b="1">
                          <a:latin typeface="Century Gothic"/>
                          <a:cs typeface="Century Gothic"/>
                        </a:rPr>
                        <a:t>ment  </a:t>
                      </a: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Level  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Column</a:t>
                      </a:r>
                      <a:r>
                        <a:rPr dirty="0" sz="10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38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165"/>
                        </a:lnSpc>
                        <a:spcBef>
                          <a:spcPts val="90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PO1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50165">
                        <a:lnSpc>
                          <a:spcPts val="1165"/>
                        </a:lnSpc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Ccolumn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16637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000" b="1">
                          <a:latin typeface="Century Gothic"/>
                          <a:cs typeface="Century Gothic"/>
                        </a:rPr>
                        <a:t>B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143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PO2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PO3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PO4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PO5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PO6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PO7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PO8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PO9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PO10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PO11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PO12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5" b="1">
                          <a:latin typeface="Century Gothic"/>
                          <a:cs typeface="Century Gothic"/>
                        </a:rPr>
                        <a:t>PSO1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5" b="1">
                          <a:latin typeface="Century Gothic"/>
                          <a:cs typeface="Century Gothic"/>
                        </a:rPr>
                        <a:t>PSO2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000" spc="-5" b="1">
                          <a:latin typeface="Century Gothic"/>
                          <a:cs typeface="Century Gothic"/>
                        </a:rPr>
                        <a:t>PSO3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</a:tr>
              <a:tr h="251460"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445">
                        <a:lnSpc>
                          <a:spcPct val="100000"/>
                        </a:lnSpc>
                      </a:pPr>
                      <a:r>
                        <a:rPr dirty="0" sz="1000" spc="-10">
                          <a:latin typeface="Century Gothic"/>
                          <a:cs typeface="Century Gothic"/>
                        </a:rPr>
                        <a:t>C3</a:t>
                      </a:r>
                      <a:r>
                        <a:rPr dirty="0" sz="1000" spc="245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10">
                          <a:latin typeface="Century Gothic"/>
                          <a:cs typeface="Century Gothic"/>
                        </a:rPr>
                        <a:t>01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C301.1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1.5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C301.2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2.1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</a:tr>
              <a:tr h="25158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C301.3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60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2.4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60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</a:tr>
              <a:tr h="25285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C301.4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60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2.5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60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</a:tr>
              <a:tr h="25158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C301.5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54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2.4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54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</a:tr>
              <a:tr h="26860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C301.6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2.7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1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</a:tr>
              <a:tr h="251587"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4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10">
                          <a:latin typeface="Century Gothic"/>
                          <a:cs typeface="Century Gothic"/>
                        </a:rPr>
                        <a:t>C3</a:t>
                      </a:r>
                      <a:r>
                        <a:rPr dirty="0" sz="1000" spc="245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10">
                          <a:latin typeface="Century Gothic"/>
                          <a:cs typeface="Century Gothic"/>
                        </a:rPr>
                        <a:t>02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C302.1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1.8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</a:tr>
              <a:tr h="25145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C302.2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60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1.9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60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</a:tr>
              <a:tr h="25158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C302.3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60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1.7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60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C302.4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60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2.7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60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</a:tr>
              <a:tr h="25285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C302.5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66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2.1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66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</a:tr>
              <a:tr h="26873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C302.6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54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1.4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54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1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2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3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entury Gothic"/>
                          <a:cs typeface="Century Gothic"/>
                        </a:rPr>
                        <a:t>-</a:t>
                      </a:r>
                      <a:endParaRPr sz="11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</a:tr>
              <a:tr h="817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80" marR="82550">
                        <a:lnSpc>
                          <a:spcPct val="100000"/>
                        </a:lnSpc>
                      </a:pPr>
                      <a:r>
                        <a:rPr dirty="0" sz="1000" spc="-10" b="1">
                          <a:latin typeface="Century Gothic"/>
                          <a:cs typeface="Century Gothic"/>
                        </a:rPr>
                        <a:t>Program  Outcome  Attainmen</a:t>
                      </a:r>
                      <a:r>
                        <a:rPr dirty="0" sz="1000" spc="195" b="1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 b="1">
                          <a:latin typeface="Century Gothic"/>
                          <a:cs typeface="Century Gothic"/>
                        </a:rPr>
                        <a:t>t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350"/>
                        </a:lnSpc>
                      </a:pPr>
                      <a:r>
                        <a:rPr dirty="0" sz="1200" spc="-5" b="1">
                          <a:latin typeface="Century Gothic"/>
                          <a:cs typeface="Century Gothic"/>
                        </a:rPr>
                        <a:t>2.27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350"/>
                        </a:lnSpc>
                      </a:pPr>
                      <a:r>
                        <a:rPr dirty="0" sz="1200" spc="-5" b="1">
                          <a:latin typeface="Century Gothic"/>
                          <a:cs typeface="Century Gothic"/>
                        </a:rPr>
                        <a:t>2.34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350"/>
                        </a:lnSpc>
                      </a:pPr>
                      <a:r>
                        <a:rPr dirty="0" sz="1200" spc="-5" b="1">
                          <a:latin typeface="Century Gothic"/>
                          <a:cs typeface="Century Gothic"/>
                        </a:rPr>
                        <a:t>2.27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350"/>
                        </a:lnSpc>
                      </a:pPr>
                      <a:r>
                        <a:rPr dirty="0" sz="1200" spc="-5" b="1">
                          <a:latin typeface="Century Gothic"/>
                          <a:cs typeface="Century Gothic"/>
                        </a:rPr>
                        <a:t>2.33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350"/>
                        </a:lnSpc>
                      </a:pPr>
                      <a:r>
                        <a:rPr dirty="0" sz="1200" spc="-5" b="1">
                          <a:latin typeface="Century Gothic"/>
                          <a:cs typeface="Century Gothic"/>
                        </a:rPr>
                        <a:t>2.31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350"/>
                        </a:lnSpc>
                      </a:pPr>
                      <a:r>
                        <a:rPr dirty="0" sz="1200" spc="-5" b="1">
                          <a:latin typeface="Century Gothic"/>
                          <a:cs typeface="Century Gothic"/>
                        </a:rPr>
                        <a:t>2.33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ts val="1350"/>
                        </a:lnSpc>
                      </a:pPr>
                      <a:r>
                        <a:rPr dirty="0" sz="1200" spc="-5" b="1">
                          <a:latin typeface="Century Gothic"/>
                          <a:cs typeface="Century Gothic"/>
                        </a:rPr>
                        <a:t>1.93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ts val="1350"/>
                        </a:lnSpc>
                      </a:pPr>
                      <a:r>
                        <a:rPr dirty="0" sz="1200" spc="-5" b="1">
                          <a:latin typeface="Century Gothic"/>
                          <a:cs typeface="Century Gothic"/>
                        </a:rPr>
                        <a:t>1.95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ts val="1350"/>
                        </a:lnSpc>
                      </a:pPr>
                      <a:r>
                        <a:rPr dirty="0" sz="1200" spc="-5" b="1">
                          <a:latin typeface="Century Gothic"/>
                          <a:cs typeface="Century Gothic"/>
                        </a:rPr>
                        <a:t>2.04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350"/>
                        </a:lnSpc>
                      </a:pPr>
                      <a:r>
                        <a:rPr dirty="0" sz="1200" spc="-5" b="1">
                          <a:latin typeface="Century Gothic"/>
                          <a:cs typeface="Century Gothic"/>
                        </a:rPr>
                        <a:t>2.40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ts val="1350"/>
                        </a:lnSpc>
                      </a:pPr>
                      <a:r>
                        <a:rPr dirty="0" sz="1200" spc="-5" b="1">
                          <a:latin typeface="Century Gothic"/>
                          <a:cs typeface="Century Gothic"/>
                        </a:rPr>
                        <a:t>1.93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ts val="1350"/>
                        </a:lnSpc>
                      </a:pPr>
                      <a:r>
                        <a:rPr dirty="0" sz="1200" spc="-5" b="1">
                          <a:latin typeface="Century Gothic"/>
                          <a:cs typeface="Century Gothic"/>
                        </a:rPr>
                        <a:t>2.55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ts val="1350"/>
                        </a:lnSpc>
                      </a:pPr>
                      <a:r>
                        <a:rPr dirty="0" sz="1200" spc="-5" b="1">
                          <a:latin typeface="Century Gothic"/>
                          <a:cs typeface="Century Gothic"/>
                        </a:rPr>
                        <a:t>2.33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ts val="1350"/>
                        </a:lnSpc>
                      </a:pPr>
                      <a:r>
                        <a:rPr dirty="0" sz="1200" spc="-5" b="1">
                          <a:latin typeface="Century Gothic"/>
                          <a:cs typeface="Century Gothic"/>
                        </a:rPr>
                        <a:t>2.33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350"/>
                        </a:lnSpc>
                      </a:pPr>
                      <a:r>
                        <a:rPr dirty="0" sz="1200" spc="-5" b="1">
                          <a:latin typeface="Century Gothic"/>
                          <a:cs typeface="Century Gothic"/>
                        </a:rPr>
                        <a:t>2.27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EE8E6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750947" y="6121400"/>
            <a:ext cx="6497955" cy="654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entury Gothic"/>
                <a:cs typeface="Century Gothic"/>
              </a:rPr>
              <a:t>Here</a:t>
            </a:r>
            <a:r>
              <a:rPr dirty="0" sz="1400" spc="-20" b="1">
                <a:latin typeface="Century Gothic"/>
                <a:cs typeface="Century Gothic"/>
              </a:rPr>
              <a:t> </a:t>
            </a:r>
            <a:r>
              <a:rPr dirty="0" sz="1400" spc="-5" b="1">
                <a:latin typeface="Century Gothic"/>
                <a:cs typeface="Century Gothic"/>
              </a:rPr>
              <a:t>only</a:t>
            </a:r>
            <a:r>
              <a:rPr dirty="0" sz="1400" spc="-25" b="1">
                <a:latin typeface="Century Gothic"/>
                <a:cs typeface="Century Gothic"/>
              </a:rPr>
              <a:t> </a:t>
            </a:r>
            <a:r>
              <a:rPr dirty="0" sz="1400" b="1">
                <a:latin typeface="Century Gothic"/>
                <a:cs typeface="Century Gothic"/>
              </a:rPr>
              <a:t>2</a:t>
            </a:r>
            <a:r>
              <a:rPr dirty="0" sz="1400" spc="-10" b="1">
                <a:latin typeface="Century Gothic"/>
                <a:cs typeface="Century Gothic"/>
              </a:rPr>
              <a:t> </a:t>
            </a:r>
            <a:r>
              <a:rPr dirty="0" sz="1400" spc="-5" b="1">
                <a:latin typeface="Century Gothic"/>
                <a:cs typeface="Century Gothic"/>
              </a:rPr>
              <a:t>course</a:t>
            </a:r>
            <a:r>
              <a:rPr dirty="0" sz="1400" spc="-30" b="1">
                <a:latin typeface="Century Gothic"/>
                <a:cs typeface="Century Gothic"/>
              </a:rPr>
              <a:t> </a:t>
            </a:r>
            <a:r>
              <a:rPr dirty="0" sz="1400" spc="-5" b="1">
                <a:latin typeface="Century Gothic"/>
                <a:cs typeface="Century Gothic"/>
              </a:rPr>
              <a:t>are</a:t>
            </a:r>
            <a:r>
              <a:rPr dirty="0" sz="1400" spc="-20" b="1">
                <a:latin typeface="Century Gothic"/>
                <a:cs typeface="Century Gothic"/>
              </a:rPr>
              <a:t> </a:t>
            </a:r>
            <a:r>
              <a:rPr dirty="0" sz="1400" spc="-5" b="1">
                <a:latin typeface="Century Gothic"/>
                <a:cs typeface="Century Gothic"/>
              </a:rPr>
              <a:t>taken;</a:t>
            </a:r>
            <a:r>
              <a:rPr dirty="0" sz="1400" spc="-50" b="1">
                <a:latin typeface="Century Gothic"/>
                <a:cs typeface="Century Gothic"/>
              </a:rPr>
              <a:t> </a:t>
            </a:r>
            <a:r>
              <a:rPr dirty="0" sz="1400" b="1">
                <a:latin typeface="Century Gothic"/>
                <a:cs typeface="Century Gothic"/>
              </a:rPr>
              <a:t>for</a:t>
            </a:r>
            <a:r>
              <a:rPr dirty="0" sz="1400" spc="-20" b="1">
                <a:latin typeface="Century Gothic"/>
                <a:cs typeface="Century Gothic"/>
              </a:rPr>
              <a:t> </a:t>
            </a:r>
            <a:r>
              <a:rPr dirty="0" sz="1400" spc="-5" b="1">
                <a:latin typeface="Century Gothic"/>
                <a:cs typeface="Century Gothic"/>
              </a:rPr>
              <a:t>actual</a:t>
            </a:r>
            <a:r>
              <a:rPr dirty="0" sz="1400" spc="-35" b="1">
                <a:latin typeface="Century Gothic"/>
                <a:cs typeface="Century Gothic"/>
              </a:rPr>
              <a:t> </a:t>
            </a:r>
            <a:r>
              <a:rPr dirty="0" sz="1400" spc="-5" b="1">
                <a:latin typeface="Century Gothic"/>
                <a:cs typeface="Century Gothic"/>
              </a:rPr>
              <a:t>calculations</a:t>
            </a:r>
            <a:r>
              <a:rPr dirty="0" sz="1400" spc="-65" b="1">
                <a:latin typeface="Century Gothic"/>
                <a:cs typeface="Century Gothic"/>
              </a:rPr>
              <a:t> </a:t>
            </a:r>
            <a:r>
              <a:rPr dirty="0" sz="1400" spc="-5" b="1">
                <a:latin typeface="Century Gothic"/>
                <a:cs typeface="Century Gothic"/>
              </a:rPr>
              <a:t>all</a:t>
            </a:r>
            <a:r>
              <a:rPr dirty="0" sz="1400" spc="-20" b="1">
                <a:latin typeface="Century Gothic"/>
                <a:cs typeface="Century Gothic"/>
              </a:rPr>
              <a:t> </a:t>
            </a:r>
            <a:r>
              <a:rPr dirty="0" sz="1400" spc="-5" b="1">
                <a:latin typeface="Century Gothic"/>
                <a:cs typeface="Century Gothic"/>
              </a:rPr>
              <a:t>courses</a:t>
            </a:r>
            <a:r>
              <a:rPr dirty="0" sz="1400" spc="-45" b="1">
                <a:latin typeface="Century Gothic"/>
                <a:cs typeface="Century Gothic"/>
              </a:rPr>
              <a:t> </a:t>
            </a:r>
            <a:r>
              <a:rPr dirty="0" sz="1400" b="1">
                <a:latin typeface="Century Gothic"/>
                <a:cs typeface="Century Gothic"/>
              </a:rPr>
              <a:t>to</a:t>
            </a:r>
            <a:r>
              <a:rPr dirty="0" sz="1400" spc="-5" b="1">
                <a:latin typeface="Century Gothic"/>
                <a:cs typeface="Century Gothic"/>
              </a:rPr>
              <a:t> </a:t>
            </a:r>
            <a:r>
              <a:rPr dirty="0" sz="1400" b="1">
                <a:latin typeface="Century Gothic"/>
                <a:cs typeface="Century Gothic"/>
              </a:rPr>
              <a:t>be</a:t>
            </a:r>
            <a:r>
              <a:rPr dirty="0" sz="1400" spc="-25" b="1">
                <a:latin typeface="Century Gothic"/>
                <a:cs typeface="Century Gothic"/>
              </a:rPr>
              <a:t> </a:t>
            </a:r>
            <a:r>
              <a:rPr dirty="0" sz="1400" b="1">
                <a:latin typeface="Century Gothic"/>
                <a:cs typeface="Century Gothic"/>
              </a:rPr>
              <a:t>taken  Calculation:</a:t>
            </a:r>
            <a:r>
              <a:rPr dirty="0" sz="1400" spc="-60" b="1">
                <a:latin typeface="Century Gothic"/>
                <a:cs typeface="Century Gothic"/>
              </a:rPr>
              <a:t> </a:t>
            </a:r>
            <a:r>
              <a:rPr dirty="0" sz="1400" spc="5" b="1">
                <a:latin typeface="Century Gothic"/>
                <a:cs typeface="Century Gothic"/>
              </a:rPr>
              <a:t>PO1=</a:t>
            </a:r>
            <a:r>
              <a:rPr dirty="0" sz="1400" spc="-35" b="1">
                <a:latin typeface="Century Gothic"/>
                <a:cs typeface="Century Gothic"/>
              </a:rPr>
              <a:t> </a:t>
            </a:r>
            <a:r>
              <a:rPr dirty="0" sz="1400" b="1">
                <a:latin typeface="Century Gothic"/>
                <a:cs typeface="Century Gothic"/>
              </a:rPr>
              <a:t>(column</a:t>
            </a:r>
            <a:r>
              <a:rPr dirty="0" sz="1400" spc="-80" b="1">
                <a:latin typeface="Century Gothic"/>
                <a:cs typeface="Century Gothic"/>
              </a:rPr>
              <a:t> </a:t>
            </a:r>
            <a:r>
              <a:rPr dirty="0" sz="1400" spc="-5" b="1">
                <a:latin typeface="Century Gothic"/>
                <a:cs typeface="Century Gothic"/>
              </a:rPr>
              <a:t>A*</a:t>
            </a:r>
            <a:r>
              <a:rPr dirty="0" sz="1400" spc="-30" b="1">
                <a:latin typeface="Century Gothic"/>
                <a:cs typeface="Century Gothic"/>
              </a:rPr>
              <a:t> </a:t>
            </a:r>
            <a:r>
              <a:rPr dirty="0" sz="1400" b="1">
                <a:latin typeface="Century Gothic"/>
                <a:cs typeface="Century Gothic"/>
              </a:rPr>
              <a:t>Column</a:t>
            </a:r>
            <a:r>
              <a:rPr dirty="0" sz="1400" spc="-35" b="1">
                <a:latin typeface="Century Gothic"/>
                <a:cs typeface="Century Gothic"/>
              </a:rPr>
              <a:t> </a:t>
            </a:r>
            <a:r>
              <a:rPr dirty="0" sz="1400" spc="-5" b="1">
                <a:latin typeface="Century Gothic"/>
                <a:cs typeface="Century Gothic"/>
              </a:rPr>
              <a:t>B)/Sum(column</a:t>
            </a:r>
            <a:r>
              <a:rPr dirty="0" sz="1400" spc="-145" b="1">
                <a:latin typeface="Century Gothic"/>
                <a:cs typeface="Century Gothic"/>
              </a:rPr>
              <a:t> </a:t>
            </a:r>
            <a:r>
              <a:rPr dirty="0" sz="1400" b="1">
                <a:latin typeface="Century Gothic"/>
                <a:cs typeface="Century Gothic"/>
              </a:rPr>
              <a:t>B)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ts val="1585"/>
              </a:lnSpc>
            </a:pPr>
            <a:r>
              <a:rPr dirty="0" sz="1400" b="1">
                <a:latin typeface="Century Gothic"/>
                <a:cs typeface="Century Gothic"/>
              </a:rPr>
              <a:t>This </a:t>
            </a:r>
            <a:r>
              <a:rPr dirty="0" sz="1400" spc="-5" b="1">
                <a:latin typeface="Century Gothic"/>
                <a:cs typeface="Century Gothic"/>
              </a:rPr>
              <a:t>can </a:t>
            </a:r>
            <a:r>
              <a:rPr dirty="0" sz="1400" b="1">
                <a:latin typeface="Century Gothic"/>
                <a:cs typeface="Century Gothic"/>
              </a:rPr>
              <a:t>be </a:t>
            </a:r>
            <a:r>
              <a:rPr dirty="0" sz="1400" spc="-5" b="1">
                <a:latin typeface="Century Gothic"/>
                <a:cs typeface="Century Gothic"/>
              </a:rPr>
              <a:t>done </a:t>
            </a:r>
            <a:r>
              <a:rPr dirty="0" sz="1400" b="1">
                <a:latin typeface="Century Gothic"/>
                <a:cs typeface="Century Gothic"/>
              </a:rPr>
              <a:t>in</a:t>
            </a:r>
            <a:r>
              <a:rPr dirty="0" sz="1400" spc="-215" b="1">
                <a:latin typeface="Century Gothic"/>
                <a:cs typeface="Century Gothic"/>
              </a:rPr>
              <a:t> </a:t>
            </a:r>
            <a:r>
              <a:rPr dirty="0" sz="1400" spc="-5" b="1">
                <a:latin typeface="Century Gothic"/>
                <a:cs typeface="Century Gothic"/>
              </a:rPr>
              <a:t>excel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177749"/>
            <a:ext cx="9401810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15"/>
              <a:t>Using </a:t>
            </a:r>
            <a:r>
              <a:rPr dirty="0" sz="3200" spc="-35"/>
              <a:t>outcome </a:t>
            </a:r>
            <a:r>
              <a:rPr dirty="0" sz="3200" spc="-30"/>
              <a:t>assessment </a:t>
            </a:r>
            <a:r>
              <a:rPr dirty="0" sz="3200" spc="-35"/>
              <a:t>for </a:t>
            </a:r>
            <a:r>
              <a:rPr dirty="0" sz="3200" spc="-40"/>
              <a:t>improvement </a:t>
            </a:r>
            <a:r>
              <a:rPr dirty="0" sz="3200"/>
              <a:t>– </a:t>
            </a:r>
            <a:r>
              <a:rPr dirty="0" sz="3200" spc="-10"/>
              <a:t>an</a:t>
            </a:r>
            <a:r>
              <a:rPr dirty="0" sz="3200" spc="-260"/>
              <a:t> </a:t>
            </a:r>
            <a:r>
              <a:rPr dirty="0" sz="3200" spc="-40"/>
              <a:t>example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36803" y="741194"/>
            <a:ext cx="10000615" cy="5398135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2800" spc="-20">
                <a:latin typeface="Calibri"/>
                <a:cs typeface="Calibri"/>
              </a:rPr>
              <a:t>From </a:t>
            </a:r>
            <a:r>
              <a:rPr dirty="0" sz="2800" spc="-5">
                <a:latin typeface="Calibri"/>
                <a:cs typeface="Calibri"/>
              </a:rPr>
              <a:t>an </a:t>
            </a:r>
            <a:r>
              <a:rPr dirty="0" sz="2800" spc="-15">
                <a:latin typeface="Calibri"/>
                <a:cs typeface="Calibri"/>
              </a:rPr>
              <a:t>SAR </a:t>
            </a:r>
            <a:r>
              <a:rPr dirty="0" sz="2800" spc="-5">
                <a:latin typeface="Calibri"/>
                <a:cs typeface="Calibri"/>
              </a:rPr>
              <a:t>of civil </a:t>
            </a:r>
            <a:r>
              <a:rPr dirty="0" sz="2800" spc="-10">
                <a:latin typeface="Calibri"/>
                <a:cs typeface="Calibri"/>
              </a:rPr>
              <a:t>Engineering </a:t>
            </a:r>
            <a:r>
              <a:rPr dirty="0" sz="2800" spc="-25">
                <a:latin typeface="Calibri"/>
                <a:cs typeface="Calibri"/>
              </a:rPr>
              <a:t>program </a:t>
            </a:r>
            <a:r>
              <a:rPr dirty="0" sz="2800" spc="-10">
                <a:latin typeface="Calibri"/>
                <a:cs typeface="Calibri"/>
              </a:rPr>
              <a:t>(accreditation</a:t>
            </a:r>
            <a:r>
              <a:rPr dirty="0" sz="2800" spc="18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completed)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90000"/>
              </a:lnSpc>
              <a:spcBef>
                <a:spcPts val="1005"/>
              </a:spcBef>
            </a:pPr>
            <a:r>
              <a:rPr dirty="0" sz="2800" spc="-5">
                <a:latin typeface="Calibri"/>
                <a:cs typeface="Calibri"/>
              </a:rPr>
              <a:t>PO1: </a:t>
            </a:r>
            <a:r>
              <a:rPr dirty="0" sz="2800" spc="-10">
                <a:latin typeface="Calibri"/>
                <a:cs typeface="Calibri"/>
              </a:rPr>
              <a:t>Engineering knowledge: </a:t>
            </a:r>
            <a:r>
              <a:rPr dirty="0" sz="2800" spc="-5">
                <a:latin typeface="Calibri"/>
                <a:cs typeface="Calibri"/>
              </a:rPr>
              <a:t>Apply </a:t>
            </a:r>
            <a:r>
              <a:rPr dirty="0" sz="2800" spc="-10">
                <a:latin typeface="Calibri"/>
                <a:cs typeface="Calibri"/>
              </a:rPr>
              <a:t>knowledge </a:t>
            </a:r>
            <a:r>
              <a:rPr dirty="0" sz="2800" spc="-5">
                <a:latin typeface="Calibri"/>
                <a:cs typeface="Calibri"/>
              </a:rPr>
              <a:t>of </a:t>
            </a:r>
            <a:r>
              <a:rPr dirty="0" sz="2800" spc="-10">
                <a:latin typeface="Calibri"/>
                <a:cs typeface="Calibri"/>
              </a:rPr>
              <a:t>mathematics,  science, </a:t>
            </a:r>
            <a:r>
              <a:rPr dirty="0" sz="2800" spc="-5">
                <a:latin typeface="Calibri"/>
                <a:cs typeface="Calibri"/>
              </a:rPr>
              <a:t>engineering </a:t>
            </a:r>
            <a:r>
              <a:rPr dirty="0" sz="2800" spc="-15">
                <a:latin typeface="Calibri"/>
                <a:cs typeface="Calibri"/>
              </a:rPr>
              <a:t>fundamentals, </a:t>
            </a:r>
            <a:r>
              <a:rPr dirty="0" sz="2800" spc="-5">
                <a:latin typeface="Calibri"/>
                <a:cs typeface="Calibri"/>
              </a:rPr>
              <a:t>and an engineering </a:t>
            </a:r>
            <a:r>
              <a:rPr dirty="0" sz="2800" spc="-10">
                <a:latin typeface="Calibri"/>
                <a:cs typeface="Calibri"/>
              </a:rPr>
              <a:t>specialization  </a:t>
            </a:r>
            <a:r>
              <a:rPr dirty="0" sz="2800" spc="-25">
                <a:latin typeface="Calibri"/>
                <a:cs typeface="Calibri"/>
              </a:rPr>
              <a:t>for </a:t>
            </a:r>
            <a:r>
              <a:rPr dirty="0" sz="2800" spc="-5">
                <a:latin typeface="Calibri"/>
                <a:cs typeface="Calibri"/>
              </a:rPr>
              <a:t>the solution of </a:t>
            </a:r>
            <a:r>
              <a:rPr dirty="0" sz="2800" spc="-20">
                <a:latin typeface="Calibri"/>
                <a:cs typeface="Calibri"/>
              </a:rPr>
              <a:t>complex </a:t>
            </a:r>
            <a:r>
              <a:rPr dirty="0" sz="2800" spc="-5">
                <a:latin typeface="Calibri"/>
                <a:cs typeface="Calibri"/>
              </a:rPr>
              <a:t>engineering</a:t>
            </a:r>
            <a:r>
              <a:rPr dirty="0" sz="2800" spc="9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problems.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  <a:tabLst>
                <a:tab pos="1841500" algn="l"/>
                <a:tab pos="2836545" algn="l"/>
                <a:tab pos="6414135" algn="l"/>
              </a:tabLst>
            </a:pPr>
            <a:r>
              <a:rPr dirty="0" sz="2800" spc="-45">
                <a:latin typeface="Calibri"/>
                <a:cs typeface="Calibri"/>
              </a:rPr>
              <a:t>Target:	</a:t>
            </a:r>
            <a:r>
              <a:rPr dirty="0" sz="2800" spc="-5">
                <a:latin typeface="Calibri"/>
                <a:cs typeface="Calibri"/>
              </a:rPr>
              <a:t>2.5	</a:t>
            </a:r>
            <a:r>
              <a:rPr dirty="0" sz="2800" spc="-15">
                <a:latin typeface="Calibri"/>
                <a:cs typeface="Calibri"/>
              </a:rPr>
              <a:t>Calculated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attainment:	</a:t>
            </a:r>
            <a:r>
              <a:rPr dirty="0" sz="2800" spc="-5">
                <a:latin typeface="Calibri"/>
                <a:cs typeface="Calibri"/>
              </a:rPr>
              <a:t>2.3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2800" spc="-10">
                <a:latin typeface="Calibri"/>
                <a:cs typeface="Calibri"/>
              </a:rPr>
              <a:t>The </a:t>
            </a:r>
            <a:r>
              <a:rPr dirty="0" sz="2800" spc="-20">
                <a:latin typeface="Calibri"/>
                <a:cs typeface="Calibri"/>
              </a:rPr>
              <a:t>overall </a:t>
            </a:r>
            <a:r>
              <a:rPr dirty="0" sz="2800" spc="-15">
                <a:latin typeface="Calibri"/>
                <a:cs typeface="Calibri"/>
              </a:rPr>
              <a:t>attainment </a:t>
            </a:r>
            <a:r>
              <a:rPr dirty="0" sz="2800" spc="-5">
                <a:latin typeface="Calibri"/>
                <a:cs typeface="Calibri"/>
              </a:rPr>
              <a:t>of PO1 is </a:t>
            </a:r>
            <a:r>
              <a:rPr dirty="0" sz="2800" spc="-10">
                <a:latin typeface="Calibri"/>
                <a:cs typeface="Calibri"/>
              </a:rPr>
              <a:t>near but below </a:t>
            </a:r>
            <a:r>
              <a:rPr dirty="0" sz="2800" spc="-5">
                <a:latin typeface="Calibri"/>
                <a:cs typeface="Calibri"/>
              </a:rPr>
              <a:t>the </a:t>
            </a:r>
            <a:r>
              <a:rPr dirty="0" sz="2800" spc="-20">
                <a:latin typeface="Calibri"/>
                <a:cs typeface="Calibri"/>
              </a:rPr>
              <a:t>target</a:t>
            </a:r>
            <a:r>
              <a:rPr dirty="0" sz="2800" spc="12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value;</a:t>
            </a:r>
            <a:endParaRPr sz="2800">
              <a:latin typeface="Calibri"/>
              <a:cs typeface="Calibri"/>
            </a:endParaRPr>
          </a:p>
          <a:p>
            <a:pPr marL="12700" marR="393065">
              <a:lnSpc>
                <a:spcPct val="90000"/>
              </a:lnSpc>
              <a:spcBef>
                <a:spcPts val="1005"/>
              </a:spcBef>
              <a:tabLst>
                <a:tab pos="1034415" algn="l"/>
              </a:tabLst>
            </a:pPr>
            <a:r>
              <a:rPr dirty="0" sz="2800" spc="-10">
                <a:latin typeface="Calibri"/>
                <a:cs typeface="Calibri"/>
              </a:rPr>
              <a:t>The </a:t>
            </a:r>
            <a:r>
              <a:rPr dirty="0" sz="2800" spc="-15">
                <a:latin typeface="Calibri"/>
                <a:cs typeface="Calibri"/>
              </a:rPr>
              <a:t>foundation </a:t>
            </a:r>
            <a:r>
              <a:rPr dirty="0" sz="2800" spc="-20">
                <a:latin typeface="Calibri"/>
                <a:cs typeface="Calibri"/>
              </a:rPr>
              <a:t>course </a:t>
            </a:r>
            <a:r>
              <a:rPr dirty="0" sz="2800" spc="-5">
                <a:latin typeface="Calibri"/>
                <a:cs typeface="Calibri"/>
              </a:rPr>
              <a:t>Mechanics of </a:t>
            </a:r>
            <a:r>
              <a:rPr dirty="0" sz="2800" spc="-10">
                <a:latin typeface="Calibri"/>
                <a:cs typeface="Calibri"/>
              </a:rPr>
              <a:t>Materials (CVC202) has </a:t>
            </a:r>
            <a:r>
              <a:rPr dirty="0" sz="2800" spc="-20">
                <a:latin typeface="Calibri"/>
                <a:cs typeface="Calibri"/>
              </a:rPr>
              <a:t>CO  attainment </a:t>
            </a:r>
            <a:r>
              <a:rPr dirty="0" sz="2800" spc="-10">
                <a:latin typeface="Calibri"/>
                <a:cs typeface="Calibri"/>
              </a:rPr>
              <a:t>below </a:t>
            </a:r>
            <a:r>
              <a:rPr dirty="0" sz="2800" spc="-5">
                <a:latin typeface="Calibri"/>
                <a:cs typeface="Calibri"/>
              </a:rPr>
              <a:t>the </a:t>
            </a:r>
            <a:r>
              <a:rPr dirty="0" sz="2800" spc="-20">
                <a:latin typeface="Calibri"/>
                <a:cs typeface="Calibri"/>
              </a:rPr>
              <a:t>target. </a:t>
            </a:r>
            <a:r>
              <a:rPr dirty="0" sz="2800" spc="-10">
                <a:latin typeface="Calibri"/>
                <a:cs typeface="Calibri"/>
              </a:rPr>
              <a:t>Mathematical </a:t>
            </a:r>
            <a:r>
              <a:rPr dirty="0" sz="2800" spc="-20">
                <a:latin typeface="Calibri"/>
                <a:cs typeface="Calibri"/>
              </a:rPr>
              <a:t>courses </a:t>
            </a:r>
            <a:r>
              <a:rPr dirty="0" sz="2800" spc="-5">
                <a:latin typeface="Calibri"/>
                <a:cs typeface="Calibri"/>
              </a:rPr>
              <a:t>- </a:t>
            </a:r>
            <a:r>
              <a:rPr dirty="0" sz="2800" spc="-15">
                <a:latin typeface="Calibri"/>
                <a:cs typeface="Calibri"/>
              </a:rPr>
              <a:t>Statistics </a:t>
            </a:r>
            <a:r>
              <a:rPr dirty="0" sz="2800" spc="-5">
                <a:latin typeface="Calibri"/>
                <a:cs typeface="Calibri"/>
              </a:rPr>
              <a:t>and  </a:t>
            </a:r>
            <a:r>
              <a:rPr dirty="0" sz="2800" spc="-20">
                <a:latin typeface="Calibri"/>
                <a:cs typeface="Calibri"/>
              </a:rPr>
              <a:t>Integral </a:t>
            </a:r>
            <a:r>
              <a:rPr dirty="0" sz="2800" spc="-35">
                <a:latin typeface="Calibri"/>
                <a:cs typeface="Calibri"/>
              </a:rPr>
              <a:t>Transforms </a:t>
            </a:r>
            <a:r>
              <a:rPr dirty="0" sz="2800" spc="-10">
                <a:latin typeface="Calibri"/>
                <a:cs typeface="Calibri"/>
              </a:rPr>
              <a:t>(MAC209) </a:t>
            </a:r>
            <a:r>
              <a:rPr dirty="0" sz="2800" spc="-5">
                <a:latin typeface="Calibri"/>
                <a:cs typeface="Calibri"/>
              </a:rPr>
              <a:t>and </a:t>
            </a:r>
            <a:r>
              <a:rPr dirty="0" sz="2800" spc="-10">
                <a:latin typeface="Calibri"/>
                <a:cs typeface="Calibri"/>
              </a:rPr>
              <a:t>Numerical Methods </a:t>
            </a:r>
            <a:r>
              <a:rPr dirty="0" sz="2800" spc="-5">
                <a:latin typeface="Calibri"/>
                <a:cs typeface="Calibri"/>
              </a:rPr>
              <a:t>and </a:t>
            </a:r>
            <a:r>
              <a:rPr dirty="0" sz="2800" spc="-15">
                <a:latin typeface="Calibri"/>
                <a:cs typeface="Calibri"/>
              </a:rPr>
              <a:t>Partial  </a:t>
            </a:r>
            <a:r>
              <a:rPr dirty="0" sz="2800" spc="-20">
                <a:latin typeface="Calibri"/>
                <a:cs typeface="Calibri"/>
              </a:rPr>
              <a:t>Differential </a:t>
            </a:r>
            <a:r>
              <a:rPr dirty="0" sz="2800" spc="-15">
                <a:latin typeface="Calibri"/>
                <a:cs typeface="Calibri"/>
              </a:rPr>
              <a:t>Equations </a:t>
            </a:r>
            <a:r>
              <a:rPr dirty="0" sz="2800" spc="-10">
                <a:latin typeface="Calibri"/>
                <a:cs typeface="Calibri"/>
              </a:rPr>
              <a:t>(MAC213) </a:t>
            </a:r>
            <a:r>
              <a:rPr dirty="0" sz="2800" spc="-25">
                <a:latin typeface="Calibri"/>
                <a:cs typeface="Calibri"/>
              </a:rPr>
              <a:t>have </a:t>
            </a:r>
            <a:r>
              <a:rPr dirty="0" sz="2800" spc="-20">
                <a:latin typeface="Calibri"/>
                <a:cs typeface="Calibri"/>
              </a:rPr>
              <a:t>attainment </a:t>
            </a:r>
            <a:r>
              <a:rPr dirty="0" sz="2800" spc="-10">
                <a:latin typeface="Calibri"/>
                <a:cs typeface="Calibri"/>
              </a:rPr>
              <a:t>below </a:t>
            </a:r>
            <a:r>
              <a:rPr dirty="0" sz="2800" spc="-5">
                <a:latin typeface="Calibri"/>
                <a:cs typeface="Calibri"/>
              </a:rPr>
              <a:t>the </a:t>
            </a:r>
            <a:r>
              <a:rPr dirty="0" sz="2800" spc="-20">
                <a:latin typeface="Calibri"/>
                <a:cs typeface="Calibri"/>
              </a:rPr>
              <a:t>target  </a:t>
            </a:r>
            <a:r>
              <a:rPr dirty="0" sz="2800" spc="-10">
                <a:latin typeface="Calibri"/>
                <a:cs typeface="Calibri"/>
              </a:rPr>
              <a:t>value.	These </a:t>
            </a:r>
            <a:r>
              <a:rPr dirty="0" sz="2800" spc="-15">
                <a:latin typeface="Calibri"/>
                <a:cs typeface="Calibri"/>
              </a:rPr>
              <a:t>are </a:t>
            </a:r>
            <a:r>
              <a:rPr dirty="0" sz="2800" spc="-5">
                <a:latin typeface="Calibri"/>
                <a:cs typeface="Calibri"/>
              </a:rPr>
              <a:t>impacting the PO</a:t>
            </a:r>
            <a:r>
              <a:rPr dirty="0" sz="2800" spc="5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attainment.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2800" spc="-5">
                <a:latin typeface="Calibri"/>
                <a:cs typeface="Calibri"/>
              </a:rPr>
              <a:t>Actions </a:t>
            </a:r>
            <a:r>
              <a:rPr dirty="0" sz="2800" spc="-10">
                <a:latin typeface="Calibri"/>
                <a:cs typeface="Calibri"/>
              </a:rPr>
              <a:t>identified </a:t>
            </a:r>
            <a:r>
              <a:rPr dirty="0" sz="2800" spc="-15">
                <a:latin typeface="Calibri"/>
                <a:cs typeface="Calibri"/>
              </a:rPr>
              <a:t>are </a:t>
            </a:r>
            <a:r>
              <a:rPr dirty="0" sz="2800" spc="-5">
                <a:latin typeface="Calibri"/>
                <a:cs typeface="Calibri"/>
              </a:rPr>
              <a:t>– </a:t>
            </a:r>
            <a:r>
              <a:rPr dirty="0" sz="2800" spc="-5">
                <a:solidFill>
                  <a:srgbClr val="FF0000"/>
                </a:solidFill>
                <a:latin typeface="Calibri"/>
                <a:cs typeface="Calibri"/>
              </a:rPr>
              <a:t>on the </a:t>
            </a:r>
            <a:r>
              <a:rPr dirty="0" sz="2800" spc="-20">
                <a:solidFill>
                  <a:srgbClr val="FF0000"/>
                </a:solidFill>
                <a:latin typeface="Calibri"/>
                <a:cs typeface="Calibri"/>
              </a:rPr>
              <a:t>next</a:t>
            </a:r>
            <a:r>
              <a:rPr dirty="0" sz="2800" spc="9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FF0000"/>
                </a:solidFill>
                <a:latin typeface="Calibri"/>
                <a:cs typeface="Calibri"/>
              </a:rPr>
              <a:t>slide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219582"/>
            <a:ext cx="9164320" cy="5137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035925" algn="l"/>
              </a:tabLst>
            </a:pPr>
            <a:r>
              <a:rPr dirty="0" sz="3200" spc="-15"/>
              <a:t>o</a:t>
            </a:r>
            <a:r>
              <a:rPr dirty="0" sz="3200" spc="-25"/>
              <a:t>u</a:t>
            </a:r>
            <a:r>
              <a:rPr dirty="0" sz="3200" spc="-45"/>
              <a:t>t</a:t>
            </a:r>
            <a:r>
              <a:rPr dirty="0" sz="3200" spc="-70"/>
              <a:t>c</a:t>
            </a:r>
            <a:r>
              <a:rPr dirty="0" sz="3200" spc="-30"/>
              <a:t>o</a:t>
            </a:r>
            <a:r>
              <a:rPr dirty="0" sz="3200" spc="-40"/>
              <a:t>m</a:t>
            </a:r>
            <a:r>
              <a:rPr dirty="0" sz="3200"/>
              <a:t>e</a:t>
            </a:r>
            <a:r>
              <a:rPr dirty="0" sz="3200" spc="-90"/>
              <a:t> </a:t>
            </a:r>
            <a:r>
              <a:rPr dirty="0" sz="3200" spc="-25"/>
              <a:t>a</a:t>
            </a:r>
            <a:r>
              <a:rPr dirty="0" sz="3200" spc="-20"/>
              <a:t>ss</a:t>
            </a:r>
            <a:r>
              <a:rPr dirty="0" sz="3200" spc="-40"/>
              <a:t>e</a:t>
            </a:r>
            <a:r>
              <a:rPr dirty="0" sz="3200" spc="-30"/>
              <a:t>s</a:t>
            </a:r>
            <a:r>
              <a:rPr dirty="0" sz="3200" spc="-20"/>
              <a:t>s</a:t>
            </a:r>
            <a:r>
              <a:rPr dirty="0" sz="3200" spc="-50"/>
              <a:t>m</a:t>
            </a:r>
            <a:r>
              <a:rPr dirty="0" sz="3200" spc="-40"/>
              <a:t>e</a:t>
            </a:r>
            <a:r>
              <a:rPr dirty="0" sz="3200" spc="-60"/>
              <a:t>n</a:t>
            </a:r>
            <a:r>
              <a:rPr dirty="0" sz="3200"/>
              <a:t>t</a:t>
            </a:r>
            <a:r>
              <a:rPr dirty="0" sz="3200" spc="-60"/>
              <a:t> </a:t>
            </a:r>
            <a:r>
              <a:rPr dirty="0" sz="3200" spc="3075" b="0">
                <a:latin typeface="Wingdings"/>
                <a:cs typeface="Wingdings"/>
              </a:rPr>
              <a:t>→</a:t>
            </a:r>
            <a:r>
              <a:rPr dirty="0" sz="3200" spc="-100" b="0">
                <a:latin typeface="Times New Roman"/>
                <a:cs typeface="Times New Roman"/>
              </a:rPr>
              <a:t> </a:t>
            </a:r>
            <a:r>
              <a:rPr dirty="0" sz="3200"/>
              <a:t>i</a:t>
            </a:r>
            <a:r>
              <a:rPr dirty="0" sz="3200" spc="-40"/>
              <a:t>m</a:t>
            </a:r>
            <a:r>
              <a:rPr dirty="0" sz="3200" spc="-25"/>
              <a:t>p</a:t>
            </a:r>
            <a:r>
              <a:rPr dirty="0" sz="3200" spc="-75"/>
              <a:t>r</a:t>
            </a:r>
            <a:r>
              <a:rPr dirty="0" sz="3200" spc="-40"/>
              <a:t>o</a:t>
            </a:r>
            <a:r>
              <a:rPr dirty="0" sz="3200" spc="-55"/>
              <a:t>v</a:t>
            </a:r>
            <a:r>
              <a:rPr dirty="0" sz="3200" spc="-40"/>
              <a:t>eme</a:t>
            </a:r>
            <a:r>
              <a:rPr dirty="0" sz="3200" spc="-60"/>
              <a:t>n</a:t>
            </a:r>
            <a:r>
              <a:rPr dirty="0" sz="3200"/>
              <a:t>t</a:t>
            </a:r>
            <a:r>
              <a:rPr dirty="0" sz="3200" spc="-70"/>
              <a:t> </a:t>
            </a:r>
            <a:r>
              <a:rPr dirty="0" sz="3200"/>
              <a:t>–</a:t>
            </a:r>
            <a:r>
              <a:rPr dirty="0" sz="3200" spc="-40"/>
              <a:t> </a:t>
            </a:r>
            <a:r>
              <a:rPr dirty="0" sz="3200" spc="-75"/>
              <a:t>e</a:t>
            </a:r>
            <a:r>
              <a:rPr dirty="0" sz="3200" spc="-70"/>
              <a:t>x</a:t>
            </a:r>
            <a:r>
              <a:rPr dirty="0" sz="3200" spc="-35"/>
              <a:t>a</a:t>
            </a:r>
            <a:r>
              <a:rPr dirty="0" sz="3200" spc="-40"/>
              <a:t>m</a:t>
            </a:r>
            <a:r>
              <a:rPr dirty="0" sz="3200" spc="-35"/>
              <a:t>p</a:t>
            </a:r>
            <a:r>
              <a:rPr dirty="0" sz="3200" spc="-15"/>
              <a:t>l</a:t>
            </a:r>
            <a:r>
              <a:rPr dirty="0" sz="3200"/>
              <a:t>e</a:t>
            </a:r>
            <a:r>
              <a:rPr dirty="0" sz="3200"/>
              <a:t>	</a:t>
            </a:r>
            <a:r>
              <a:rPr dirty="0" sz="3200" spc="-60"/>
              <a:t>c</a:t>
            </a:r>
            <a:r>
              <a:rPr dirty="0" sz="3200" spc="-15"/>
              <a:t>o</a:t>
            </a:r>
            <a:r>
              <a:rPr dirty="0" sz="3200" spc="-60"/>
              <a:t>n</a:t>
            </a:r>
            <a:r>
              <a:rPr dirty="0" sz="3200" spc="-45"/>
              <a:t>t</a:t>
            </a:r>
            <a:r>
              <a:rPr dirty="0" sz="3200" spc="-35"/>
              <a:t>d</a:t>
            </a:r>
            <a:r>
              <a:rPr dirty="0" sz="3200"/>
              <a:t>..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808101"/>
            <a:ext cx="10181590" cy="528764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 marR="323850">
              <a:lnSpc>
                <a:spcPts val="2590"/>
              </a:lnSpc>
              <a:spcBef>
                <a:spcPts val="425"/>
              </a:spcBef>
            </a:pPr>
            <a:r>
              <a:rPr dirty="0" sz="2400" spc="-10" b="0">
                <a:latin typeface="Calibri Light"/>
                <a:cs typeface="Calibri Light"/>
              </a:rPr>
              <a:t>This </a:t>
            </a:r>
            <a:r>
              <a:rPr dirty="0" sz="2400" spc="-15" b="0">
                <a:latin typeface="Calibri Light"/>
                <a:cs typeface="Calibri Light"/>
              </a:rPr>
              <a:t>diagnosis </a:t>
            </a:r>
            <a:r>
              <a:rPr dirty="0" sz="2400" spc="-20" b="0">
                <a:latin typeface="Calibri Light"/>
                <a:cs typeface="Calibri Light"/>
              </a:rPr>
              <a:t>indicates insufficient connectivity </a:t>
            </a:r>
            <a:r>
              <a:rPr dirty="0" sz="2400" spc="-25" b="0">
                <a:latin typeface="Calibri Light"/>
                <a:cs typeface="Calibri Light"/>
              </a:rPr>
              <a:t>between </a:t>
            </a:r>
            <a:r>
              <a:rPr dirty="0" sz="2400" spc="-5" b="0">
                <a:latin typeface="Calibri Light"/>
                <a:cs typeface="Calibri Light"/>
              </a:rPr>
              <a:t>the </a:t>
            </a:r>
            <a:r>
              <a:rPr dirty="0" sz="2400" spc="-25" b="0">
                <a:latin typeface="Calibri Light"/>
                <a:cs typeface="Calibri Light"/>
              </a:rPr>
              <a:t>theoretical</a:t>
            </a:r>
            <a:r>
              <a:rPr dirty="0" sz="2400" spc="-275" b="0">
                <a:latin typeface="Calibri Light"/>
                <a:cs typeface="Calibri Light"/>
              </a:rPr>
              <a:t> </a:t>
            </a:r>
            <a:r>
              <a:rPr dirty="0" sz="2400" spc="-20" b="0">
                <a:latin typeface="Calibri Light"/>
                <a:cs typeface="Calibri Light"/>
              </a:rPr>
              <a:t>concepts  </a:t>
            </a:r>
            <a:r>
              <a:rPr dirty="0" sz="2400" spc="-5" b="0">
                <a:latin typeface="Calibri Light"/>
                <a:cs typeface="Calibri Light"/>
              </a:rPr>
              <a:t>and </a:t>
            </a:r>
            <a:r>
              <a:rPr dirty="0" sz="2400" spc="-10" b="0">
                <a:latin typeface="Calibri Light"/>
                <a:cs typeface="Calibri Light"/>
              </a:rPr>
              <a:t>their </a:t>
            </a:r>
            <a:r>
              <a:rPr dirty="0" sz="2400" spc="-25" b="0">
                <a:latin typeface="Calibri Light"/>
                <a:cs typeface="Calibri Light"/>
              </a:rPr>
              <a:t>mathematical</a:t>
            </a:r>
            <a:r>
              <a:rPr dirty="0" sz="2400" spc="-145" b="0">
                <a:latin typeface="Calibri Light"/>
                <a:cs typeface="Calibri Light"/>
              </a:rPr>
              <a:t> </a:t>
            </a:r>
            <a:r>
              <a:rPr dirty="0" sz="2400" spc="-20" b="0">
                <a:latin typeface="Calibri Light"/>
                <a:cs typeface="Calibri Light"/>
              </a:rPr>
              <a:t>applications.</a:t>
            </a:r>
            <a:endParaRPr sz="2400">
              <a:latin typeface="Calibri Light"/>
              <a:cs typeface="Calibri Light"/>
            </a:endParaRPr>
          </a:p>
          <a:p>
            <a:pPr marL="241300" marR="864869" indent="-229235">
              <a:lnSpc>
                <a:spcPct val="107100"/>
              </a:lnSpc>
              <a:spcBef>
                <a:spcPts val="83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400" spc="-15" b="0">
                <a:latin typeface="Calibri Light"/>
                <a:cs typeface="Calibri Light"/>
              </a:rPr>
              <a:t>Action </a:t>
            </a:r>
            <a:r>
              <a:rPr dirty="0" sz="2400" b="0">
                <a:latin typeface="Calibri Light"/>
                <a:cs typeface="Calibri Light"/>
              </a:rPr>
              <a:t>1: </a:t>
            </a:r>
            <a:r>
              <a:rPr dirty="0" sz="2400" spc="-25" b="0">
                <a:latin typeface="Calibri Light"/>
                <a:cs typeface="Calibri Light"/>
              </a:rPr>
              <a:t>Contextual </a:t>
            </a:r>
            <a:r>
              <a:rPr dirty="0" sz="2400" spc="-15" b="0">
                <a:latin typeface="Calibri Light"/>
                <a:cs typeface="Calibri Light"/>
              </a:rPr>
              <a:t>learning </a:t>
            </a:r>
            <a:r>
              <a:rPr dirty="0" sz="2400" spc="-20" b="0">
                <a:latin typeface="Calibri Light"/>
                <a:cs typeface="Calibri Light"/>
              </a:rPr>
              <a:t>pedagogy </a:t>
            </a:r>
            <a:r>
              <a:rPr dirty="0" sz="2400" b="0">
                <a:latin typeface="Calibri Light"/>
                <a:cs typeface="Calibri Light"/>
              </a:rPr>
              <a:t>is </a:t>
            </a:r>
            <a:r>
              <a:rPr dirty="0" sz="2400" spc="-10" b="0">
                <a:latin typeface="Calibri Light"/>
                <a:cs typeface="Calibri Light"/>
              </a:rPr>
              <a:t>used </a:t>
            </a:r>
            <a:r>
              <a:rPr dirty="0" sz="2400" b="0">
                <a:latin typeface="Calibri Light"/>
                <a:cs typeface="Calibri Light"/>
              </a:rPr>
              <a:t>in </a:t>
            </a:r>
            <a:r>
              <a:rPr dirty="0" sz="2400" spc="-20" b="0">
                <a:latin typeface="Calibri Light"/>
                <a:cs typeface="Calibri Light"/>
              </a:rPr>
              <a:t>Mechanics </a:t>
            </a:r>
            <a:r>
              <a:rPr dirty="0" sz="2400" spc="-5" b="0">
                <a:latin typeface="Calibri Light"/>
                <a:cs typeface="Calibri Light"/>
              </a:rPr>
              <a:t>of </a:t>
            </a:r>
            <a:r>
              <a:rPr dirty="0" sz="2400" spc="-20" b="0">
                <a:latin typeface="Calibri Light"/>
                <a:cs typeface="Calibri Light"/>
              </a:rPr>
              <a:t>Materials  (15ECVF202) </a:t>
            </a:r>
            <a:r>
              <a:rPr dirty="0" sz="2400" spc="-15" b="0">
                <a:latin typeface="Calibri Light"/>
                <a:cs typeface="Calibri Light"/>
              </a:rPr>
              <a:t>to </a:t>
            </a:r>
            <a:r>
              <a:rPr dirty="0" sz="2400" spc="-20" b="0">
                <a:latin typeface="Calibri Light"/>
                <a:cs typeface="Calibri Light"/>
              </a:rPr>
              <a:t>associate classroom teaching </a:t>
            </a:r>
            <a:r>
              <a:rPr dirty="0" sz="2400" spc="-15" b="0">
                <a:latin typeface="Calibri Light"/>
                <a:cs typeface="Calibri Light"/>
              </a:rPr>
              <a:t>to </a:t>
            </a:r>
            <a:r>
              <a:rPr dirty="0" sz="2400" spc="-20" b="0">
                <a:latin typeface="Calibri Light"/>
                <a:cs typeface="Calibri Light"/>
              </a:rPr>
              <a:t>real-world experiences</a:t>
            </a:r>
            <a:r>
              <a:rPr dirty="0" sz="2400" spc="-360" b="0">
                <a:latin typeface="Calibri Light"/>
                <a:cs typeface="Calibri Light"/>
              </a:rPr>
              <a:t> </a:t>
            </a:r>
            <a:r>
              <a:rPr dirty="0" sz="2400" spc="-5" b="0">
                <a:latin typeface="Calibri Light"/>
                <a:cs typeface="Calibri Light"/>
              </a:rPr>
              <a:t>and  </a:t>
            </a:r>
            <a:r>
              <a:rPr dirty="0" sz="2400" spc="-30" b="0">
                <a:latin typeface="Calibri Light"/>
                <a:cs typeface="Calibri Light"/>
              </a:rPr>
              <a:t>improve </a:t>
            </a:r>
            <a:r>
              <a:rPr dirty="0" sz="2400" spc="-5" b="0">
                <a:latin typeface="Calibri Light"/>
                <a:cs typeface="Calibri Light"/>
              </a:rPr>
              <a:t>the </a:t>
            </a:r>
            <a:r>
              <a:rPr dirty="0" sz="2400" spc="-20" b="0">
                <a:latin typeface="Calibri Light"/>
                <a:cs typeface="Calibri Light"/>
              </a:rPr>
              <a:t>grasp </a:t>
            </a:r>
            <a:r>
              <a:rPr dirty="0" sz="2400" spc="-5" b="0">
                <a:latin typeface="Calibri Light"/>
                <a:cs typeface="Calibri Light"/>
              </a:rPr>
              <a:t>of </a:t>
            </a:r>
            <a:r>
              <a:rPr dirty="0" sz="2400" spc="-25" b="0">
                <a:latin typeface="Calibri Light"/>
                <a:cs typeface="Calibri Light"/>
              </a:rPr>
              <a:t>fundamental</a:t>
            </a:r>
            <a:r>
              <a:rPr dirty="0" sz="2400" spc="-250" b="0">
                <a:latin typeface="Calibri Light"/>
                <a:cs typeface="Calibri Light"/>
              </a:rPr>
              <a:t> </a:t>
            </a:r>
            <a:r>
              <a:rPr dirty="0" sz="2400" spc="-20" b="0">
                <a:latin typeface="Calibri Light"/>
                <a:cs typeface="Calibri Light"/>
              </a:rPr>
              <a:t>concepts.</a:t>
            </a:r>
            <a:endParaRPr sz="2400">
              <a:latin typeface="Calibri Light"/>
              <a:cs typeface="Calibri Light"/>
            </a:endParaRPr>
          </a:p>
          <a:p>
            <a:pPr marL="241300" marR="5080" indent="-229235">
              <a:lnSpc>
                <a:spcPct val="107100"/>
              </a:lnSpc>
              <a:spcBef>
                <a:spcPts val="1789"/>
              </a:spcBef>
              <a:buFont typeface="Arial"/>
              <a:buChar char="•"/>
              <a:tabLst>
                <a:tab pos="309880" algn="l"/>
                <a:tab pos="310515" algn="l"/>
              </a:tabLst>
            </a:pPr>
            <a:r>
              <a:rPr dirty="0"/>
              <a:t>	</a:t>
            </a:r>
            <a:r>
              <a:rPr dirty="0" sz="2400" spc="-15" b="0">
                <a:latin typeface="Calibri Light"/>
                <a:cs typeface="Calibri Light"/>
              </a:rPr>
              <a:t>Action </a:t>
            </a:r>
            <a:r>
              <a:rPr dirty="0" sz="2400" b="0">
                <a:latin typeface="Calibri Light"/>
                <a:cs typeface="Calibri Light"/>
              </a:rPr>
              <a:t>2: </a:t>
            </a:r>
            <a:r>
              <a:rPr dirty="0" sz="2400" spc="-25" b="0">
                <a:latin typeface="Calibri Light"/>
                <a:cs typeface="Calibri Light"/>
              </a:rPr>
              <a:t>Mathematical courses </a:t>
            </a:r>
            <a:r>
              <a:rPr dirty="0" sz="2400" b="0">
                <a:latin typeface="Calibri Light"/>
                <a:cs typeface="Calibri Light"/>
              </a:rPr>
              <a:t>in </a:t>
            </a:r>
            <a:r>
              <a:rPr dirty="0" sz="2400" spc="-5" b="0">
                <a:latin typeface="Calibri Light"/>
                <a:cs typeface="Calibri Light"/>
              </a:rPr>
              <a:t>the </a:t>
            </a:r>
            <a:r>
              <a:rPr dirty="0" sz="2400" spc="-15" b="0">
                <a:latin typeface="Calibri Light"/>
                <a:cs typeface="Calibri Light"/>
              </a:rPr>
              <a:t>third </a:t>
            </a:r>
            <a:r>
              <a:rPr dirty="0" sz="2400" spc="-50" b="0">
                <a:latin typeface="Calibri Light"/>
                <a:cs typeface="Calibri Light"/>
              </a:rPr>
              <a:t>semester, </a:t>
            </a:r>
            <a:r>
              <a:rPr dirty="0" sz="2400" spc="-10" b="0">
                <a:latin typeface="Calibri Light"/>
                <a:cs typeface="Calibri Light"/>
              </a:rPr>
              <a:t>i.e., </a:t>
            </a:r>
            <a:r>
              <a:rPr dirty="0" sz="2400" spc="-25" b="0">
                <a:latin typeface="Calibri Light"/>
                <a:cs typeface="Calibri Light"/>
              </a:rPr>
              <a:t>Statistics </a:t>
            </a:r>
            <a:r>
              <a:rPr dirty="0" sz="2400" spc="-5" b="0">
                <a:latin typeface="Calibri Light"/>
                <a:cs typeface="Calibri Light"/>
              </a:rPr>
              <a:t>and </a:t>
            </a:r>
            <a:r>
              <a:rPr dirty="0" sz="2400" spc="-25" b="0">
                <a:latin typeface="Calibri Light"/>
                <a:cs typeface="Calibri Light"/>
              </a:rPr>
              <a:t>Integral  </a:t>
            </a:r>
            <a:r>
              <a:rPr dirty="0" sz="2400" spc="-50" b="0">
                <a:latin typeface="Calibri Light"/>
                <a:cs typeface="Calibri Light"/>
              </a:rPr>
              <a:t>Transforms </a:t>
            </a:r>
            <a:r>
              <a:rPr dirty="0" sz="2400" spc="-20" b="0">
                <a:latin typeface="Calibri Light"/>
                <a:cs typeface="Calibri Light"/>
              </a:rPr>
              <a:t>(15EMAB202), </a:t>
            </a:r>
            <a:r>
              <a:rPr dirty="0" sz="2400" spc="-5" b="0">
                <a:latin typeface="Calibri Light"/>
                <a:cs typeface="Calibri Light"/>
              </a:rPr>
              <a:t>and </a:t>
            </a:r>
            <a:r>
              <a:rPr dirty="0" sz="2400" b="0">
                <a:latin typeface="Calibri Light"/>
                <a:cs typeface="Calibri Light"/>
              </a:rPr>
              <a:t>in </a:t>
            </a:r>
            <a:r>
              <a:rPr dirty="0" sz="2400" spc="-5" b="0">
                <a:latin typeface="Calibri Light"/>
                <a:cs typeface="Calibri Light"/>
              </a:rPr>
              <a:t>the </a:t>
            </a:r>
            <a:r>
              <a:rPr dirty="0" sz="2400" spc="-25" b="0">
                <a:latin typeface="Calibri Light"/>
                <a:cs typeface="Calibri Light"/>
              </a:rPr>
              <a:t>fourth </a:t>
            </a:r>
            <a:r>
              <a:rPr dirty="0" sz="2400" spc="-50" b="0">
                <a:latin typeface="Calibri Light"/>
                <a:cs typeface="Calibri Light"/>
              </a:rPr>
              <a:t>semester, </a:t>
            </a:r>
            <a:r>
              <a:rPr dirty="0" sz="2400" spc="-10" b="0">
                <a:latin typeface="Calibri Light"/>
                <a:cs typeface="Calibri Light"/>
              </a:rPr>
              <a:t>i.e., </a:t>
            </a:r>
            <a:r>
              <a:rPr dirty="0" sz="2400" spc="-20" b="0">
                <a:latin typeface="Calibri Light"/>
                <a:cs typeface="Calibri Light"/>
              </a:rPr>
              <a:t>Numerical Methods</a:t>
            </a:r>
            <a:r>
              <a:rPr dirty="0" sz="2400" spc="-340" b="0">
                <a:latin typeface="Calibri Light"/>
                <a:cs typeface="Calibri Light"/>
              </a:rPr>
              <a:t> </a:t>
            </a:r>
            <a:r>
              <a:rPr dirty="0" sz="2400" spc="-5" b="0">
                <a:latin typeface="Calibri Light"/>
                <a:cs typeface="Calibri Light"/>
              </a:rPr>
              <a:t>and  </a:t>
            </a:r>
            <a:r>
              <a:rPr dirty="0" sz="2400" spc="-20" b="0">
                <a:latin typeface="Calibri Light"/>
                <a:cs typeface="Calibri Light"/>
              </a:rPr>
              <a:t>Partial </a:t>
            </a:r>
            <a:r>
              <a:rPr dirty="0" sz="2400" spc="-30" b="0">
                <a:latin typeface="Calibri Light"/>
                <a:cs typeface="Calibri Light"/>
              </a:rPr>
              <a:t>Differential </a:t>
            </a:r>
            <a:r>
              <a:rPr dirty="0" sz="2400" spc="-25" b="0">
                <a:latin typeface="Calibri Light"/>
                <a:cs typeface="Calibri Light"/>
              </a:rPr>
              <a:t>Equations </a:t>
            </a:r>
            <a:r>
              <a:rPr dirty="0" sz="2400" spc="-20" b="0">
                <a:latin typeface="Calibri Light"/>
                <a:cs typeface="Calibri Light"/>
              </a:rPr>
              <a:t>(15EMAB207) </a:t>
            </a:r>
            <a:r>
              <a:rPr dirty="0" sz="2400" spc="-25" b="0">
                <a:latin typeface="Calibri Light"/>
                <a:cs typeface="Calibri Light"/>
              </a:rPr>
              <a:t>introduced </a:t>
            </a:r>
            <a:r>
              <a:rPr dirty="0" sz="2400" spc="-30" b="0">
                <a:latin typeface="Calibri Light"/>
                <a:cs typeface="Calibri Light"/>
              </a:rPr>
              <a:t>contextual </a:t>
            </a:r>
            <a:r>
              <a:rPr dirty="0" sz="2400" spc="-25" b="0">
                <a:latin typeface="Calibri Light"/>
                <a:cs typeface="Calibri Light"/>
              </a:rPr>
              <a:t>problems </a:t>
            </a:r>
            <a:r>
              <a:rPr dirty="0" sz="2400" spc="-5" b="0">
                <a:latin typeface="Calibri Light"/>
                <a:cs typeface="Calibri Light"/>
              </a:rPr>
              <a:t>of </a:t>
            </a:r>
            <a:r>
              <a:rPr dirty="0" sz="2400" spc="-10" b="0">
                <a:latin typeface="Calibri Light"/>
                <a:cs typeface="Calibri Light"/>
              </a:rPr>
              <a:t>civil  </a:t>
            </a:r>
            <a:r>
              <a:rPr dirty="0" sz="2400" spc="-20" b="0">
                <a:latin typeface="Calibri Light"/>
                <a:cs typeface="Calibri Light"/>
              </a:rPr>
              <a:t>engineering.</a:t>
            </a:r>
            <a:endParaRPr sz="2400">
              <a:latin typeface="Calibri Light"/>
              <a:cs typeface="Calibri Light"/>
            </a:endParaRPr>
          </a:p>
          <a:p>
            <a:pPr algn="just" marL="12700" marR="1747520">
              <a:lnSpc>
                <a:spcPct val="124800"/>
              </a:lnSpc>
              <a:spcBef>
                <a:spcPts val="935"/>
              </a:spcBef>
            </a:pPr>
            <a:r>
              <a:rPr dirty="0" sz="2400" spc="-15" b="0">
                <a:latin typeface="Calibri Light"/>
                <a:cs typeface="Calibri Light"/>
              </a:rPr>
              <a:t>When </a:t>
            </a:r>
            <a:r>
              <a:rPr dirty="0" sz="2400" spc="-25" b="0">
                <a:latin typeface="Calibri Light"/>
                <a:cs typeface="Calibri Light"/>
              </a:rPr>
              <a:t>targets </a:t>
            </a:r>
            <a:r>
              <a:rPr dirty="0" sz="2400" spc="-15" b="0">
                <a:latin typeface="Calibri Light"/>
                <a:cs typeface="Calibri Light"/>
              </a:rPr>
              <a:t>are </a:t>
            </a:r>
            <a:r>
              <a:rPr dirty="0" sz="2400" spc="-20" b="0">
                <a:latin typeface="Calibri Light"/>
                <a:cs typeface="Calibri Light"/>
              </a:rPr>
              <a:t>achieved </a:t>
            </a:r>
            <a:r>
              <a:rPr dirty="0" sz="2400" spc="-10" b="0">
                <a:latin typeface="Calibri Light"/>
                <a:cs typeface="Calibri Light"/>
              </a:rPr>
              <a:t>then </a:t>
            </a:r>
            <a:r>
              <a:rPr dirty="0" sz="2400" spc="-30" b="0">
                <a:latin typeface="Calibri Light"/>
                <a:cs typeface="Calibri Light"/>
              </a:rPr>
              <a:t>outcomes </a:t>
            </a:r>
            <a:r>
              <a:rPr dirty="0" sz="2400" spc="-15" b="0">
                <a:latin typeface="Calibri Light"/>
                <a:cs typeface="Calibri Light"/>
              </a:rPr>
              <a:t>are </a:t>
            </a:r>
            <a:r>
              <a:rPr dirty="0" sz="2400" spc="-25" b="0">
                <a:latin typeface="Calibri Light"/>
                <a:cs typeface="Calibri Light"/>
              </a:rPr>
              <a:t>attained;</a:t>
            </a:r>
            <a:r>
              <a:rPr dirty="0" sz="2400" spc="-360" b="0">
                <a:latin typeface="Calibri Light"/>
                <a:cs typeface="Calibri Light"/>
              </a:rPr>
              <a:t> </a:t>
            </a:r>
            <a:r>
              <a:rPr dirty="0" sz="2400" spc="-35" b="0">
                <a:latin typeface="Calibri Light"/>
                <a:cs typeface="Calibri Light"/>
              </a:rPr>
              <a:t>subsequently,  </a:t>
            </a:r>
            <a:r>
              <a:rPr dirty="0" sz="2400" spc="-50" b="0">
                <a:latin typeface="Calibri Light"/>
                <a:cs typeface="Calibri Light"/>
              </a:rPr>
              <a:t>We </a:t>
            </a:r>
            <a:r>
              <a:rPr dirty="0" sz="2400" spc="-20" b="0">
                <a:latin typeface="Calibri Light"/>
                <a:cs typeface="Calibri Light"/>
              </a:rPr>
              <a:t>revise </a:t>
            </a:r>
            <a:r>
              <a:rPr dirty="0" sz="2400" spc="-5" b="0">
                <a:latin typeface="Calibri Light"/>
                <a:cs typeface="Calibri Light"/>
              </a:rPr>
              <a:t>and </a:t>
            </a:r>
            <a:r>
              <a:rPr dirty="0" sz="2400" spc="-10" b="0">
                <a:latin typeface="Calibri Light"/>
                <a:cs typeface="Calibri Light"/>
              </a:rPr>
              <a:t>set </a:t>
            </a:r>
            <a:r>
              <a:rPr dirty="0" sz="2400" spc="-15" b="0">
                <a:latin typeface="Calibri Light"/>
                <a:cs typeface="Calibri Light"/>
              </a:rPr>
              <a:t>higher </a:t>
            </a:r>
            <a:r>
              <a:rPr dirty="0" sz="2400" spc="-25" b="0">
                <a:latin typeface="Calibri Light"/>
                <a:cs typeface="Calibri Light"/>
              </a:rPr>
              <a:t>targets </a:t>
            </a:r>
            <a:r>
              <a:rPr dirty="0" sz="2400" b="0">
                <a:latin typeface="Calibri Light"/>
                <a:cs typeface="Calibri Light"/>
              </a:rPr>
              <a:t>as a </a:t>
            </a:r>
            <a:r>
              <a:rPr dirty="0" sz="2400" spc="-10" b="0">
                <a:latin typeface="Calibri Light"/>
                <a:cs typeface="Calibri Light"/>
              </a:rPr>
              <a:t>part </a:t>
            </a:r>
            <a:r>
              <a:rPr dirty="0" sz="2400" spc="-5" b="0">
                <a:latin typeface="Calibri Light"/>
                <a:cs typeface="Calibri Light"/>
              </a:rPr>
              <a:t>of </a:t>
            </a:r>
            <a:r>
              <a:rPr dirty="0" sz="2400" spc="-25" b="0">
                <a:latin typeface="Calibri Light"/>
                <a:cs typeface="Calibri Light"/>
              </a:rPr>
              <a:t>continuous </a:t>
            </a:r>
            <a:r>
              <a:rPr dirty="0" sz="2400" spc="-30" b="0">
                <a:latin typeface="Calibri Light"/>
                <a:cs typeface="Calibri Light"/>
              </a:rPr>
              <a:t>improvement  </a:t>
            </a:r>
            <a:r>
              <a:rPr dirty="0" sz="2400" spc="-55" b="0">
                <a:latin typeface="Calibri Light"/>
                <a:cs typeface="Calibri Light"/>
              </a:rPr>
              <a:t>Target </a:t>
            </a:r>
            <a:r>
              <a:rPr dirty="0" sz="2400" spc="-20" b="0">
                <a:latin typeface="Calibri Light"/>
                <a:cs typeface="Calibri Light"/>
              </a:rPr>
              <a:t>setting </a:t>
            </a:r>
            <a:r>
              <a:rPr dirty="0" sz="2400" spc="-10" b="0">
                <a:latin typeface="Calibri Light"/>
                <a:cs typeface="Calibri Light"/>
              </a:rPr>
              <a:t>and CI </a:t>
            </a:r>
            <a:r>
              <a:rPr dirty="0" sz="2400" spc="-15" b="0">
                <a:latin typeface="Calibri Light"/>
                <a:cs typeface="Calibri Light"/>
              </a:rPr>
              <a:t>are go </a:t>
            </a:r>
            <a:r>
              <a:rPr dirty="0" sz="2400" spc="-25" b="0">
                <a:latin typeface="Calibri Light"/>
                <a:cs typeface="Calibri Light"/>
              </a:rPr>
              <a:t>together </a:t>
            </a:r>
            <a:r>
              <a:rPr dirty="0" sz="2400" b="0">
                <a:latin typeface="Calibri Light"/>
                <a:cs typeface="Calibri Light"/>
              </a:rPr>
              <a:t>in</a:t>
            </a:r>
            <a:r>
              <a:rPr dirty="0" sz="2400" spc="-260" b="0">
                <a:latin typeface="Calibri Light"/>
                <a:cs typeface="Calibri Light"/>
              </a:rPr>
              <a:t> </a:t>
            </a:r>
            <a:r>
              <a:rPr dirty="0" sz="2400" spc="-10" b="0">
                <a:latin typeface="Calibri Light"/>
                <a:cs typeface="Calibri Light"/>
              </a:rPr>
              <a:t>OBE</a:t>
            </a:r>
            <a:endParaRPr sz="24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25"/>
              <a:t>Recap </a:t>
            </a:r>
            <a:r>
              <a:rPr dirty="0" spc="-5"/>
              <a:t>– </a:t>
            </a:r>
            <a:r>
              <a:rPr dirty="0" spc="-55"/>
              <a:t>take</a:t>
            </a:r>
            <a:r>
              <a:rPr dirty="0" spc="-70"/>
              <a:t> </a:t>
            </a:r>
            <a:r>
              <a:rPr dirty="0" spc="-40"/>
              <a:t>away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744622"/>
            <a:ext cx="10274300" cy="548132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marL="173990">
              <a:lnSpc>
                <a:spcPct val="100000"/>
              </a:lnSpc>
              <a:spcBef>
                <a:spcPts val="610"/>
              </a:spcBef>
            </a:pPr>
            <a:r>
              <a:rPr dirty="0" sz="2800" spc="-60">
                <a:latin typeface="Calibri"/>
                <a:cs typeface="Calibri"/>
              </a:rPr>
              <a:t>We </a:t>
            </a:r>
            <a:r>
              <a:rPr dirty="0" sz="2800" spc="-25">
                <a:latin typeface="Calibri"/>
                <a:cs typeface="Calibri"/>
              </a:rPr>
              <a:t>have</a:t>
            </a:r>
            <a:r>
              <a:rPr dirty="0" sz="2800" spc="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seen</a:t>
            </a:r>
            <a:endParaRPr sz="28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9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3200" spc="-5">
                <a:latin typeface="Calibri"/>
                <a:cs typeface="Calibri"/>
              </a:rPr>
              <a:t>What </a:t>
            </a:r>
            <a:r>
              <a:rPr dirty="0" sz="3200">
                <a:latin typeface="Calibri"/>
                <a:cs typeface="Calibri"/>
              </a:rPr>
              <a:t>is </a:t>
            </a:r>
            <a:r>
              <a:rPr dirty="0" sz="3200" spc="-10">
                <a:latin typeface="Calibri"/>
                <a:cs typeface="Calibri"/>
              </a:rPr>
              <a:t>CO </a:t>
            </a:r>
            <a:r>
              <a:rPr dirty="0" sz="3200">
                <a:latin typeface="Calibri"/>
                <a:cs typeface="Calibri"/>
              </a:rPr>
              <a:t>and PO </a:t>
            </a:r>
            <a:r>
              <a:rPr dirty="0" sz="3200" spc="-5">
                <a:latin typeface="Calibri"/>
                <a:cs typeface="Calibri"/>
              </a:rPr>
              <a:t>in</a:t>
            </a:r>
            <a:r>
              <a:rPr dirty="0" sz="3200" spc="1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NBA-OBE?</a:t>
            </a:r>
            <a:endParaRPr sz="32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61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3200" spc="-5">
                <a:latin typeface="Calibri"/>
                <a:cs typeface="Calibri"/>
              </a:rPr>
              <a:t>What </a:t>
            </a:r>
            <a:r>
              <a:rPr dirty="0" sz="3200">
                <a:latin typeface="Calibri"/>
                <a:cs typeface="Calibri"/>
              </a:rPr>
              <a:t>is </a:t>
            </a:r>
            <a:r>
              <a:rPr dirty="0" sz="3200" spc="-10">
                <a:latin typeface="Calibri"/>
                <a:cs typeface="Calibri"/>
              </a:rPr>
              <a:t>CO-PO</a:t>
            </a:r>
            <a:r>
              <a:rPr dirty="0" sz="3200">
                <a:latin typeface="Calibri"/>
                <a:cs typeface="Calibri"/>
              </a:rPr>
              <a:t> mapping?</a:t>
            </a:r>
            <a:endParaRPr sz="32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64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3200">
                <a:latin typeface="Calibri"/>
                <a:cs typeface="Calibri"/>
              </a:rPr>
              <a:t>PO</a:t>
            </a:r>
            <a:r>
              <a:rPr dirty="0" sz="3200" spc="-5">
                <a:latin typeface="Calibri"/>
                <a:cs typeface="Calibri"/>
              </a:rPr>
              <a:t> </a:t>
            </a:r>
            <a:r>
              <a:rPr dirty="0" sz="3200" spc="3075">
                <a:latin typeface="Wingdings"/>
                <a:cs typeface="Wingdings"/>
              </a:rPr>
              <a:t>→</a:t>
            </a:r>
            <a:r>
              <a:rPr dirty="0" sz="3200" spc="-7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Calibri"/>
                <a:cs typeface="Calibri"/>
              </a:rPr>
              <a:t>Competency</a:t>
            </a:r>
            <a:r>
              <a:rPr dirty="0" sz="3200" spc="5">
                <a:latin typeface="Calibri"/>
                <a:cs typeface="Calibri"/>
              </a:rPr>
              <a:t> </a:t>
            </a:r>
            <a:r>
              <a:rPr dirty="0" sz="3200" spc="3075">
                <a:latin typeface="Wingdings"/>
                <a:cs typeface="Wingdings"/>
              </a:rPr>
              <a:t>→</a:t>
            </a:r>
            <a:r>
              <a:rPr dirty="0" sz="3200" spc="-7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Calibri"/>
                <a:cs typeface="Calibri"/>
              </a:rPr>
              <a:t>Performance</a:t>
            </a:r>
            <a:r>
              <a:rPr dirty="0" sz="3200" spc="-35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Indicators</a:t>
            </a:r>
            <a:r>
              <a:rPr dirty="0" sz="3200" spc="20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(PIs)</a:t>
            </a:r>
            <a:endParaRPr sz="32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9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3200" spc="-15">
                <a:latin typeface="Calibri"/>
                <a:cs typeface="Calibri"/>
              </a:rPr>
              <a:t>BLOOM </a:t>
            </a:r>
            <a:r>
              <a:rPr dirty="0" sz="3200" spc="-5">
                <a:latin typeface="Calibri"/>
                <a:cs typeface="Calibri"/>
              </a:rPr>
              <a:t>LEVELS, </a:t>
            </a:r>
            <a:r>
              <a:rPr dirty="0" sz="3200" spc="-10">
                <a:latin typeface="Calibri"/>
                <a:cs typeface="Calibri"/>
              </a:rPr>
              <a:t>Question </a:t>
            </a:r>
            <a:r>
              <a:rPr dirty="0" sz="3200">
                <a:latin typeface="Calibri"/>
                <a:cs typeface="Calibri"/>
              </a:rPr>
              <a:t>-&gt;</a:t>
            </a:r>
            <a:r>
              <a:rPr dirty="0" sz="3200" spc="60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CO/BL/PI/Rubrics</a:t>
            </a:r>
            <a:endParaRPr sz="32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61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3200" spc="-5">
                <a:latin typeface="Calibri"/>
                <a:cs typeface="Calibri"/>
              </a:rPr>
              <a:t>How </a:t>
            </a:r>
            <a:r>
              <a:rPr dirty="0" sz="3200" spc="-25">
                <a:latin typeface="Calibri"/>
                <a:cs typeface="Calibri"/>
              </a:rPr>
              <a:t>to </a:t>
            </a:r>
            <a:r>
              <a:rPr dirty="0" sz="3200" spc="-15">
                <a:latin typeface="Calibri"/>
                <a:cs typeface="Calibri"/>
              </a:rPr>
              <a:t>calculate </a:t>
            </a:r>
            <a:r>
              <a:rPr dirty="0" sz="3200" spc="-10">
                <a:latin typeface="Calibri"/>
                <a:cs typeface="Calibri"/>
              </a:rPr>
              <a:t>CO</a:t>
            </a:r>
            <a:r>
              <a:rPr dirty="0" sz="3200" spc="40">
                <a:latin typeface="Calibri"/>
                <a:cs typeface="Calibri"/>
              </a:rPr>
              <a:t> </a:t>
            </a:r>
            <a:r>
              <a:rPr dirty="0" sz="3200" spc="-15">
                <a:latin typeface="Calibri"/>
                <a:cs typeface="Calibri"/>
              </a:rPr>
              <a:t>attainment?</a:t>
            </a:r>
            <a:endParaRPr sz="32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3200" spc="-5">
                <a:latin typeface="Calibri"/>
                <a:cs typeface="Calibri"/>
              </a:rPr>
              <a:t>How </a:t>
            </a:r>
            <a:r>
              <a:rPr dirty="0" sz="3200" spc="-25">
                <a:latin typeface="Calibri"/>
                <a:cs typeface="Calibri"/>
              </a:rPr>
              <a:t>to </a:t>
            </a:r>
            <a:r>
              <a:rPr dirty="0" sz="3200" spc="-10">
                <a:latin typeface="Calibri"/>
                <a:cs typeface="Calibri"/>
              </a:rPr>
              <a:t>calculate </a:t>
            </a:r>
            <a:r>
              <a:rPr dirty="0" sz="3200">
                <a:latin typeface="Calibri"/>
                <a:cs typeface="Calibri"/>
              </a:rPr>
              <a:t>PO</a:t>
            </a:r>
            <a:r>
              <a:rPr dirty="0" sz="3200" spc="-25">
                <a:latin typeface="Calibri"/>
                <a:cs typeface="Calibri"/>
              </a:rPr>
              <a:t> </a:t>
            </a:r>
            <a:r>
              <a:rPr dirty="0" sz="3200" spc="-15">
                <a:latin typeface="Calibri"/>
                <a:cs typeface="Calibri"/>
              </a:rPr>
              <a:t>attainment?</a:t>
            </a:r>
            <a:endParaRPr sz="3200">
              <a:latin typeface="Calibri"/>
              <a:cs typeface="Calibri"/>
            </a:endParaRPr>
          </a:p>
          <a:p>
            <a:pPr marL="527685" marR="5080" indent="-515620">
              <a:lnSpc>
                <a:spcPts val="3460"/>
              </a:lnSpc>
              <a:spcBef>
                <a:spcPts val="104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dirty="0" sz="3200" spc="-5">
                <a:latin typeface="Calibri"/>
                <a:cs typeface="Calibri"/>
              </a:rPr>
              <a:t>Using </a:t>
            </a:r>
            <a:r>
              <a:rPr dirty="0" sz="3200">
                <a:latin typeface="Calibri"/>
                <a:cs typeface="Calibri"/>
              </a:rPr>
              <a:t>the </a:t>
            </a:r>
            <a:r>
              <a:rPr dirty="0" sz="3200" spc="-10">
                <a:latin typeface="Calibri"/>
                <a:cs typeface="Calibri"/>
              </a:rPr>
              <a:t>CO/PO </a:t>
            </a:r>
            <a:r>
              <a:rPr dirty="0" sz="3200" spc="-15">
                <a:latin typeface="Calibri"/>
                <a:cs typeface="Calibri"/>
              </a:rPr>
              <a:t>attainment </a:t>
            </a:r>
            <a:r>
              <a:rPr dirty="0" sz="3200" spc="-10">
                <a:latin typeface="Calibri"/>
                <a:cs typeface="Calibri"/>
              </a:rPr>
              <a:t>calculations </a:t>
            </a:r>
            <a:r>
              <a:rPr dirty="0" sz="3200" spc="-5">
                <a:latin typeface="Calibri"/>
                <a:cs typeface="Calibri"/>
              </a:rPr>
              <a:t>(Closing </a:t>
            </a:r>
            <a:r>
              <a:rPr dirty="0" sz="3200">
                <a:latin typeface="Calibri"/>
                <a:cs typeface="Calibri"/>
              </a:rPr>
              <a:t>the loop)  </a:t>
            </a:r>
            <a:r>
              <a:rPr dirty="0" sz="3200" spc="-30">
                <a:latin typeface="Calibri"/>
                <a:cs typeface="Calibri"/>
              </a:rPr>
              <a:t>for </a:t>
            </a:r>
            <a:r>
              <a:rPr dirty="0" sz="3200" spc="-10">
                <a:latin typeface="Calibri"/>
                <a:cs typeface="Calibri"/>
              </a:rPr>
              <a:t>continuous</a:t>
            </a:r>
            <a:r>
              <a:rPr dirty="0" sz="3200" spc="40">
                <a:latin typeface="Calibri"/>
                <a:cs typeface="Calibri"/>
              </a:rPr>
              <a:t> </a:t>
            </a:r>
            <a:r>
              <a:rPr dirty="0" sz="3200" spc="-15">
                <a:latin typeface="Calibri"/>
                <a:cs typeface="Calibri"/>
              </a:rPr>
              <a:t>improvement.</a:t>
            </a:r>
            <a:endParaRPr sz="32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555"/>
              </a:spcBef>
            </a:pPr>
            <a:r>
              <a:rPr dirty="0" sz="3200" spc="-5" b="1" i="1">
                <a:solidFill>
                  <a:srgbClr val="C00000"/>
                </a:solidFill>
                <a:latin typeface="Calibri"/>
                <a:cs typeface="Calibri"/>
              </a:rPr>
              <a:t>“Quality </a:t>
            </a:r>
            <a:r>
              <a:rPr dirty="0" sz="3200" b="1" i="1">
                <a:solidFill>
                  <a:srgbClr val="C00000"/>
                </a:solidFill>
                <a:latin typeface="Calibri"/>
                <a:cs typeface="Calibri"/>
              </a:rPr>
              <a:t>is a </a:t>
            </a:r>
            <a:r>
              <a:rPr dirty="0" sz="3200" spc="-5" b="1" i="1">
                <a:solidFill>
                  <a:srgbClr val="C00000"/>
                </a:solidFill>
                <a:latin typeface="Calibri"/>
                <a:cs typeface="Calibri"/>
              </a:rPr>
              <a:t>journey </a:t>
            </a:r>
            <a:r>
              <a:rPr dirty="0" sz="3200" b="1" i="1">
                <a:solidFill>
                  <a:srgbClr val="C00000"/>
                </a:solidFill>
                <a:latin typeface="Calibri"/>
                <a:cs typeface="Calibri"/>
              </a:rPr>
              <a:t>– </a:t>
            </a:r>
            <a:r>
              <a:rPr dirty="0" sz="3200" spc="-5" b="1" i="1">
                <a:solidFill>
                  <a:srgbClr val="C00000"/>
                </a:solidFill>
                <a:latin typeface="Calibri"/>
                <a:cs typeface="Calibri"/>
              </a:rPr>
              <a:t>not </a:t>
            </a:r>
            <a:r>
              <a:rPr dirty="0" sz="3200" b="1" i="1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dirty="0" sz="3200" spc="-6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3200" spc="-5" b="1" i="1">
                <a:solidFill>
                  <a:srgbClr val="C00000"/>
                </a:solidFill>
                <a:latin typeface="Calibri"/>
                <a:cs typeface="Calibri"/>
              </a:rPr>
              <a:t>destination”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1594" y="240537"/>
            <a:ext cx="8042909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Assessment </a:t>
            </a:r>
            <a:r>
              <a:rPr dirty="0" spc="-5"/>
              <a:t>of </a:t>
            </a:r>
            <a:r>
              <a:rPr dirty="0" spc="-25"/>
              <a:t>attainment </a:t>
            </a:r>
            <a:r>
              <a:rPr dirty="0" spc="-5"/>
              <a:t>of</a:t>
            </a:r>
            <a:r>
              <a:rPr dirty="0" spc="15"/>
              <a:t> </a:t>
            </a:r>
            <a:r>
              <a:rPr dirty="0" spc="-20"/>
              <a:t>Outcomes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843534"/>
            <a:ext cx="10290810" cy="5058410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marL="241300" marR="5080" indent="-229235">
              <a:lnSpc>
                <a:spcPct val="90000"/>
              </a:lnSpc>
              <a:spcBef>
                <a:spcPts val="43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15">
                <a:latin typeface="Calibri"/>
                <a:cs typeface="Calibri"/>
              </a:rPr>
              <a:t>Stating </a:t>
            </a:r>
            <a:r>
              <a:rPr dirty="0" sz="2800" spc="-5">
                <a:latin typeface="Calibri"/>
                <a:cs typeface="Calibri"/>
              </a:rPr>
              <a:t>the </a:t>
            </a:r>
            <a:r>
              <a:rPr dirty="0" sz="2800" spc="-25">
                <a:latin typeface="Calibri"/>
                <a:cs typeface="Calibri"/>
              </a:rPr>
              <a:t>Program </a:t>
            </a:r>
            <a:r>
              <a:rPr dirty="0" sz="2800" spc="-15">
                <a:latin typeface="Calibri"/>
                <a:cs typeface="Calibri"/>
              </a:rPr>
              <a:t>outcomes expresses </a:t>
            </a:r>
            <a:r>
              <a:rPr dirty="0" sz="2800" spc="-10">
                <a:latin typeface="Calibri"/>
                <a:cs typeface="Calibri"/>
              </a:rPr>
              <a:t>what our learners (students)  </a:t>
            </a:r>
            <a:r>
              <a:rPr dirty="0" sz="2800" spc="-5">
                <a:latin typeface="Calibri"/>
                <a:cs typeface="Calibri"/>
              </a:rPr>
              <a:t>will </a:t>
            </a:r>
            <a:r>
              <a:rPr dirty="0" sz="2800" spc="-10">
                <a:latin typeface="Calibri"/>
                <a:cs typeface="Calibri"/>
              </a:rPr>
              <a:t>be equipped </a:t>
            </a:r>
            <a:r>
              <a:rPr dirty="0" sz="2800" spc="-25">
                <a:latin typeface="Calibri"/>
                <a:cs typeface="Calibri"/>
              </a:rPr>
              <a:t>for </a:t>
            </a:r>
            <a:r>
              <a:rPr dirty="0" sz="2800" spc="-5">
                <a:latin typeface="Calibri"/>
                <a:cs typeface="Calibri"/>
              </a:rPr>
              <a:t>when </a:t>
            </a:r>
            <a:r>
              <a:rPr dirty="0" sz="2800" spc="-10">
                <a:latin typeface="Calibri"/>
                <a:cs typeface="Calibri"/>
              </a:rPr>
              <a:t>they successfully </a:t>
            </a:r>
            <a:r>
              <a:rPr dirty="0" sz="2800" spc="-15">
                <a:latin typeface="Calibri"/>
                <a:cs typeface="Calibri"/>
              </a:rPr>
              <a:t>complete </a:t>
            </a:r>
            <a:r>
              <a:rPr dirty="0" sz="2800" spc="-5">
                <a:latin typeface="Calibri"/>
                <a:cs typeface="Calibri"/>
              </a:rPr>
              <a:t>and </a:t>
            </a:r>
            <a:r>
              <a:rPr dirty="0" sz="2800" spc="-10">
                <a:latin typeface="Calibri"/>
                <a:cs typeface="Calibri"/>
              </a:rPr>
              <a:t>fulfil </a:t>
            </a:r>
            <a:r>
              <a:rPr dirty="0" sz="2800" spc="-5">
                <a:latin typeface="Calibri"/>
                <a:cs typeface="Calibri"/>
              </a:rPr>
              <a:t>the  </a:t>
            </a:r>
            <a:r>
              <a:rPr dirty="0" sz="2800" spc="-15">
                <a:latin typeface="Calibri"/>
                <a:cs typeface="Calibri"/>
              </a:rPr>
              <a:t>requirements </a:t>
            </a:r>
            <a:r>
              <a:rPr dirty="0" sz="2800" spc="-5">
                <a:latin typeface="Calibri"/>
                <a:cs typeface="Calibri"/>
              </a:rPr>
              <a:t>of the </a:t>
            </a:r>
            <a:r>
              <a:rPr dirty="0" sz="2800" spc="-25">
                <a:latin typeface="Calibri"/>
                <a:cs typeface="Calibri"/>
              </a:rPr>
              <a:t>Program </a:t>
            </a:r>
            <a:r>
              <a:rPr dirty="0" sz="2800" spc="-20">
                <a:latin typeface="Calibri"/>
                <a:cs typeface="Calibri"/>
              </a:rPr>
              <a:t>(award </a:t>
            </a:r>
            <a:r>
              <a:rPr dirty="0" sz="2800" spc="-5">
                <a:latin typeface="Calibri"/>
                <a:cs typeface="Calibri"/>
              </a:rPr>
              <a:t>of the</a:t>
            </a:r>
            <a:r>
              <a:rPr dirty="0" sz="2800" spc="13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degree)</a:t>
            </a:r>
            <a:endParaRPr sz="2800">
              <a:latin typeface="Calibri"/>
              <a:cs typeface="Calibri"/>
            </a:endParaRPr>
          </a:p>
          <a:p>
            <a:pPr marL="241300" marR="57150" indent="-229235">
              <a:lnSpc>
                <a:spcPct val="90000"/>
              </a:lnSpc>
              <a:spcBef>
                <a:spcPts val="101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5">
                <a:latin typeface="Calibri"/>
                <a:cs typeface="Calibri"/>
              </a:rPr>
              <a:t>In </a:t>
            </a:r>
            <a:r>
              <a:rPr dirty="0" sz="2800" spc="-10">
                <a:latin typeface="Calibri"/>
                <a:cs typeface="Calibri"/>
              </a:rPr>
              <a:t>OBE, </a:t>
            </a:r>
            <a:r>
              <a:rPr dirty="0" sz="2800" spc="-5">
                <a:latin typeface="Calibri"/>
                <a:cs typeface="Calibri"/>
              </a:rPr>
              <a:t>all </a:t>
            </a:r>
            <a:r>
              <a:rPr dirty="0" sz="2800" spc="-15">
                <a:latin typeface="Calibri"/>
                <a:cs typeface="Calibri"/>
              </a:rPr>
              <a:t>outcomes </a:t>
            </a:r>
            <a:r>
              <a:rPr dirty="0" sz="2800" spc="-25">
                <a:latin typeface="Calibri"/>
                <a:cs typeface="Calibri"/>
              </a:rPr>
              <a:t>have </a:t>
            </a:r>
            <a:r>
              <a:rPr dirty="0" sz="2800" spc="-20">
                <a:latin typeface="Calibri"/>
                <a:cs typeface="Calibri"/>
              </a:rPr>
              <a:t>to </a:t>
            </a:r>
            <a:r>
              <a:rPr dirty="0" u="heavy" sz="28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measurable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( </a:t>
            </a:r>
            <a:r>
              <a:rPr dirty="0" sz="2800" spc="-10">
                <a:latin typeface="Calibri"/>
                <a:cs typeface="Calibri"/>
              </a:rPr>
              <a:t>that </a:t>
            </a:r>
            <a:r>
              <a:rPr dirty="0" sz="2800" spc="-5">
                <a:latin typeface="Calibri"/>
                <a:cs typeface="Calibri"/>
              </a:rPr>
              <a:t>is, </a:t>
            </a:r>
            <a:r>
              <a:rPr dirty="0" sz="2800" spc="-10">
                <a:latin typeface="Calibri"/>
                <a:cs typeface="Calibri"/>
              </a:rPr>
              <a:t>quantified) </a:t>
            </a:r>
            <a:r>
              <a:rPr dirty="0" sz="2800" spc="-5">
                <a:latin typeface="Calibri"/>
                <a:cs typeface="Calibri"/>
              </a:rPr>
              <a:t>and  </a:t>
            </a:r>
            <a:r>
              <a:rPr dirty="0" sz="2800" spc="-10">
                <a:latin typeface="Calibri"/>
                <a:cs typeface="Calibri"/>
              </a:rPr>
              <a:t>measured (calculated) </a:t>
            </a:r>
            <a:r>
              <a:rPr dirty="0" sz="2800" spc="-15">
                <a:latin typeface="Calibri"/>
                <a:cs typeface="Calibri"/>
              </a:rPr>
              <a:t>to </a:t>
            </a:r>
            <a:r>
              <a:rPr dirty="0" sz="2800" spc="-20">
                <a:latin typeface="Calibri"/>
                <a:cs typeface="Calibri"/>
              </a:rPr>
              <a:t>understand </a:t>
            </a:r>
            <a:r>
              <a:rPr dirty="0" sz="2800" spc="-15">
                <a:latin typeface="Calibri"/>
                <a:cs typeface="Calibri"/>
              </a:rPr>
              <a:t>how </a:t>
            </a:r>
            <a:r>
              <a:rPr dirty="0" sz="2800" spc="-10">
                <a:latin typeface="Calibri"/>
                <a:cs typeface="Calibri"/>
              </a:rPr>
              <a:t>well the </a:t>
            </a:r>
            <a:r>
              <a:rPr dirty="0" sz="2800" spc="-25">
                <a:latin typeface="Calibri"/>
                <a:cs typeface="Calibri"/>
              </a:rPr>
              <a:t>program </a:t>
            </a:r>
            <a:r>
              <a:rPr dirty="0" sz="2800" spc="-5">
                <a:latin typeface="Calibri"/>
                <a:cs typeface="Calibri"/>
              </a:rPr>
              <a:t>is serving  our </a:t>
            </a:r>
            <a:r>
              <a:rPr dirty="0" sz="2800" spc="-15">
                <a:latin typeface="Calibri"/>
                <a:cs typeface="Calibri"/>
              </a:rPr>
              <a:t>students </a:t>
            </a:r>
            <a:r>
              <a:rPr dirty="0" sz="2800" spc="-5">
                <a:latin typeface="Calibri"/>
                <a:cs typeface="Calibri"/>
              </a:rPr>
              <a:t>and also </a:t>
            </a:r>
            <a:r>
              <a:rPr dirty="0" sz="2800" spc="-20">
                <a:latin typeface="Calibri"/>
                <a:cs typeface="Calibri"/>
              </a:rPr>
              <a:t>to </a:t>
            </a:r>
            <a:r>
              <a:rPr dirty="0" sz="2800" spc="-10">
                <a:latin typeface="Calibri"/>
                <a:cs typeface="Calibri"/>
              </a:rPr>
              <a:t>identify </a:t>
            </a:r>
            <a:r>
              <a:rPr dirty="0" sz="2800" spc="-15">
                <a:latin typeface="Calibri"/>
                <a:cs typeface="Calibri"/>
              </a:rPr>
              <a:t>improvements </a:t>
            </a:r>
            <a:r>
              <a:rPr dirty="0" sz="2800" spc="-20">
                <a:latin typeface="Calibri"/>
                <a:cs typeface="Calibri"/>
              </a:rPr>
              <a:t>to </a:t>
            </a:r>
            <a:r>
              <a:rPr dirty="0" sz="2800">
                <a:latin typeface="Calibri"/>
                <a:cs typeface="Calibri"/>
              </a:rPr>
              <a:t>act </a:t>
            </a:r>
            <a:r>
              <a:rPr dirty="0" sz="2800" spc="-5">
                <a:latin typeface="Calibri"/>
                <a:cs typeface="Calibri"/>
              </a:rPr>
              <a:t>upon – </a:t>
            </a:r>
            <a:r>
              <a:rPr dirty="0" sz="2800">
                <a:latin typeface="Calibri"/>
                <a:cs typeface="Calibri"/>
              </a:rPr>
              <a:t>e.g.  </a:t>
            </a:r>
            <a:r>
              <a:rPr dirty="0" sz="2800" spc="-5">
                <a:latin typeface="Calibri"/>
                <a:cs typeface="Calibri"/>
              </a:rPr>
              <a:t>changes </a:t>
            </a:r>
            <a:r>
              <a:rPr dirty="0" sz="2800" spc="-20">
                <a:latin typeface="Calibri"/>
                <a:cs typeface="Calibri"/>
              </a:rPr>
              <a:t>to </a:t>
            </a:r>
            <a:r>
              <a:rPr dirty="0" sz="2800" spc="-15">
                <a:latin typeface="Calibri"/>
                <a:cs typeface="Calibri"/>
              </a:rPr>
              <a:t>courses, </a:t>
            </a:r>
            <a:r>
              <a:rPr dirty="0" sz="2800" spc="-5">
                <a:latin typeface="Calibri"/>
                <a:cs typeface="Calibri"/>
              </a:rPr>
              <a:t>curriculum </a:t>
            </a:r>
            <a:r>
              <a:rPr dirty="0" sz="2800" spc="-15">
                <a:latin typeface="Calibri"/>
                <a:cs typeface="Calibri"/>
              </a:rPr>
              <a:t>revision,</a:t>
            </a:r>
            <a:r>
              <a:rPr dirty="0" sz="2800" spc="1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teaching-learning-evaluation</a:t>
            </a:r>
            <a:endParaRPr sz="2800">
              <a:latin typeface="Calibri"/>
              <a:cs typeface="Calibri"/>
            </a:endParaRPr>
          </a:p>
          <a:p>
            <a:pPr marL="241300" marR="1268730" indent="-229235">
              <a:lnSpc>
                <a:spcPts val="3020"/>
              </a:lnSpc>
              <a:spcBef>
                <a:spcPts val="104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25">
                <a:latin typeface="Calibri"/>
                <a:cs typeface="Calibri"/>
              </a:rPr>
              <a:t>Program </a:t>
            </a:r>
            <a:r>
              <a:rPr dirty="0" sz="2800" spc="-15">
                <a:latin typeface="Calibri"/>
                <a:cs typeface="Calibri"/>
              </a:rPr>
              <a:t>outcomes </a:t>
            </a:r>
            <a:r>
              <a:rPr dirty="0" sz="2800" spc="-20">
                <a:latin typeface="Calibri"/>
                <a:cs typeface="Calibri"/>
              </a:rPr>
              <a:t>are </a:t>
            </a:r>
            <a:r>
              <a:rPr dirty="0" sz="2800" spc="-10">
                <a:latin typeface="Calibri"/>
                <a:cs typeface="Calibri"/>
              </a:rPr>
              <a:t>measured </a:t>
            </a:r>
            <a:r>
              <a:rPr dirty="0" sz="2800" spc="-5">
                <a:latin typeface="Calibri"/>
                <a:cs typeface="Calibri"/>
              </a:rPr>
              <a:t>each </a:t>
            </a:r>
            <a:r>
              <a:rPr dirty="0" sz="2800" spc="-10">
                <a:latin typeface="Calibri"/>
                <a:cs typeface="Calibri"/>
              </a:rPr>
              <a:t>academic </a:t>
            </a:r>
            <a:r>
              <a:rPr dirty="0" sz="2800" spc="-15">
                <a:latin typeface="Calibri"/>
                <a:cs typeface="Calibri"/>
              </a:rPr>
              <a:t>year </a:t>
            </a:r>
            <a:r>
              <a:rPr dirty="0" sz="2800" spc="-25">
                <a:latin typeface="Calibri"/>
                <a:cs typeface="Calibri"/>
              </a:rPr>
              <a:t>for </a:t>
            </a:r>
            <a:r>
              <a:rPr dirty="0" sz="2800" spc="-5">
                <a:latin typeface="Calibri"/>
                <a:cs typeface="Calibri"/>
              </a:rPr>
              <a:t>the  </a:t>
            </a:r>
            <a:r>
              <a:rPr dirty="0" sz="2800" spc="-15">
                <a:latin typeface="Calibri"/>
                <a:cs typeface="Calibri"/>
              </a:rPr>
              <a:t>graduating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batch.</a:t>
            </a:r>
            <a:endParaRPr sz="2800">
              <a:latin typeface="Calibri"/>
              <a:cs typeface="Calibri"/>
            </a:endParaRPr>
          </a:p>
          <a:p>
            <a:pPr marL="241300" marR="569595" indent="-229235">
              <a:lnSpc>
                <a:spcPts val="3020"/>
              </a:lnSpc>
              <a:spcBef>
                <a:spcPts val="100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10">
                <a:latin typeface="Calibri"/>
                <a:cs typeface="Calibri"/>
              </a:rPr>
              <a:t>POs </a:t>
            </a:r>
            <a:r>
              <a:rPr dirty="0" sz="2800" spc="-20">
                <a:latin typeface="Calibri"/>
                <a:cs typeface="Calibri"/>
              </a:rPr>
              <a:t>are realized </a:t>
            </a:r>
            <a:r>
              <a:rPr dirty="0" sz="2800" spc="-15">
                <a:latin typeface="Calibri"/>
                <a:cs typeface="Calibri"/>
              </a:rPr>
              <a:t>by </a:t>
            </a:r>
            <a:r>
              <a:rPr dirty="0" sz="2800" spc="-5">
                <a:latin typeface="Calibri"/>
                <a:cs typeface="Calibri"/>
              </a:rPr>
              <a:t>curriculum, teaching/learning and </a:t>
            </a:r>
            <a:r>
              <a:rPr dirty="0" sz="2800" spc="-10">
                <a:latin typeface="Calibri"/>
                <a:cs typeface="Calibri"/>
              </a:rPr>
              <a:t>assessment  </a:t>
            </a:r>
            <a:r>
              <a:rPr dirty="0" sz="2800" spc="-15">
                <a:latin typeface="Calibri"/>
                <a:cs typeface="Calibri"/>
              </a:rPr>
              <a:t>(performance </a:t>
            </a:r>
            <a:r>
              <a:rPr dirty="0" sz="2800" spc="-5">
                <a:latin typeface="Calibri"/>
                <a:cs typeface="Calibri"/>
              </a:rPr>
              <a:t>of </a:t>
            </a:r>
            <a:r>
              <a:rPr dirty="0" sz="2800" spc="-10">
                <a:latin typeface="Calibri"/>
                <a:cs typeface="Calibri"/>
              </a:rPr>
              <a:t>students) </a:t>
            </a:r>
            <a:r>
              <a:rPr dirty="0" sz="2800" spc="-5">
                <a:latin typeface="Calibri"/>
                <a:cs typeface="Calibri"/>
              </a:rPr>
              <a:t>– co-curricular and </a:t>
            </a:r>
            <a:r>
              <a:rPr dirty="0" sz="2800" spc="-10">
                <a:latin typeface="Calibri"/>
                <a:cs typeface="Calibri"/>
              </a:rPr>
              <a:t>extra-curricular  </a:t>
            </a:r>
            <a:r>
              <a:rPr dirty="0" sz="2800" spc="-15">
                <a:latin typeface="Calibri"/>
                <a:cs typeface="Calibri"/>
              </a:rPr>
              <a:t>components </a:t>
            </a:r>
            <a:r>
              <a:rPr dirty="0" sz="2800" spc="-20">
                <a:latin typeface="Calibri"/>
                <a:cs typeface="Calibri"/>
              </a:rPr>
              <a:t>may </a:t>
            </a:r>
            <a:r>
              <a:rPr dirty="0" sz="2800" spc="-5">
                <a:latin typeface="Calibri"/>
                <a:cs typeface="Calibri"/>
              </a:rPr>
              <a:t>also be</a:t>
            </a:r>
            <a:r>
              <a:rPr dirty="0" sz="2800" spc="7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included.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Chinnamanur Rajamani Muthukrishnan</dc:creator>
  <dc:title>PowerPoint Presentation</dc:title>
  <dcterms:created xsi:type="dcterms:W3CDTF">2020-12-10T11:19:58Z</dcterms:created>
  <dcterms:modified xsi:type="dcterms:W3CDTF">2020-12-10T11:19:58Z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2020-12-07T00:00:00Z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2020-12-10T00:00:00Z</vt:filetime>
  </property>
</Properties>
</file>